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theme/themeOverride2.xml" ContentType="application/vnd.openxmlformats-officedocument.themeOverride+xml"/>
  <Override PartName="/ppt/notesSlides/notesSlide20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0"/>
  </p:notesMasterIdLst>
  <p:sldIdLst>
    <p:sldId id="256" r:id="rId2"/>
    <p:sldId id="268" r:id="rId3"/>
    <p:sldId id="269" r:id="rId4"/>
    <p:sldId id="259" r:id="rId5"/>
    <p:sldId id="258" r:id="rId6"/>
    <p:sldId id="267"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 id="341" r:id="rId79"/>
    <p:sldId id="342" r:id="rId80"/>
    <p:sldId id="343" r:id="rId81"/>
    <p:sldId id="344" r:id="rId82"/>
    <p:sldId id="345" r:id="rId83"/>
    <p:sldId id="346" r:id="rId84"/>
    <p:sldId id="347" r:id="rId85"/>
    <p:sldId id="348" r:id="rId86"/>
    <p:sldId id="349" r:id="rId87"/>
    <p:sldId id="350" r:id="rId88"/>
    <p:sldId id="351" r:id="rId89"/>
    <p:sldId id="352" r:id="rId90"/>
    <p:sldId id="353" r:id="rId91"/>
    <p:sldId id="354" r:id="rId92"/>
    <p:sldId id="355" r:id="rId93"/>
    <p:sldId id="356" r:id="rId94"/>
    <p:sldId id="357" r:id="rId95"/>
    <p:sldId id="358" r:id="rId96"/>
    <p:sldId id="359" r:id="rId97"/>
    <p:sldId id="360" r:id="rId98"/>
    <p:sldId id="361" r:id="rId99"/>
    <p:sldId id="362" r:id="rId100"/>
    <p:sldId id="363" r:id="rId101"/>
    <p:sldId id="364" r:id="rId102"/>
    <p:sldId id="365" r:id="rId103"/>
    <p:sldId id="366" r:id="rId104"/>
    <p:sldId id="367" r:id="rId105"/>
    <p:sldId id="368" r:id="rId106"/>
    <p:sldId id="369" r:id="rId107"/>
    <p:sldId id="370" r:id="rId108"/>
    <p:sldId id="371" r:id="rId109"/>
    <p:sldId id="372" r:id="rId110"/>
    <p:sldId id="373" r:id="rId111"/>
    <p:sldId id="374" r:id="rId112"/>
    <p:sldId id="375" r:id="rId113"/>
    <p:sldId id="376" r:id="rId114"/>
    <p:sldId id="377" r:id="rId115"/>
    <p:sldId id="378" r:id="rId116"/>
    <p:sldId id="379" r:id="rId117"/>
    <p:sldId id="380" r:id="rId118"/>
    <p:sldId id="381" r:id="rId119"/>
    <p:sldId id="382" r:id="rId120"/>
    <p:sldId id="383" r:id="rId121"/>
    <p:sldId id="384" r:id="rId122"/>
    <p:sldId id="385" r:id="rId123"/>
    <p:sldId id="386" r:id="rId124"/>
    <p:sldId id="387" r:id="rId125"/>
    <p:sldId id="388" r:id="rId126"/>
    <p:sldId id="389" r:id="rId127"/>
    <p:sldId id="391" r:id="rId128"/>
    <p:sldId id="390" r:id="rId129"/>
    <p:sldId id="392" r:id="rId130"/>
    <p:sldId id="393" r:id="rId131"/>
    <p:sldId id="394" r:id="rId132"/>
    <p:sldId id="395" r:id="rId133"/>
    <p:sldId id="396" r:id="rId134"/>
    <p:sldId id="397" r:id="rId135"/>
    <p:sldId id="398" r:id="rId136"/>
    <p:sldId id="399" r:id="rId137"/>
    <p:sldId id="400" r:id="rId138"/>
    <p:sldId id="401" r:id="rId139"/>
    <p:sldId id="402" r:id="rId140"/>
    <p:sldId id="403" r:id="rId141"/>
    <p:sldId id="404" r:id="rId142"/>
    <p:sldId id="405" r:id="rId143"/>
    <p:sldId id="406" r:id="rId144"/>
    <p:sldId id="407" r:id="rId145"/>
    <p:sldId id="408" r:id="rId146"/>
    <p:sldId id="409" r:id="rId147"/>
    <p:sldId id="410" r:id="rId148"/>
    <p:sldId id="411" r:id="rId149"/>
    <p:sldId id="412" r:id="rId150"/>
    <p:sldId id="413" r:id="rId151"/>
    <p:sldId id="414" r:id="rId152"/>
    <p:sldId id="415" r:id="rId153"/>
    <p:sldId id="416" r:id="rId154"/>
    <p:sldId id="417" r:id="rId155"/>
    <p:sldId id="418" r:id="rId156"/>
    <p:sldId id="419" r:id="rId157"/>
    <p:sldId id="420" r:id="rId158"/>
    <p:sldId id="421" r:id="rId159"/>
    <p:sldId id="422" r:id="rId160"/>
    <p:sldId id="423" r:id="rId161"/>
    <p:sldId id="425" r:id="rId162"/>
    <p:sldId id="424" r:id="rId163"/>
    <p:sldId id="426" r:id="rId164"/>
    <p:sldId id="427" r:id="rId165"/>
    <p:sldId id="428" r:id="rId166"/>
    <p:sldId id="429" r:id="rId167"/>
    <p:sldId id="430" r:id="rId168"/>
    <p:sldId id="431" r:id="rId169"/>
    <p:sldId id="432" r:id="rId170"/>
    <p:sldId id="433" r:id="rId171"/>
    <p:sldId id="434" r:id="rId172"/>
    <p:sldId id="435" r:id="rId173"/>
    <p:sldId id="436" r:id="rId174"/>
    <p:sldId id="437" r:id="rId175"/>
    <p:sldId id="438" r:id="rId176"/>
    <p:sldId id="439" r:id="rId177"/>
    <p:sldId id="440" r:id="rId178"/>
    <p:sldId id="441" r:id="rId179"/>
    <p:sldId id="442" r:id="rId180"/>
    <p:sldId id="443" r:id="rId181"/>
    <p:sldId id="444" r:id="rId182"/>
    <p:sldId id="445" r:id="rId183"/>
    <p:sldId id="446" r:id="rId184"/>
    <p:sldId id="447" r:id="rId185"/>
    <p:sldId id="448" r:id="rId186"/>
    <p:sldId id="449" r:id="rId187"/>
    <p:sldId id="450" r:id="rId188"/>
    <p:sldId id="451" r:id="rId189"/>
    <p:sldId id="452" r:id="rId190"/>
    <p:sldId id="453" r:id="rId191"/>
    <p:sldId id="454" r:id="rId192"/>
    <p:sldId id="455" r:id="rId193"/>
    <p:sldId id="456" r:id="rId194"/>
    <p:sldId id="457" r:id="rId195"/>
    <p:sldId id="458" r:id="rId196"/>
    <p:sldId id="459" r:id="rId197"/>
    <p:sldId id="460" r:id="rId198"/>
    <p:sldId id="461" r:id="rId199"/>
    <p:sldId id="462" r:id="rId200"/>
    <p:sldId id="463" r:id="rId201"/>
    <p:sldId id="464" r:id="rId202"/>
    <p:sldId id="465" r:id="rId203"/>
    <p:sldId id="466" r:id="rId204"/>
    <p:sldId id="467" r:id="rId205"/>
    <p:sldId id="468" r:id="rId206"/>
    <p:sldId id="469" r:id="rId207"/>
    <p:sldId id="470" r:id="rId208"/>
    <p:sldId id="471" r:id="rId209"/>
  </p:sldIdLst>
  <p:sldSz cx="12192000" cy="6858000"/>
  <p:notesSz cx="6858000" cy="9144000"/>
  <p:custDataLst>
    <p:tags r:id="rId21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2" pos="3863"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9" autoAdjust="0"/>
    <p:restoredTop sz="94660"/>
  </p:normalViewPr>
  <p:slideViewPr>
    <p:cSldViewPr snapToGrid="0" showGuides="1">
      <p:cViewPr varScale="1">
        <p:scale>
          <a:sx n="65" d="100"/>
          <a:sy n="65" d="100"/>
        </p:scale>
        <p:origin x="-102" y="-870"/>
      </p:cViewPr>
      <p:guideLst>
        <p:guide orient="horz" pos="2160"/>
        <p:guide pos="3863"/>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1" Type="http://schemas.openxmlformats.org/officeDocument/2006/relationships/tags" Target="tags/tag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theme" Target="theme/theme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notesMaster" Target="notesMasters/notesMaster1.xml"/><Relationship Id="rId215"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7DFB97-536C-4347-B6EB-99C60B0CCBAB}" type="datetimeFigureOut">
              <a:rPr lang="zh-CN" altLang="en-US" smtClean="0"/>
              <a:t>2022/9/16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B97CF-67A4-4AF0-98D8-5110AB66D6C7}" type="slidenum">
              <a:rPr lang="zh-CN" altLang="en-US" smtClean="0"/>
              <a:t>‹#›</a:t>
            </a:fld>
            <a:endParaRPr lang="zh-CN" altLang="en-US"/>
          </a:p>
        </p:txBody>
      </p:sp>
    </p:spTree>
    <p:extLst>
      <p:ext uri="{BB962C8B-B14F-4D97-AF65-F5344CB8AC3E}">
        <p14:creationId xmlns:p14="http://schemas.microsoft.com/office/powerpoint/2010/main" val="2185436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0EB97CF-67A4-4AF0-98D8-5110AB66D6C7}" type="slidenum">
              <a:rPr lang="zh-CN" altLang="en-US" smtClean="0"/>
              <a:t>1</a:t>
            </a:fld>
            <a:endParaRPr lang="zh-CN" altLang="en-US"/>
          </a:p>
        </p:txBody>
      </p:sp>
    </p:spTree>
    <p:extLst>
      <p:ext uri="{BB962C8B-B14F-4D97-AF65-F5344CB8AC3E}">
        <p14:creationId xmlns:p14="http://schemas.microsoft.com/office/powerpoint/2010/main" val="1325995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107</a:t>
            </a:fld>
            <a:endParaRPr lang="zh-CN" altLang="en-US"/>
          </a:p>
        </p:txBody>
      </p:sp>
    </p:spTree>
    <p:extLst>
      <p:ext uri="{BB962C8B-B14F-4D97-AF65-F5344CB8AC3E}">
        <p14:creationId xmlns:p14="http://schemas.microsoft.com/office/powerpoint/2010/main" val="209879632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108</a:t>
            </a:fld>
            <a:endParaRPr lang="zh-CN" altLang="en-US"/>
          </a:p>
        </p:txBody>
      </p:sp>
    </p:spTree>
    <p:extLst>
      <p:ext uri="{BB962C8B-B14F-4D97-AF65-F5344CB8AC3E}">
        <p14:creationId xmlns:p14="http://schemas.microsoft.com/office/powerpoint/2010/main" val="110164664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109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119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129</a:t>
            </a:fld>
            <a:endParaRPr lang="zh-CN" altLang="en-US"/>
          </a:p>
        </p:txBody>
      </p:sp>
    </p:spTree>
    <p:extLst>
      <p:ext uri="{BB962C8B-B14F-4D97-AF65-F5344CB8AC3E}">
        <p14:creationId xmlns:p14="http://schemas.microsoft.com/office/powerpoint/2010/main" val="2098796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130</a:t>
            </a:fld>
            <a:endParaRPr lang="zh-CN" altLang="en-US"/>
          </a:p>
        </p:txBody>
      </p:sp>
    </p:spTree>
    <p:extLst>
      <p:ext uri="{BB962C8B-B14F-4D97-AF65-F5344CB8AC3E}">
        <p14:creationId xmlns:p14="http://schemas.microsoft.com/office/powerpoint/2010/main" val="110164664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139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149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156</a:t>
            </a:fld>
            <a:endParaRPr lang="zh-CN" altLang="en-US"/>
          </a:p>
        </p:txBody>
      </p:sp>
    </p:spTree>
    <p:extLst>
      <p:ext uri="{BB962C8B-B14F-4D97-AF65-F5344CB8AC3E}">
        <p14:creationId xmlns:p14="http://schemas.microsoft.com/office/powerpoint/2010/main" val="209879632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157</a:t>
            </a:fld>
            <a:endParaRPr lang="zh-CN" altLang="en-US"/>
          </a:p>
        </p:txBody>
      </p:sp>
    </p:spTree>
    <p:extLst>
      <p:ext uri="{BB962C8B-B14F-4D97-AF65-F5344CB8AC3E}">
        <p14:creationId xmlns:p14="http://schemas.microsoft.com/office/powerpoint/2010/main" val="110164664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159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169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177</a:t>
            </a:fld>
            <a:endParaRPr lang="zh-CN" altLang="en-US"/>
          </a:p>
        </p:txBody>
      </p:sp>
    </p:spTree>
    <p:extLst>
      <p:ext uri="{BB962C8B-B14F-4D97-AF65-F5344CB8AC3E}">
        <p14:creationId xmlns:p14="http://schemas.microsoft.com/office/powerpoint/2010/main" val="209879632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178</a:t>
            </a:fld>
            <a:endParaRPr lang="zh-CN" altLang="en-US"/>
          </a:p>
        </p:txBody>
      </p:sp>
    </p:spTree>
    <p:extLst>
      <p:ext uri="{BB962C8B-B14F-4D97-AF65-F5344CB8AC3E}">
        <p14:creationId xmlns:p14="http://schemas.microsoft.com/office/powerpoint/2010/main" val="1101646647"/>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179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189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199</a:t>
            </a:fld>
            <a:endParaRPr lang="zh-CN" altLang="en-US"/>
          </a:p>
        </p:txBody>
      </p:sp>
    </p:spTree>
    <p:extLst>
      <p:ext uri="{BB962C8B-B14F-4D97-AF65-F5344CB8AC3E}">
        <p14:creationId xmlns:p14="http://schemas.microsoft.com/office/powerpoint/2010/main" val="2098796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a:t>
            </a:fld>
            <a:endParaRPr lang="zh-CN" altLang="en-US"/>
          </a:p>
        </p:txBody>
      </p:sp>
    </p:spTree>
    <p:extLst>
      <p:ext uri="{BB962C8B-B14F-4D97-AF65-F5344CB8AC3E}">
        <p14:creationId xmlns:p14="http://schemas.microsoft.com/office/powerpoint/2010/main" val="29752689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200</a:t>
            </a:fld>
            <a:endParaRPr lang="zh-CN" altLang="en-US"/>
          </a:p>
        </p:txBody>
      </p:sp>
    </p:spTree>
    <p:extLst>
      <p:ext uri="{BB962C8B-B14F-4D97-AF65-F5344CB8AC3E}">
        <p14:creationId xmlns:p14="http://schemas.microsoft.com/office/powerpoint/2010/main" val="1101646647"/>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0EB97CF-67A4-4AF0-98D8-5110AB66D6C7}" type="slidenum">
              <a:rPr lang="zh-CN" altLang="en-US" smtClean="0"/>
              <a:t>208</a:t>
            </a:fld>
            <a:endParaRPr lang="zh-CN" altLang="en-US"/>
          </a:p>
        </p:txBody>
      </p:sp>
    </p:spTree>
    <p:extLst>
      <p:ext uri="{BB962C8B-B14F-4D97-AF65-F5344CB8AC3E}">
        <p14:creationId xmlns:p14="http://schemas.microsoft.com/office/powerpoint/2010/main" val="13259956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29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a:t>
            </a:fld>
            <a:endParaRPr lang="zh-CN" altLang="en-US"/>
          </a:p>
        </p:txBody>
      </p:sp>
    </p:spTree>
    <p:extLst>
      <p:ext uri="{BB962C8B-B14F-4D97-AF65-F5344CB8AC3E}">
        <p14:creationId xmlns:p14="http://schemas.microsoft.com/office/powerpoint/2010/main" val="29752689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39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a:t>
            </a:fld>
            <a:endParaRPr lang="zh-CN" altLang="en-US"/>
          </a:p>
        </p:txBody>
      </p:sp>
    </p:spTree>
    <p:extLst>
      <p:ext uri="{BB962C8B-B14F-4D97-AF65-F5344CB8AC3E}">
        <p14:creationId xmlns:p14="http://schemas.microsoft.com/office/powerpoint/2010/main" val="20987963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49</a:t>
            </a:fld>
            <a:endParaRPr lang="zh-CN" altLang="en-US"/>
          </a:p>
        </p:txBody>
      </p:sp>
    </p:spTree>
    <p:extLst>
      <p:ext uri="{BB962C8B-B14F-4D97-AF65-F5344CB8AC3E}">
        <p14:creationId xmlns:p14="http://schemas.microsoft.com/office/powerpoint/2010/main" val="2098796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a:t>
            </a:fld>
            <a:endParaRPr lang="zh-CN" altLang="en-US"/>
          </a:p>
        </p:txBody>
      </p:sp>
    </p:spTree>
    <p:extLst>
      <p:ext uri="{BB962C8B-B14F-4D97-AF65-F5344CB8AC3E}">
        <p14:creationId xmlns:p14="http://schemas.microsoft.com/office/powerpoint/2010/main" val="11016466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50</a:t>
            </a:fld>
            <a:endParaRPr lang="zh-CN" altLang="en-US"/>
          </a:p>
        </p:txBody>
      </p:sp>
    </p:spTree>
    <p:extLst>
      <p:ext uri="{BB962C8B-B14F-4D97-AF65-F5344CB8AC3E}">
        <p14:creationId xmlns:p14="http://schemas.microsoft.com/office/powerpoint/2010/main" val="11016466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59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69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79</a:t>
            </a:fld>
            <a:endParaRPr lang="zh-CN" altLang="en-US"/>
          </a:p>
        </p:txBody>
      </p:sp>
    </p:spTree>
    <p:extLst>
      <p:ext uri="{BB962C8B-B14F-4D97-AF65-F5344CB8AC3E}">
        <p14:creationId xmlns:p14="http://schemas.microsoft.com/office/powerpoint/2010/main" val="2098796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80</a:t>
            </a:fld>
            <a:endParaRPr lang="zh-CN" altLang="en-US"/>
          </a:p>
        </p:txBody>
      </p:sp>
    </p:spTree>
    <p:extLst>
      <p:ext uri="{BB962C8B-B14F-4D97-AF65-F5344CB8AC3E}">
        <p14:creationId xmlns:p14="http://schemas.microsoft.com/office/powerpoint/2010/main" val="110164664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89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90</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91</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92</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93</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94</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95</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96</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97</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98</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EB97CF-67A4-4AF0-98D8-5110AB66D6C7}" type="slidenum">
              <a:rPr lang="zh-CN" altLang="en-US" smtClean="0"/>
              <a:t>99</a:t>
            </a:fld>
            <a:endParaRPr lang="zh-CN" altLang="en-US"/>
          </a:p>
        </p:txBody>
      </p:sp>
    </p:spTree>
    <p:extLst>
      <p:ext uri="{BB962C8B-B14F-4D97-AF65-F5344CB8AC3E}">
        <p14:creationId xmlns:p14="http://schemas.microsoft.com/office/powerpoint/2010/main" val="39352174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2" descr="C:\Users\Administrator\Desktop\PPT整理\用途\asf.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3216872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2898187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4245282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descr="C:\Users\Administrator\Desktop\PPT整理\用途\asf.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3167920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3365897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3414040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4898515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2728969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2" descr="C:\Users\Administrator\Desktop\PPT整理\用途\asf.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日期占位符 1"/>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2921120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2145799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32FCB64-438B-43DA-BF91-F743F873B7BE}" type="datetimeFigureOut">
              <a:rPr lang="zh-CN" altLang="en-US" smtClean="0"/>
              <a:t>2022/9/16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369782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2FCB64-438B-43DA-BF91-F743F873B7BE}" type="datetimeFigureOut">
              <a:rPr lang="zh-CN" altLang="en-US" smtClean="0"/>
              <a:t>2022/9/16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84C8F2-B994-40D2-9C31-7A22AC02281F}" type="slidenum">
              <a:rPr lang="zh-CN" altLang="en-US" smtClean="0"/>
              <a:t>‹#›</a:t>
            </a:fld>
            <a:endParaRPr lang="zh-CN" altLang="en-US"/>
          </a:p>
        </p:txBody>
      </p:sp>
    </p:spTree>
    <p:extLst>
      <p:ext uri="{BB962C8B-B14F-4D97-AF65-F5344CB8AC3E}">
        <p14:creationId xmlns:p14="http://schemas.microsoft.com/office/powerpoint/2010/main" val="436724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8" name="任意多边形 47"/>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4" name="任意多边形 53"/>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6" name="任意多边形 55"/>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8" name="任意多边形 5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1" name="任意多边形 60"/>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5" name="任意多边形 54"/>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0" name="任意多边形 59"/>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2" name="任意多边形 6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3" name="任意多边形 6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4" name="任意多边形 6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5" name="任意多边形 6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6" name="任意多边形 6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8" name="任意多边形 67"/>
          <p:cNvSpPr>
            <a:spLocks noChangeAspect="1"/>
          </p:cNvSpPr>
          <p:nvPr/>
        </p:nvSpPr>
        <p:spPr>
          <a:xfrm rot="20754726">
            <a:off x="-990212" y="-1294209"/>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9" name="文本框 68"/>
          <p:cNvSpPr txBox="1"/>
          <p:nvPr/>
        </p:nvSpPr>
        <p:spPr>
          <a:xfrm>
            <a:off x="930136" y="2766165"/>
            <a:ext cx="7716811" cy="2554545"/>
          </a:xfrm>
          <a:prstGeom prst="rect">
            <a:avLst/>
          </a:prstGeom>
          <a:noFill/>
        </p:spPr>
        <p:txBody>
          <a:bodyPr wrap="square" rtlCol="0">
            <a:spAutoFit/>
          </a:bodyPr>
          <a:lstStyle/>
          <a:p>
            <a:r>
              <a:rPr lang="zh-CN" altLang="en-US" sz="8000" b="1" dirty="0">
                <a:solidFill>
                  <a:schemeClr val="accent1"/>
                </a:solidFill>
                <a:latin typeface="方正大黑_GBK" panose="03000509000000000000" pitchFamily="65" charset="-122"/>
                <a:ea typeface="方正大黑_GBK" panose="03000509000000000000" pitchFamily="65" charset="-122"/>
                <a:cs typeface="+mn-ea"/>
                <a:sym typeface="+mn-lt"/>
              </a:rPr>
              <a:t>就业</a:t>
            </a:r>
            <a:r>
              <a:rPr lang="zh-CN" altLang="en-US" sz="8000" b="1" dirty="0" smtClean="0">
                <a:solidFill>
                  <a:schemeClr val="accent1"/>
                </a:solidFill>
                <a:latin typeface="方正大黑_GBK" panose="03000509000000000000" pitchFamily="65" charset="-122"/>
                <a:ea typeface="方正大黑_GBK" panose="03000509000000000000" pitchFamily="65" charset="-122"/>
                <a:cs typeface="+mn-ea"/>
                <a:sym typeface="+mn-lt"/>
              </a:rPr>
              <a:t>指导与创业教育</a:t>
            </a:r>
            <a:endParaRPr lang="zh-CN" altLang="en-US" sz="8000" b="1" dirty="0">
              <a:solidFill>
                <a:schemeClr val="accent1"/>
              </a:solidFill>
              <a:latin typeface="方正大黑_GBK" panose="03000509000000000000" pitchFamily="65" charset="-122"/>
              <a:ea typeface="方正大黑_GBK" panose="03000509000000000000" pitchFamily="65" charset="-122"/>
              <a:cs typeface="+mn-ea"/>
              <a:sym typeface="+mn-lt"/>
            </a:endParaRPr>
          </a:p>
        </p:txBody>
      </p:sp>
      <p:sp>
        <p:nvSpPr>
          <p:cNvPr id="75" name="矩形 74"/>
          <p:cNvSpPr/>
          <p:nvPr/>
        </p:nvSpPr>
        <p:spPr>
          <a:xfrm>
            <a:off x="363548" y="2613819"/>
            <a:ext cx="264280" cy="25407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80144394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209136"/>
            <a:ext cx="11054246" cy="2126608"/>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职业分类的意义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职业分类意义重大，正如前国家劳动和社会保障部部长张左己所说：科学的职业分类</a:t>
            </a:r>
            <a:r>
              <a:rPr lang="zh-CN" altLang="en-US" dirty="0" smtClean="0">
                <a:solidFill>
                  <a:srgbClr val="221E1F"/>
                </a:solidFill>
                <a:latin typeface="Adobe 宋体 Std L" panose="02020300000000000000" pitchFamily="18" charset="-122"/>
                <a:ea typeface="Adobe 宋体 Std L" panose="02020300000000000000" pitchFamily="18" charset="-122"/>
              </a:rPr>
              <a:t>，不仅</a:t>
            </a:r>
            <a:r>
              <a:rPr lang="zh-CN" altLang="en-US" dirty="0">
                <a:solidFill>
                  <a:srgbClr val="221E1F"/>
                </a:solidFill>
                <a:latin typeface="Adobe 宋体 Std L" panose="02020300000000000000" pitchFamily="18" charset="-122"/>
                <a:ea typeface="Adobe 宋体 Std L" panose="02020300000000000000" pitchFamily="18" charset="-122"/>
              </a:rPr>
              <a:t>能为劳动需求的预测和规划、就业人口结构及其发展趋势的统计分析提供重要依据，</a:t>
            </a:r>
            <a:r>
              <a:rPr lang="zh-CN" altLang="en-US" dirty="0" smtClean="0">
                <a:solidFill>
                  <a:srgbClr val="221E1F"/>
                </a:solidFill>
                <a:latin typeface="Adobe 宋体 Std L" panose="02020300000000000000" pitchFamily="18" charset="-122"/>
                <a:ea typeface="Adobe 宋体 Std L" panose="02020300000000000000" pitchFamily="18" charset="-122"/>
              </a:rPr>
              <a:t>而且</a:t>
            </a:r>
            <a:r>
              <a:rPr lang="zh-CN" altLang="en-US" dirty="0">
                <a:solidFill>
                  <a:srgbClr val="221E1F"/>
                </a:solidFill>
                <a:latin typeface="Adobe 宋体 Std L" panose="02020300000000000000" pitchFamily="18" charset="-122"/>
                <a:ea typeface="Adobe 宋体 Std L" panose="02020300000000000000" pitchFamily="18" charset="-122"/>
              </a:rPr>
              <a:t>对开展职业教育和职业培训，实行职业资格证书制度，促进劳动力市场的不断完善，都</a:t>
            </a:r>
            <a:r>
              <a:rPr lang="zh-CN" altLang="en-US" dirty="0" smtClean="0">
                <a:solidFill>
                  <a:srgbClr val="221E1F"/>
                </a:solidFill>
                <a:latin typeface="Adobe 宋体 Std L" panose="02020300000000000000" pitchFamily="18" charset="-122"/>
                <a:ea typeface="Adobe 宋体 Std L" panose="02020300000000000000" pitchFamily="18" charset="-122"/>
              </a:rPr>
              <a:t>具有</a:t>
            </a:r>
            <a:r>
              <a:rPr lang="zh-CN" altLang="en-US" dirty="0">
                <a:solidFill>
                  <a:srgbClr val="221E1F"/>
                </a:solidFill>
                <a:latin typeface="Adobe 宋体 Std L" panose="02020300000000000000" pitchFamily="18" charset="-122"/>
                <a:ea typeface="Adobe 宋体 Std L" panose="02020300000000000000" pitchFamily="18" charset="-122"/>
              </a:rPr>
              <a:t>十分重要的作用。从我们开展就业指导与创业教育的角度来说，对职业进行科学分类的</a:t>
            </a:r>
            <a:r>
              <a:rPr lang="zh-CN" altLang="en-US" dirty="0" smtClean="0">
                <a:solidFill>
                  <a:srgbClr val="221E1F"/>
                </a:solidFill>
                <a:latin typeface="Adobe 宋体 Std L" panose="02020300000000000000" pitchFamily="18" charset="-122"/>
                <a:ea typeface="Adobe 宋体 Std L" panose="02020300000000000000" pitchFamily="18" charset="-122"/>
              </a:rPr>
              <a:t>意义</a:t>
            </a:r>
            <a:r>
              <a:rPr lang="zh-CN" altLang="en-US" dirty="0">
                <a:solidFill>
                  <a:srgbClr val="221E1F"/>
                </a:solidFill>
                <a:latin typeface="Adobe 宋体 Std L" panose="02020300000000000000" pitchFamily="18" charset="-122"/>
                <a:ea typeface="Adobe 宋体 Std L" panose="02020300000000000000" pitchFamily="18" charset="-122"/>
              </a:rPr>
              <a:t>同样不能低估。</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612742" y="256957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二、职业的分类及意义</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682125" y="3381503"/>
            <a:ext cx="7385243" cy="3416320"/>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职业的特点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职业作为个人在社会中所从事的主要生活来源的</a:t>
            </a:r>
            <a:r>
              <a:rPr lang="zh-CN" altLang="en-US" dirty="0" smtClean="0">
                <a:solidFill>
                  <a:srgbClr val="221E1F"/>
                </a:solidFill>
                <a:latin typeface="Adobe 宋体 Std L" panose="02020300000000000000" pitchFamily="18" charset="-122"/>
                <a:ea typeface="Adobe 宋体 Std L" panose="02020300000000000000" pitchFamily="18" charset="-122"/>
              </a:rPr>
              <a:t>工作</a:t>
            </a:r>
            <a:r>
              <a:rPr lang="zh-CN" altLang="en-US" dirty="0">
                <a:solidFill>
                  <a:srgbClr val="221E1F"/>
                </a:solidFill>
                <a:latin typeface="Adobe 宋体 Std L" panose="02020300000000000000" pitchFamily="18" charset="-122"/>
                <a:ea typeface="Adobe 宋体 Std L" panose="02020300000000000000" pitchFamily="18" charset="-122"/>
              </a:rPr>
              <a:t>，具有以下特征：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）专业性。职业是人们从事的专门业务，</a:t>
            </a:r>
            <a:r>
              <a:rPr lang="zh-CN" altLang="en-US" dirty="0" smtClean="0">
                <a:solidFill>
                  <a:srgbClr val="221E1F"/>
                </a:solidFill>
                <a:latin typeface="Adobe 宋体 Std L" panose="02020300000000000000" pitchFamily="18" charset="-122"/>
                <a:ea typeface="Adobe 宋体 Std L" panose="02020300000000000000" pitchFamily="18" charset="-122"/>
              </a:rPr>
              <a:t>一个人要</a:t>
            </a:r>
            <a:r>
              <a:rPr lang="zh-CN" altLang="en-US" dirty="0">
                <a:solidFill>
                  <a:srgbClr val="221E1F"/>
                </a:solidFill>
                <a:latin typeface="Adobe 宋体 Std L" panose="02020300000000000000" pitchFamily="18" charset="-122"/>
                <a:ea typeface="Adobe 宋体 Std L" panose="02020300000000000000" pitchFamily="18" charset="-122"/>
              </a:rPr>
              <a:t>从事某一种职业，必须具备相关专业的知识、能力和</a:t>
            </a:r>
            <a:r>
              <a:rPr lang="zh-CN" altLang="en-US" dirty="0" smtClean="0">
                <a:solidFill>
                  <a:srgbClr val="221E1F"/>
                </a:solidFill>
                <a:latin typeface="Adobe 宋体 Std L" panose="02020300000000000000" pitchFamily="18" charset="-122"/>
                <a:ea typeface="Adobe 宋体 Std L" panose="02020300000000000000" pitchFamily="18" charset="-122"/>
              </a:rPr>
              <a:t>特有</a:t>
            </a:r>
            <a:r>
              <a:rPr lang="zh-CN" altLang="en-US" dirty="0">
                <a:solidFill>
                  <a:srgbClr val="221E1F"/>
                </a:solidFill>
                <a:latin typeface="Adobe 宋体 Std L" panose="02020300000000000000" pitchFamily="18" charset="-122"/>
                <a:ea typeface="Adobe 宋体 Std L" panose="02020300000000000000" pitchFamily="18" charset="-122"/>
              </a:rPr>
              <a:t>的职业道德品质。例如，农民要具备掌握和运用</a:t>
            </a:r>
            <a:r>
              <a:rPr lang="zh-CN" altLang="en-US" dirty="0" smtClean="0">
                <a:solidFill>
                  <a:srgbClr val="221E1F"/>
                </a:solidFill>
                <a:latin typeface="Adobe 宋体 Std L" panose="02020300000000000000" pitchFamily="18" charset="-122"/>
                <a:ea typeface="Adobe 宋体 Std L" panose="02020300000000000000" pitchFamily="18" charset="-122"/>
              </a:rPr>
              <a:t>农业产品</a:t>
            </a:r>
            <a:r>
              <a:rPr lang="zh-CN" altLang="en-US" dirty="0">
                <a:solidFill>
                  <a:srgbClr val="221E1F"/>
                </a:solidFill>
                <a:latin typeface="Adobe 宋体 Std L" panose="02020300000000000000" pitchFamily="18" charset="-122"/>
                <a:ea typeface="Adobe 宋体 Std L" panose="02020300000000000000" pitchFamily="18" charset="-122"/>
              </a:rPr>
              <a:t>品种、耕作、土壤、季节等方面知识和技能的能力</a:t>
            </a:r>
            <a:r>
              <a:rPr lang="zh-CN" altLang="en-US" dirty="0" smtClean="0">
                <a:solidFill>
                  <a:srgbClr val="221E1F"/>
                </a:solidFill>
                <a:latin typeface="Adobe 宋体 Std L" panose="02020300000000000000" pitchFamily="18" charset="-122"/>
                <a:ea typeface="Adobe 宋体 Std L" panose="02020300000000000000" pitchFamily="18" charset="-122"/>
              </a:rPr>
              <a:t>。随着</a:t>
            </a:r>
            <a:r>
              <a:rPr lang="zh-CN" altLang="en-US" dirty="0">
                <a:solidFill>
                  <a:srgbClr val="221E1F"/>
                </a:solidFill>
                <a:latin typeface="Adobe 宋体 Std L" panose="02020300000000000000" pitchFamily="18" charset="-122"/>
                <a:ea typeface="Adobe 宋体 Std L" panose="02020300000000000000" pitchFamily="18" charset="-122"/>
              </a:rPr>
              <a:t>社会的发展，科技的进步，劳动的专业化程度</a:t>
            </a:r>
            <a:r>
              <a:rPr lang="zh-CN" altLang="en-US" dirty="0" smtClean="0">
                <a:solidFill>
                  <a:srgbClr val="221E1F"/>
                </a:solidFill>
                <a:latin typeface="Adobe 宋体 Std L" panose="02020300000000000000" pitchFamily="18" charset="-122"/>
                <a:ea typeface="Adobe 宋体 Std L" panose="02020300000000000000" pitchFamily="18" charset="-122"/>
              </a:rPr>
              <a:t>越来越高</a:t>
            </a:r>
            <a:r>
              <a:rPr lang="zh-CN" altLang="en-US" dirty="0">
                <a:solidFill>
                  <a:srgbClr val="221E1F"/>
                </a:solidFill>
                <a:latin typeface="Adobe 宋体 Std L" panose="02020300000000000000" pitchFamily="18" charset="-122"/>
                <a:ea typeface="Adobe 宋体 Std L" panose="02020300000000000000" pitchFamily="18" charset="-122"/>
              </a:rPr>
              <a:t>，职业的专业性越来越强。</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7368" y="3381503"/>
            <a:ext cx="3850303" cy="3252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465755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58099"/>
            <a:ext cx="11054246"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）交谈时的礼仪。面谈中，身体稍向前倾，以示对谈话的兴趣。不要斜靠桌子上</a:t>
            </a:r>
            <a:r>
              <a:rPr lang="zh-CN" altLang="en-US" dirty="0" smtClean="0">
                <a:solidFill>
                  <a:srgbClr val="221E1F"/>
                </a:solidFill>
                <a:latin typeface="Adobe 宋体 Std L" panose="02020300000000000000" pitchFamily="18" charset="-122"/>
                <a:ea typeface="Adobe 宋体 Std L" panose="02020300000000000000" pitchFamily="18" charset="-122"/>
              </a:rPr>
              <a:t>或懒散</a:t>
            </a:r>
            <a:r>
              <a:rPr lang="zh-CN" altLang="en-US" dirty="0">
                <a:solidFill>
                  <a:srgbClr val="221E1F"/>
                </a:solidFill>
                <a:latin typeface="Adobe 宋体 Std L" panose="02020300000000000000" pitchFamily="18" charset="-122"/>
                <a:ea typeface="Adobe 宋体 Std L" panose="02020300000000000000" pitchFamily="18" charset="-122"/>
              </a:rPr>
              <a:t>地伸展四肢。当回答主试人发问时，应诚恳热情，落落大方。如果遇到回答不出来的</a:t>
            </a:r>
            <a:r>
              <a:rPr lang="zh-CN" altLang="en-US" dirty="0" smtClean="0">
                <a:solidFill>
                  <a:srgbClr val="221E1F"/>
                </a:solidFill>
                <a:latin typeface="Adobe 宋体 Std L" panose="02020300000000000000" pitchFamily="18" charset="-122"/>
                <a:ea typeface="Adobe 宋体 Std L" panose="02020300000000000000" pitchFamily="18" charset="-122"/>
              </a:rPr>
              <a:t>问题</a:t>
            </a:r>
            <a:r>
              <a:rPr lang="zh-CN" altLang="en-US" dirty="0">
                <a:solidFill>
                  <a:srgbClr val="221E1F"/>
                </a:solidFill>
                <a:latin typeface="Adobe 宋体 Std L" panose="02020300000000000000" pitchFamily="18" charset="-122"/>
                <a:ea typeface="Adobe 宋体 Std L" panose="02020300000000000000" pitchFamily="18" charset="-122"/>
              </a:rPr>
              <a:t>，也不要一言不发，可以用两句话缓冲一下：“这个问题我过去没怎么想过，从刚才的</a:t>
            </a:r>
            <a:r>
              <a:rPr lang="zh-CN" altLang="en-US" dirty="0" smtClean="0">
                <a:solidFill>
                  <a:srgbClr val="221E1F"/>
                </a:solidFill>
                <a:latin typeface="Adobe 宋体 Std L" panose="02020300000000000000" pitchFamily="18" charset="-122"/>
                <a:ea typeface="Adobe 宋体 Std L" panose="02020300000000000000" pitchFamily="18" charset="-122"/>
              </a:rPr>
              <a:t>情况</a:t>
            </a:r>
            <a:r>
              <a:rPr lang="zh-CN" altLang="en-US" dirty="0">
                <a:solidFill>
                  <a:srgbClr val="221E1F"/>
                </a:solidFill>
                <a:latin typeface="Adobe 宋体 Std L" panose="02020300000000000000" pitchFamily="18" charset="-122"/>
                <a:ea typeface="Adobe 宋体 Std L" panose="02020300000000000000" pitchFamily="18" charset="-122"/>
              </a:rPr>
              <a:t>看，我认为</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然后在脑子里迅速归纳出几点“我认为”，如果实在找不出答案，就</a:t>
            </a:r>
            <a:r>
              <a:rPr lang="zh-CN" altLang="en-US" dirty="0" smtClean="0">
                <a:solidFill>
                  <a:srgbClr val="221E1F"/>
                </a:solidFill>
                <a:latin typeface="Adobe 宋体 Std L" panose="02020300000000000000" pitchFamily="18" charset="-122"/>
                <a:ea typeface="Adobe 宋体 Std L" panose="02020300000000000000" pitchFamily="18" charset="-122"/>
              </a:rPr>
              <a:t>承认</a:t>
            </a:r>
            <a:r>
              <a:rPr lang="zh-CN" altLang="en-US" dirty="0">
                <a:solidFill>
                  <a:srgbClr val="221E1F"/>
                </a:solidFill>
                <a:latin typeface="Adobe 宋体 Std L" panose="02020300000000000000" pitchFamily="18" charset="-122"/>
                <a:ea typeface="Adobe 宋体 Std L" panose="02020300000000000000" pitchFamily="18" charset="-122"/>
              </a:rPr>
              <a:t>有的东西还没有经过认真考虑，切勿信口开河。同时语言要朴实文雅，这是一种美德，</a:t>
            </a:r>
            <a:r>
              <a:rPr lang="zh-CN" altLang="en-US" dirty="0" smtClean="0">
                <a:solidFill>
                  <a:srgbClr val="221E1F"/>
                </a:solidFill>
                <a:latin typeface="Adobe 宋体 Std L" panose="02020300000000000000" pitchFamily="18" charset="-122"/>
                <a:ea typeface="Adobe 宋体 Std L" panose="02020300000000000000" pitchFamily="18" charset="-122"/>
              </a:rPr>
              <a:t>也是</a:t>
            </a:r>
            <a:r>
              <a:rPr lang="zh-CN" altLang="en-US" dirty="0">
                <a:solidFill>
                  <a:srgbClr val="221E1F"/>
                </a:solidFill>
                <a:latin typeface="Adobe 宋体 Std L" panose="02020300000000000000" pitchFamily="18" charset="-122"/>
                <a:ea typeface="Adobe 宋体 Std L" panose="02020300000000000000" pitchFamily="18" charset="-122"/>
              </a:rPr>
              <a:t>知识渊博的自然流露。切忌装腔作势，故意卖弄</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面试前的准备事项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）信息准备。对于应聘者来说，尽管对参加面试的单位已经有所了解，但在面试</a:t>
            </a:r>
            <a:r>
              <a:rPr lang="zh-CN" altLang="en-US" dirty="0" smtClean="0">
                <a:solidFill>
                  <a:srgbClr val="221E1F"/>
                </a:solidFill>
                <a:latin typeface="Adobe 宋体 Std L" panose="02020300000000000000" pitchFamily="18" charset="-122"/>
                <a:ea typeface="Adobe 宋体 Std L" panose="02020300000000000000" pitchFamily="18" charset="-122"/>
              </a:rPr>
              <a:t>之前</a:t>
            </a:r>
            <a:r>
              <a:rPr lang="zh-CN" altLang="en-US" dirty="0">
                <a:solidFill>
                  <a:srgbClr val="221E1F"/>
                </a:solidFill>
                <a:latin typeface="Adobe 宋体 Std L" panose="02020300000000000000" pitchFamily="18" charset="-122"/>
                <a:ea typeface="Adobe 宋体 Std L" panose="02020300000000000000" pitchFamily="18" charset="-122"/>
              </a:rPr>
              <a:t>，还要尽可能地收集有关招聘单位的详细资料，做到心中有数。所收集的信息要准确、</a:t>
            </a:r>
            <a:r>
              <a:rPr lang="zh-CN" altLang="en-US" dirty="0" smtClean="0">
                <a:solidFill>
                  <a:srgbClr val="221E1F"/>
                </a:solidFill>
                <a:latin typeface="Adobe 宋体 Std L" panose="02020300000000000000" pitchFamily="18" charset="-122"/>
                <a:ea typeface="Adobe 宋体 Std L" panose="02020300000000000000" pitchFamily="18" charset="-122"/>
              </a:rPr>
              <a:t>真实</a:t>
            </a:r>
            <a:r>
              <a:rPr lang="zh-CN" altLang="en-US" dirty="0">
                <a:solidFill>
                  <a:srgbClr val="221E1F"/>
                </a:solidFill>
                <a:latin typeface="Adobe 宋体 Std L" panose="02020300000000000000" pitchFamily="18" charset="-122"/>
                <a:ea typeface="Adobe 宋体 Std L" panose="02020300000000000000" pitchFamily="18" charset="-122"/>
              </a:rPr>
              <a:t>，并尽可能细致，并能指出该单位的优点和特点等，这种了解会增添面试双方的</a:t>
            </a:r>
            <a:r>
              <a:rPr lang="zh-CN" altLang="en-US" dirty="0" smtClean="0">
                <a:solidFill>
                  <a:srgbClr val="221E1F"/>
                </a:solidFill>
                <a:latin typeface="Adobe 宋体 Std L" panose="02020300000000000000" pitchFamily="18" charset="-122"/>
                <a:ea typeface="Adobe 宋体 Std L" panose="02020300000000000000" pitchFamily="18" charset="-122"/>
              </a:rPr>
              <a:t>共同语言</a:t>
            </a:r>
            <a:r>
              <a:rPr lang="zh-CN" altLang="en-US" dirty="0">
                <a:solidFill>
                  <a:srgbClr val="221E1F"/>
                </a:solidFill>
                <a:latin typeface="Adobe 宋体 Std L" panose="02020300000000000000" pitchFamily="18" charset="-122"/>
                <a:ea typeface="Adobe 宋体 Std L" panose="02020300000000000000" pitchFamily="18" charset="-122"/>
              </a:rPr>
              <a:t>、拉近双方的距离，同时也让面试人员感到应聘者很重视他们的单位，对他们单位也</a:t>
            </a:r>
            <a:r>
              <a:rPr lang="zh-CN" altLang="en-US" dirty="0" smtClean="0">
                <a:solidFill>
                  <a:srgbClr val="221E1F"/>
                </a:solidFill>
                <a:latin typeface="Adobe 宋体 Std L" panose="02020300000000000000" pitchFamily="18" charset="-122"/>
                <a:ea typeface="Adobe 宋体 Std L" panose="02020300000000000000" pitchFamily="18" charset="-122"/>
              </a:rPr>
              <a:t>有信心</a:t>
            </a:r>
            <a:r>
              <a:rPr lang="zh-CN" altLang="en-US" dirty="0">
                <a:solidFill>
                  <a:srgbClr val="221E1F"/>
                </a:solidFill>
                <a:latin typeface="Adobe 宋体 Std L" panose="02020300000000000000" pitchFamily="18" charset="-122"/>
                <a:ea typeface="Adobe 宋体 Std L" panose="02020300000000000000" pitchFamily="18" charset="-122"/>
              </a:rPr>
              <a:t>。否则的话，对用人单位的情况一无所知或知之甚少，在面试的过程中就容易处于被动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）材料准备。应聘者在面试过程中，为了证明自己所说情况的真实性，需要出示</a:t>
            </a:r>
            <a:r>
              <a:rPr lang="zh-CN" altLang="en-US" dirty="0" smtClean="0">
                <a:solidFill>
                  <a:srgbClr val="221E1F"/>
                </a:solidFill>
                <a:latin typeface="Adobe 宋体 Std L" panose="02020300000000000000" pitchFamily="18" charset="-122"/>
                <a:ea typeface="Adobe 宋体 Std L" panose="02020300000000000000" pitchFamily="18" charset="-122"/>
              </a:rPr>
              <a:t>有关</a:t>
            </a:r>
            <a:r>
              <a:rPr lang="zh-CN" altLang="en-US" dirty="0">
                <a:solidFill>
                  <a:srgbClr val="221E1F"/>
                </a:solidFill>
                <a:latin typeface="Adobe 宋体 Std L" panose="02020300000000000000" pitchFamily="18" charset="-122"/>
                <a:ea typeface="Adobe 宋体 Std L" panose="02020300000000000000" pitchFamily="18" charset="-122"/>
              </a:rPr>
              <a:t>的资料；用人单位也会向应聘者索要其基本情况资料。因此，面试前必须做好有关资料</a:t>
            </a:r>
            <a:r>
              <a:rPr lang="zh-CN" altLang="en-US" dirty="0" smtClean="0">
                <a:solidFill>
                  <a:srgbClr val="221E1F"/>
                </a:solidFill>
                <a:latin typeface="Adobe 宋体 Std L" panose="02020300000000000000" pitchFamily="18" charset="-122"/>
                <a:ea typeface="Adobe 宋体 Std L" panose="02020300000000000000" pitchFamily="18" charset="-122"/>
              </a:rPr>
              <a:t>的准备</a:t>
            </a:r>
            <a:r>
              <a:rPr lang="zh-CN" altLang="en-US" dirty="0">
                <a:solidFill>
                  <a:srgbClr val="221E1F"/>
                </a:solidFill>
                <a:latin typeface="Adobe 宋体 Std L" panose="02020300000000000000" pitchFamily="18" charset="-122"/>
                <a:ea typeface="Adobe 宋体 Std L" panose="02020300000000000000" pitchFamily="18" charset="-122"/>
              </a:rPr>
              <a:t>。面试前应将个人资料熟记于心，最好再准备好一份简单的自我介绍的腹稿，熟悉</a:t>
            </a:r>
            <a:r>
              <a:rPr lang="zh-CN" altLang="en-US" dirty="0" smtClean="0">
                <a:solidFill>
                  <a:srgbClr val="221E1F"/>
                </a:solidFill>
                <a:latin typeface="Adobe 宋体 Std L" panose="02020300000000000000" pitchFamily="18" charset="-122"/>
                <a:ea typeface="Adobe 宋体 Std L" panose="02020300000000000000" pitchFamily="18" charset="-122"/>
              </a:rPr>
              <a:t>到中英文</a:t>
            </a:r>
            <a:r>
              <a:rPr lang="zh-CN" altLang="en-US" dirty="0">
                <a:solidFill>
                  <a:srgbClr val="221E1F"/>
                </a:solidFill>
                <a:latin typeface="Adobe 宋体 Std L" panose="02020300000000000000" pitchFamily="18" charset="-122"/>
                <a:ea typeface="Adobe 宋体 Std L" panose="02020300000000000000" pitchFamily="18" charset="-122"/>
              </a:rPr>
              <a:t>都能流利表达的程度。因为要在很短的时间内将自己较完整地介绍给陌生人并不是</a:t>
            </a:r>
            <a:r>
              <a:rPr lang="zh-CN" altLang="en-US" dirty="0" smtClean="0">
                <a:solidFill>
                  <a:srgbClr val="221E1F"/>
                </a:solidFill>
                <a:latin typeface="Adobe 宋体 Std L" panose="02020300000000000000" pitchFamily="18" charset="-122"/>
                <a:ea typeface="Adobe 宋体 Std L" panose="02020300000000000000" pitchFamily="18" charset="-122"/>
              </a:rPr>
              <a:t>一件</a:t>
            </a:r>
            <a:r>
              <a:rPr lang="zh-CN" altLang="en-US" dirty="0">
                <a:solidFill>
                  <a:srgbClr val="221E1F"/>
                </a:solidFill>
                <a:latin typeface="Adobe 宋体 Std L" panose="02020300000000000000" pitchFamily="18" charset="-122"/>
                <a:ea typeface="Adobe 宋体 Std L" panose="02020300000000000000" pitchFamily="18" charset="-122"/>
              </a:rPr>
              <a:t>很容易的事情。另外需要注意的是，对个人情况的回答要与求职信或简历上的信息一致</a:t>
            </a:r>
            <a:r>
              <a:rPr lang="zh-CN" altLang="en-US" dirty="0" smtClean="0">
                <a:solidFill>
                  <a:srgbClr val="221E1F"/>
                </a:solidFill>
                <a:latin typeface="Adobe 宋体 Std L" panose="02020300000000000000" pitchFamily="18" charset="-122"/>
                <a:ea typeface="Adobe 宋体 Std L" panose="02020300000000000000" pitchFamily="18" charset="-122"/>
              </a:rPr>
              <a:t>，千万</a:t>
            </a:r>
            <a:r>
              <a:rPr lang="zh-CN" altLang="en-US" dirty="0">
                <a:solidFill>
                  <a:srgbClr val="221E1F"/>
                </a:solidFill>
                <a:latin typeface="Adobe 宋体 Std L" panose="02020300000000000000" pitchFamily="18" charset="-122"/>
                <a:ea typeface="Adobe 宋体 Std L" panose="02020300000000000000" pitchFamily="18" charset="-122"/>
              </a:rPr>
              <a:t>不能自相矛盾</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44422168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58099"/>
            <a:ext cx="11054246" cy="5909310"/>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）知识和技能准备。专业知识和专业技能是职业技术学校学生的主业，面试前</a:t>
            </a:r>
            <a:r>
              <a:rPr lang="zh-CN" altLang="en-US" dirty="0" smtClean="0">
                <a:solidFill>
                  <a:srgbClr val="221E1F"/>
                </a:solidFill>
                <a:latin typeface="Adobe 宋体 Std L" panose="02020300000000000000" pitchFamily="18" charset="-122"/>
                <a:ea typeface="Adobe 宋体 Std L" panose="02020300000000000000" pitchFamily="18" charset="-122"/>
              </a:rPr>
              <a:t>同学们</a:t>
            </a:r>
            <a:r>
              <a:rPr lang="zh-CN" altLang="en-US" dirty="0">
                <a:solidFill>
                  <a:srgbClr val="221E1F"/>
                </a:solidFill>
                <a:latin typeface="Adobe 宋体 Std L" panose="02020300000000000000" pitchFamily="18" charset="-122"/>
                <a:ea typeface="Adobe 宋体 Std L" panose="02020300000000000000" pitchFamily="18" charset="-122"/>
              </a:rPr>
              <a:t>应该对自己的专业知识进行一下大致的检查，专业技能最好也要再熟练一下。否则，</a:t>
            </a:r>
            <a:r>
              <a:rPr lang="zh-CN" altLang="en-US" dirty="0" smtClean="0">
                <a:solidFill>
                  <a:srgbClr val="221E1F"/>
                </a:solidFill>
                <a:latin typeface="Adobe 宋体 Std L" panose="02020300000000000000" pitchFamily="18" charset="-122"/>
                <a:ea typeface="Adobe 宋体 Std L" panose="02020300000000000000" pitchFamily="18" charset="-122"/>
              </a:rPr>
              <a:t>对谈到</a:t>
            </a:r>
            <a:r>
              <a:rPr lang="zh-CN" altLang="en-US" dirty="0">
                <a:solidFill>
                  <a:srgbClr val="221E1F"/>
                </a:solidFill>
                <a:latin typeface="Adobe 宋体 Std L" panose="02020300000000000000" pitchFamily="18" charset="-122"/>
                <a:ea typeface="Adobe 宋体 Std L" panose="02020300000000000000" pitchFamily="18" charset="-122"/>
              </a:rPr>
              <a:t>的一些专业知识说不清楚，会给人专业知识不扎实的印象，让人怀疑你在学校是否把</a:t>
            </a:r>
            <a:r>
              <a:rPr lang="zh-CN" altLang="en-US" dirty="0" smtClean="0">
                <a:solidFill>
                  <a:srgbClr val="221E1F"/>
                </a:solidFill>
                <a:latin typeface="Adobe 宋体 Std L" panose="02020300000000000000" pitchFamily="18" charset="-122"/>
                <a:ea typeface="Adobe 宋体 Std L" panose="02020300000000000000" pitchFamily="18" charset="-122"/>
              </a:rPr>
              <a:t>专业学好</a:t>
            </a:r>
            <a:r>
              <a:rPr lang="zh-CN" altLang="en-US" dirty="0">
                <a:solidFill>
                  <a:srgbClr val="221E1F"/>
                </a:solidFill>
                <a:latin typeface="Adobe 宋体 Std L" panose="02020300000000000000" pitchFamily="18" charset="-122"/>
                <a:ea typeface="Adobe 宋体 Std L" panose="02020300000000000000" pitchFamily="18" charset="-122"/>
              </a:rPr>
              <a:t>了。如果考察专业技能，要能够娴熟地进行操作，表现出训练有素的形象</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）问题准备。面试中，不同的单位、不同类型的面试人员因招聘职业的不同，所提</a:t>
            </a:r>
            <a:r>
              <a:rPr lang="zh-CN" altLang="en-US" dirty="0" smtClean="0">
                <a:solidFill>
                  <a:srgbClr val="221E1F"/>
                </a:solidFill>
                <a:latin typeface="Adobe 宋体 Std L" panose="02020300000000000000" pitchFamily="18" charset="-122"/>
                <a:ea typeface="Adobe 宋体 Std L" panose="02020300000000000000" pitchFamily="18" charset="-122"/>
              </a:rPr>
              <a:t>的问题</a:t>
            </a:r>
            <a:r>
              <a:rPr lang="zh-CN" altLang="en-US" dirty="0">
                <a:solidFill>
                  <a:srgbClr val="221E1F"/>
                </a:solidFill>
                <a:latin typeface="Adobe 宋体 Std L" panose="02020300000000000000" pitchFamily="18" charset="-122"/>
                <a:ea typeface="Adobe 宋体 Std L" panose="02020300000000000000" pitchFamily="18" charset="-122"/>
              </a:rPr>
              <a:t>侧重点也会有所不同，尽管如此，有一些内容都是具有共性的、可以预料的。对这些</a:t>
            </a:r>
            <a:r>
              <a:rPr lang="zh-CN" altLang="en-US" dirty="0" smtClean="0">
                <a:solidFill>
                  <a:srgbClr val="221E1F"/>
                </a:solidFill>
                <a:latin typeface="Adobe 宋体 Std L" panose="02020300000000000000" pitchFamily="18" charset="-122"/>
                <a:ea typeface="Adobe 宋体 Std L" panose="02020300000000000000" pitchFamily="18" charset="-122"/>
              </a:rPr>
              <a:t>问题</a:t>
            </a:r>
            <a:r>
              <a:rPr lang="zh-CN" altLang="en-US" dirty="0">
                <a:solidFill>
                  <a:srgbClr val="221E1F"/>
                </a:solidFill>
                <a:latin typeface="Adobe 宋体 Std L" panose="02020300000000000000" pitchFamily="18" charset="-122"/>
                <a:ea typeface="Adobe 宋体 Std L" panose="02020300000000000000" pitchFamily="18" charset="-122"/>
              </a:rPr>
              <a:t>应提前进行准备，甚至有针对性地进行预演，做到有备而来。这项内容包括以下两方面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要择业者回答</a:t>
            </a:r>
            <a:r>
              <a:rPr lang="zh-CN" altLang="en-US" dirty="0" smtClean="0">
                <a:solidFill>
                  <a:srgbClr val="221E1F"/>
                </a:solidFill>
                <a:latin typeface="Adobe 宋体 Std L" panose="02020300000000000000" pitchFamily="18" charset="-122"/>
                <a:ea typeface="Adobe 宋体 Std L" panose="02020300000000000000" pitchFamily="18" charset="-122"/>
              </a:rPr>
              <a:t>的问题</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让择业者提出的</a:t>
            </a:r>
            <a:r>
              <a:rPr lang="zh-CN" altLang="en-US" dirty="0" smtClean="0">
                <a:solidFill>
                  <a:srgbClr val="221E1F"/>
                </a:solidFill>
                <a:latin typeface="Adobe 宋体 Std L" panose="02020300000000000000" pitchFamily="18" charset="-122"/>
                <a:ea typeface="Adobe 宋体 Std L" panose="02020300000000000000" pitchFamily="18" charset="-122"/>
              </a:rPr>
              <a:t>问题</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）心理准备。面试前的心理准备是为了消除不必要的紧张和恐惧。要对自己树立</a:t>
            </a:r>
            <a:r>
              <a:rPr lang="zh-CN" altLang="en-US" dirty="0" smtClean="0">
                <a:solidFill>
                  <a:srgbClr val="221E1F"/>
                </a:solidFill>
                <a:latin typeface="Adobe 宋体 Std L" panose="02020300000000000000" pitchFamily="18" charset="-122"/>
                <a:ea typeface="Adobe 宋体 Std L" panose="02020300000000000000" pitchFamily="18" charset="-122"/>
              </a:rPr>
              <a:t>信心</a:t>
            </a:r>
            <a:r>
              <a:rPr lang="zh-CN" altLang="en-US" dirty="0">
                <a:solidFill>
                  <a:srgbClr val="221E1F"/>
                </a:solidFill>
                <a:latin typeface="Adobe 宋体 Std L" panose="02020300000000000000" pitchFamily="18" charset="-122"/>
                <a:ea typeface="Adobe 宋体 Std L" panose="02020300000000000000" pitchFamily="18" charset="-122"/>
              </a:rPr>
              <a:t>，只有展现出自信乐观和良好健康的心理素质，才能在面试过程中从容应对。尽管每个</a:t>
            </a:r>
            <a:r>
              <a:rPr lang="zh-CN" altLang="en-US" dirty="0" smtClean="0">
                <a:solidFill>
                  <a:srgbClr val="221E1F"/>
                </a:solidFill>
                <a:latin typeface="Adobe 宋体 Std L" panose="02020300000000000000" pitchFamily="18" charset="-122"/>
                <a:ea typeface="Adobe 宋体 Std L" panose="02020300000000000000" pitchFamily="18" charset="-122"/>
              </a:rPr>
              <a:t>应聘</a:t>
            </a:r>
            <a:r>
              <a:rPr lang="zh-CN" altLang="en-US" dirty="0">
                <a:solidFill>
                  <a:srgbClr val="221E1F"/>
                </a:solidFill>
                <a:latin typeface="Adobe 宋体 Std L" panose="02020300000000000000" pitchFamily="18" charset="-122"/>
                <a:ea typeface="Adobe 宋体 Std L" panose="02020300000000000000" pitchFamily="18" charset="-122"/>
              </a:rPr>
              <a:t>者的个人条件、背景不同，但大家都处在同一起跑线，不应为自己的某些先天不足或</a:t>
            </a:r>
            <a:r>
              <a:rPr lang="zh-CN" altLang="en-US" dirty="0" smtClean="0">
                <a:solidFill>
                  <a:srgbClr val="221E1F"/>
                </a:solidFill>
                <a:latin typeface="Adobe 宋体 Std L" panose="02020300000000000000" pitchFamily="18" charset="-122"/>
                <a:ea typeface="Adobe 宋体 Std L" panose="02020300000000000000" pitchFamily="18" charset="-122"/>
              </a:rPr>
              <a:t>家庭</a:t>
            </a:r>
            <a:r>
              <a:rPr lang="zh-CN" altLang="en-US" dirty="0">
                <a:solidFill>
                  <a:srgbClr val="221E1F"/>
                </a:solidFill>
                <a:latin typeface="Adobe 宋体 Std L" panose="02020300000000000000" pitchFamily="18" charset="-122"/>
                <a:ea typeface="Adobe 宋体 Std L" panose="02020300000000000000" pitchFamily="18" charset="-122"/>
              </a:rPr>
              <a:t>背景而困扰，影响自己的信心。面试时切忌伪装和掩饰，一定要展示自己的真实水平和</a:t>
            </a:r>
            <a:r>
              <a:rPr lang="zh-CN" altLang="en-US" dirty="0" smtClean="0">
                <a:solidFill>
                  <a:srgbClr val="221E1F"/>
                </a:solidFill>
                <a:latin typeface="Adobe 宋体 Std L" panose="02020300000000000000" pitchFamily="18" charset="-122"/>
                <a:ea typeface="Adobe 宋体 Std L" panose="02020300000000000000" pitchFamily="18" charset="-122"/>
              </a:rPr>
              <a:t>性格</a:t>
            </a:r>
            <a:r>
              <a:rPr lang="zh-CN" altLang="en-US" dirty="0">
                <a:solidFill>
                  <a:srgbClr val="221E1F"/>
                </a:solidFill>
                <a:latin typeface="Adobe 宋体 Std L" panose="02020300000000000000" pitchFamily="18" charset="-122"/>
                <a:ea typeface="Adobe 宋体 Std L" panose="02020300000000000000" pitchFamily="18" charset="-122"/>
              </a:rPr>
              <a:t>。切忌按照所谓的标准在面试时将自己塑造一番，本来自己很内向，不善言谈，面试时</a:t>
            </a:r>
            <a:r>
              <a:rPr lang="zh-CN" altLang="en-US" dirty="0" smtClean="0">
                <a:solidFill>
                  <a:srgbClr val="221E1F"/>
                </a:solidFill>
                <a:latin typeface="Adobe 宋体 Std L" panose="02020300000000000000" pitchFamily="18" charset="-122"/>
                <a:ea typeface="Adobe 宋体 Std L" panose="02020300000000000000" pitchFamily="18" charset="-122"/>
              </a:rPr>
              <a:t>却刻意</a:t>
            </a:r>
            <a:r>
              <a:rPr lang="zh-CN" altLang="en-US" dirty="0">
                <a:solidFill>
                  <a:srgbClr val="221E1F"/>
                </a:solidFill>
                <a:latin typeface="Adobe 宋体 Std L" panose="02020300000000000000" pitchFamily="18" charset="-122"/>
                <a:ea typeface="Adobe 宋体 Std L" panose="02020300000000000000" pitchFamily="18" charset="-122"/>
              </a:rPr>
              <a:t>表现得很外向、健谈。这样的结果很不自然，很难逃过面试人员的眼睛。</a:t>
            </a:r>
          </a:p>
        </p:txBody>
      </p:sp>
    </p:spTree>
    <p:extLst>
      <p:ext uri="{BB962C8B-B14F-4D97-AF65-F5344CB8AC3E}">
        <p14:creationId xmlns:p14="http://schemas.microsoft.com/office/powerpoint/2010/main" val="62657900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a:extLst>
              <a:ext uri="{FF2B5EF4-FFF2-40B4-BE49-F238E27FC236}">
                <a16:creationId xmlns="" xmlns:a16="http://schemas.microsoft.com/office/drawing/2014/main" id="{5263DC9B-3D8F-19CA-605A-141B5E847747}"/>
              </a:ext>
            </a:extLst>
          </p:cNvPr>
          <p:cNvSpPr txBox="1"/>
          <p:nvPr/>
        </p:nvSpPr>
        <p:spPr>
          <a:xfrm>
            <a:off x="404592" y="64539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二、面试过程中的技巧</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473976" y="1467717"/>
            <a:ext cx="6557660" cy="4662815"/>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握手技巧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见面握手是一种常见的社交礼仪。握手时应</a:t>
            </a:r>
            <a:r>
              <a:rPr lang="zh-CN" altLang="en-US" dirty="0" smtClean="0">
                <a:solidFill>
                  <a:srgbClr val="221E1F"/>
                </a:solidFill>
                <a:latin typeface="Adobe 宋体 Std L" panose="02020300000000000000" pitchFamily="18" charset="-122"/>
                <a:ea typeface="Adobe 宋体 Std L" panose="02020300000000000000" pitchFamily="18" charset="-122"/>
              </a:rPr>
              <a:t>面带微笑</a:t>
            </a:r>
            <a:r>
              <a:rPr lang="zh-CN" altLang="en-US" dirty="0">
                <a:solidFill>
                  <a:srgbClr val="221E1F"/>
                </a:solidFill>
                <a:latin typeface="Adobe 宋体 Std L" panose="02020300000000000000" pitchFamily="18" charset="-122"/>
                <a:ea typeface="Adobe 宋体 Std L" panose="02020300000000000000" pitchFamily="18" charset="-122"/>
              </a:rPr>
              <a:t>，目光正视对方，显得热情大方。握手力度要适当</a:t>
            </a:r>
            <a:r>
              <a:rPr lang="zh-CN" altLang="en-US" dirty="0" smtClean="0">
                <a:solidFill>
                  <a:srgbClr val="221E1F"/>
                </a:solidFill>
                <a:latin typeface="Adobe 宋体 Std L" panose="02020300000000000000" pitchFamily="18" charset="-122"/>
                <a:ea typeface="Adobe 宋体 Std L" panose="02020300000000000000" pitchFamily="18" charset="-122"/>
              </a:rPr>
              <a:t>，坚定</a:t>
            </a:r>
            <a:r>
              <a:rPr lang="zh-CN" altLang="en-US" dirty="0">
                <a:solidFill>
                  <a:srgbClr val="221E1F"/>
                </a:solidFill>
                <a:latin typeface="Adobe 宋体 Std L" panose="02020300000000000000" pitchFamily="18" charset="-122"/>
                <a:ea typeface="Adobe 宋体 Std L" panose="02020300000000000000" pitchFamily="18" charset="-122"/>
              </a:rPr>
              <a:t>自信的握手能给对方带来好感。但如果招聘人员</a:t>
            </a:r>
            <a:r>
              <a:rPr lang="zh-CN" altLang="en-US" dirty="0" smtClean="0">
                <a:solidFill>
                  <a:srgbClr val="221E1F"/>
                </a:solidFill>
                <a:latin typeface="Adobe 宋体 Std L" panose="02020300000000000000" pitchFamily="18" charset="-122"/>
                <a:ea typeface="Adobe 宋体 Std L" panose="02020300000000000000" pitchFamily="18" charset="-122"/>
              </a:rPr>
              <a:t>没有</a:t>
            </a:r>
            <a:r>
              <a:rPr lang="zh-CN" altLang="en-US" dirty="0">
                <a:solidFill>
                  <a:srgbClr val="221E1F"/>
                </a:solidFill>
                <a:latin typeface="Adobe 宋体 Std L" panose="02020300000000000000" pitchFamily="18" charset="-122"/>
                <a:ea typeface="Adobe 宋体 Std L" panose="02020300000000000000" pitchFamily="18" charset="-122"/>
              </a:rPr>
              <a:t>主动伸手与你握手，千万不要自作多情主动去和</a:t>
            </a:r>
            <a:r>
              <a:rPr lang="zh-CN" altLang="en-US" dirty="0" smtClean="0">
                <a:solidFill>
                  <a:srgbClr val="221E1F"/>
                </a:solidFill>
                <a:latin typeface="Adobe 宋体 Std L" panose="02020300000000000000" pitchFamily="18" charset="-122"/>
                <a:ea typeface="Adobe 宋体 Std L" panose="02020300000000000000" pitchFamily="18" charset="-122"/>
              </a:rPr>
              <a:t>面试人员</a:t>
            </a:r>
            <a:r>
              <a:rPr lang="zh-CN" altLang="en-US" dirty="0">
                <a:solidFill>
                  <a:srgbClr val="221E1F"/>
                </a:solidFill>
                <a:latin typeface="Adobe 宋体 Std L" panose="02020300000000000000" pitchFamily="18" charset="-122"/>
                <a:ea typeface="Adobe 宋体 Std L" panose="02020300000000000000" pitchFamily="18" charset="-122"/>
              </a:rPr>
              <a:t>握手。</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落座技巧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正确的坐姿是身体的重心放在椅子的 </a:t>
            </a:r>
            <a:r>
              <a:rPr lang="en-US" altLang="zh-CN" dirty="0">
                <a:solidFill>
                  <a:srgbClr val="221E1F"/>
                </a:solidFill>
                <a:latin typeface="Adobe 宋体 Std L" panose="02020300000000000000" pitchFamily="18" charset="-122"/>
                <a:ea typeface="Adobe 宋体 Std L" panose="02020300000000000000" pitchFamily="18" charset="-122"/>
              </a:rPr>
              <a:t>2/3 </a:t>
            </a:r>
            <a:r>
              <a:rPr lang="zh-CN" altLang="en-US" dirty="0">
                <a:solidFill>
                  <a:srgbClr val="221E1F"/>
                </a:solidFill>
                <a:latin typeface="Adobe 宋体 Std L" panose="02020300000000000000" pitchFamily="18" charset="-122"/>
                <a:ea typeface="Adobe 宋体 Std L" panose="02020300000000000000" pitchFamily="18" charset="-122"/>
              </a:rPr>
              <a:t>处，双腿自然并拢，手叠放在膝上，挺直</a:t>
            </a:r>
            <a:r>
              <a:rPr lang="zh-CN" altLang="en-US" dirty="0" smtClean="0">
                <a:solidFill>
                  <a:srgbClr val="221E1F"/>
                </a:solidFill>
                <a:latin typeface="Adobe 宋体 Std L" panose="02020300000000000000" pitchFamily="18" charset="-122"/>
                <a:ea typeface="Adobe 宋体 Std L" panose="02020300000000000000" pitchFamily="18" charset="-122"/>
              </a:rPr>
              <a:t>腰板</a:t>
            </a:r>
            <a:r>
              <a:rPr lang="zh-CN" altLang="en-US" dirty="0">
                <a:solidFill>
                  <a:srgbClr val="221E1F"/>
                </a:solidFill>
                <a:latin typeface="Adobe 宋体 Std L" panose="02020300000000000000" pitchFamily="18" charset="-122"/>
                <a:ea typeface="Adobe 宋体 Std L" panose="02020300000000000000" pitchFamily="18" charset="-122"/>
              </a:rPr>
              <a:t>，身体微向前倾。坐时既不可坐得太浅，也不能坐得太深。坐得太浅显得不自信，容易</a:t>
            </a:r>
            <a:r>
              <a:rPr lang="zh-CN" altLang="en-US" dirty="0" smtClean="0">
                <a:solidFill>
                  <a:srgbClr val="221E1F"/>
                </a:solidFill>
                <a:latin typeface="Adobe 宋体 Std L" panose="02020300000000000000" pitchFamily="18" charset="-122"/>
                <a:ea typeface="Adobe 宋体 Std L" panose="02020300000000000000" pitchFamily="18" charset="-122"/>
              </a:rPr>
              <a:t>使自己</a:t>
            </a:r>
            <a:r>
              <a:rPr lang="zh-CN" altLang="en-US" dirty="0">
                <a:solidFill>
                  <a:srgbClr val="221E1F"/>
                </a:solidFill>
                <a:latin typeface="Adobe 宋体 Std L" panose="02020300000000000000" pitchFamily="18" charset="-122"/>
                <a:ea typeface="Adobe 宋体 Std L" panose="02020300000000000000" pitchFamily="18" charset="-122"/>
              </a:rPr>
              <a:t>紧张，导致注意力不集中；坐得太深，则容易显得傲慢无理。坐姿正确者，让人感觉</a:t>
            </a:r>
            <a:r>
              <a:rPr lang="zh-CN" altLang="en-US" dirty="0" smtClean="0">
                <a:solidFill>
                  <a:srgbClr val="221E1F"/>
                </a:solidFill>
                <a:latin typeface="Adobe 宋体 Std L" panose="02020300000000000000" pitchFamily="18" charset="-122"/>
                <a:ea typeface="Adobe 宋体 Std L" panose="02020300000000000000" pitchFamily="18" charset="-122"/>
              </a:rPr>
              <a:t>精神</a:t>
            </a:r>
            <a:r>
              <a:rPr lang="zh-CN" altLang="en-US" dirty="0">
                <a:solidFill>
                  <a:srgbClr val="221E1F"/>
                </a:solidFill>
                <a:latin typeface="Adobe 宋体 Std L" panose="02020300000000000000" pitchFamily="18" charset="-122"/>
                <a:ea typeface="Adobe 宋体 Std L" panose="02020300000000000000" pitchFamily="18" charset="-122"/>
              </a:rPr>
              <a:t>振奋，朝气蓬勃。</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8837" y="2539028"/>
            <a:ext cx="4494448" cy="2991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014444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176981" y="58701"/>
            <a:ext cx="11857703" cy="6740307"/>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谈话技巧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）自我介绍的技巧。自我介绍是每个应聘者都应精心准备的内容，最好事先以</a:t>
            </a:r>
            <a:r>
              <a:rPr lang="zh-CN" altLang="en-US" dirty="0" smtClean="0">
                <a:solidFill>
                  <a:srgbClr val="221E1F"/>
                </a:solidFill>
                <a:latin typeface="Adobe 宋体 Std L" panose="02020300000000000000" pitchFamily="18" charset="-122"/>
                <a:ea typeface="Adobe 宋体 Std L" panose="02020300000000000000" pitchFamily="18" charset="-122"/>
              </a:rPr>
              <a:t>文字的</a:t>
            </a:r>
            <a:r>
              <a:rPr lang="zh-CN" altLang="en-US" dirty="0">
                <a:solidFill>
                  <a:srgbClr val="221E1F"/>
                </a:solidFill>
                <a:latin typeface="Adobe 宋体 Std L" panose="02020300000000000000" pitchFamily="18" charset="-122"/>
                <a:ea typeface="Adobe 宋体 Std L" panose="02020300000000000000" pitchFamily="18" charset="-122"/>
              </a:rPr>
              <a:t>形式写好、背熟。开场白说得好不好，对后面顺利地回答问题和考场气氛非常关键。</a:t>
            </a:r>
            <a:r>
              <a:rPr lang="zh-CN" altLang="en-US" dirty="0" smtClean="0">
                <a:solidFill>
                  <a:srgbClr val="221E1F"/>
                </a:solidFill>
                <a:latin typeface="Adobe 宋体 Std L" panose="02020300000000000000" pitchFamily="18" charset="-122"/>
                <a:ea typeface="Adobe 宋体 Std L" panose="02020300000000000000" pitchFamily="18" charset="-122"/>
              </a:rPr>
              <a:t>自我介绍</a:t>
            </a:r>
            <a:r>
              <a:rPr lang="zh-CN" altLang="en-US" dirty="0">
                <a:solidFill>
                  <a:srgbClr val="221E1F"/>
                </a:solidFill>
                <a:latin typeface="Adobe 宋体 Std L" panose="02020300000000000000" pitchFamily="18" charset="-122"/>
                <a:ea typeface="Adobe 宋体 Std L" panose="02020300000000000000" pitchFamily="18" charset="-122"/>
              </a:rPr>
              <a:t>要简洁，时间通常在 </a:t>
            </a: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分钟左右，最长也不要超过 </a:t>
            </a: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分钟。要像商品广告一样，在短</a:t>
            </a:r>
            <a:r>
              <a:rPr lang="zh-CN" altLang="en-US" dirty="0" smtClean="0">
                <a:solidFill>
                  <a:srgbClr val="221E1F"/>
                </a:solidFill>
                <a:latin typeface="Adobe 宋体 Std L" panose="02020300000000000000" pitchFamily="18" charset="-122"/>
                <a:ea typeface="Adobe 宋体 Std L" panose="02020300000000000000" pitchFamily="18" charset="-122"/>
              </a:rPr>
              <a:t>时间</a:t>
            </a:r>
            <a:r>
              <a:rPr lang="zh-CN" altLang="en-US" dirty="0">
                <a:solidFill>
                  <a:srgbClr val="221E1F"/>
                </a:solidFill>
                <a:latin typeface="Adobe 宋体 Std L" panose="02020300000000000000" pitchFamily="18" charset="-122"/>
                <a:ea typeface="Adobe 宋体 Std L" panose="02020300000000000000" pitchFamily="18" charset="-122"/>
              </a:rPr>
              <a:t>内针对客户的需要，将自己最美好的一面展示出来。既要给对方留下深刻的印象，又要</a:t>
            </a:r>
            <a:r>
              <a:rPr lang="zh-CN" altLang="en-US" dirty="0" smtClean="0">
                <a:solidFill>
                  <a:srgbClr val="221E1F"/>
                </a:solidFill>
                <a:latin typeface="Adobe 宋体 Std L" panose="02020300000000000000" pitchFamily="18" charset="-122"/>
                <a:ea typeface="Adobe 宋体 Std L" panose="02020300000000000000" pitchFamily="18" charset="-122"/>
              </a:rPr>
              <a:t>使对方</a:t>
            </a:r>
            <a:r>
              <a:rPr lang="zh-CN" altLang="en-US" dirty="0">
                <a:solidFill>
                  <a:srgbClr val="221E1F"/>
                </a:solidFill>
                <a:latin typeface="Adobe 宋体 Std L" panose="02020300000000000000" pitchFamily="18" charset="-122"/>
                <a:ea typeface="Adobe 宋体 Std L" panose="02020300000000000000" pitchFamily="18" charset="-122"/>
              </a:rPr>
              <a:t>认为你是最合适的人选。因此，除了简单介绍自己的基本情况，如姓名、专业名称、</a:t>
            </a:r>
            <a:r>
              <a:rPr lang="zh-CN" altLang="en-US" dirty="0" smtClean="0">
                <a:solidFill>
                  <a:srgbClr val="221E1F"/>
                </a:solidFill>
                <a:latin typeface="Adobe 宋体 Std L" panose="02020300000000000000" pitchFamily="18" charset="-122"/>
                <a:ea typeface="Adobe 宋体 Std L" panose="02020300000000000000" pitchFamily="18" charset="-122"/>
              </a:rPr>
              <a:t>毕业</a:t>
            </a:r>
            <a:r>
              <a:rPr lang="zh-CN" altLang="en-US" dirty="0">
                <a:solidFill>
                  <a:srgbClr val="221E1F"/>
                </a:solidFill>
                <a:latin typeface="Adobe 宋体 Std L" panose="02020300000000000000" pitchFamily="18" charset="-122"/>
                <a:ea typeface="Adobe 宋体 Std L" panose="02020300000000000000" pitchFamily="18" charset="-122"/>
              </a:rPr>
              <a:t>学校等外，你还必须有的放矢，争取将自己的优势和特长与对方需求有机结合起来。</a:t>
            </a:r>
            <a:r>
              <a:rPr lang="zh-CN" altLang="en-US" dirty="0" smtClean="0">
                <a:solidFill>
                  <a:srgbClr val="221E1F"/>
                </a:solidFill>
                <a:latin typeface="Adobe 宋体 Std L" panose="02020300000000000000" pitchFamily="18" charset="-122"/>
                <a:ea typeface="Adobe 宋体 Std L" panose="02020300000000000000" pitchFamily="18" charset="-122"/>
              </a:rPr>
              <a:t>当然</a:t>
            </a:r>
            <a:r>
              <a:rPr lang="zh-CN" altLang="en-US" dirty="0">
                <a:solidFill>
                  <a:srgbClr val="221E1F"/>
                </a:solidFill>
                <a:latin typeface="Adobe 宋体 Std L" panose="02020300000000000000" pitchFamily="18" charset="-122"/>
                <a:ea typeface="Adobe 宋体 Std L" panose="02020300000000000000" pitchFamily="18" charset="-122"/>
              </a:rPr>
              <a:t>，在介绍自己的成功经历和成绩时，要注意口气，既巧妙地表露出来，又不显示出</a:t>
            </a:r>
            <a:r>
              <a:rPr lang="zh-CN" altLang="en-US" dirty="0" smtClean="0">
                <a:solidFill>
                  <a:srgbClr val="221E1F"/>
                </a:solidFill>
                <a:latin typeface="Adobe 宋体 Std L" panose="02020300000000000000" pitchFamily="18" charset="-122"/>
                <a:ea typeface="Adobe 宋体 Std L" panose="02020300000000000000" pitchFamily="18" charset="-122"/>
              </a:rPr>
              <a:t>自我吹嘘</a:t>
            </a:r>
            <a:r>
              <a:rPr lang="zh-CN" altLang="en-US" dirty="0">
                <a:solidFill>
                  <a:srgbClr val="221E1F"/>
                </a:solidFill>
                <a:latin typeface="Adobe 宋体 Std L" panose="02020300000000000000" pitchFamily="18" charset="-122"/>
                <a:ea typeface="Adobe 宋体 Std L" panose="02020300000000000000" pitchFamily="18" charset="-122"/>
              </a:rPr>
              <a:t>的痕迹，给人以自信、谦逊、不卑不亢的印象。</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）交谈的技巧。交谈是求职者与招聘者相互沟通的过程，要采用规范的礼貌用语</a:t>
            </a:r>
            <a:r>
              <a:rPr lang="zh-CN" altLang="en-US" dirty="0" smtClean="0">
                <a:solidFill>
                  <a:srgbClr val="221E1F"/>
                </a:solidFill>
                <a:latin typeface="Adobe 宋体 Std L" panose="02020300000000000000" pitchFamily="18" charset="-122"/>
                <a:ea typeface="Adobe 宋体 Std L" panose="02020300000000000000" pitchFamily="18" charset="-122"/>
              </a:rPr>
              <a:t>，说话</a:t>
            </a:r>
            <a:r>
              <a:rPr lang="zh-CN" altLang="en-US" dirty="0">
                <a:solidFill>
                  <a:srgbClr val="221E1F"/>
                </a:solidFill>
                <a:latin typeface="Adobe 宋体 Std L" panose="02020300000000000000" pitchFamily="18" charset="-122"/>
                <a:ea typeface="Adobe 宋体 Std L" panose="02020300000000000000" pitchFamily="18" charset="-122"/>
              </a:rPr>
              <a:t>客气、彬彬有礼就会使对方感到舒服、愉快，能融洽气氛；语言要形象生动富于情趣</a:t>
            </a:r>
            <a:r>
              <a:rPr lang="zh-CN" altLang="en-US" dirty="0" smtClean="0">
                <a:solidFill>
                  <a:srgbClr val="221E1F"/>
                </a:solidFill>
                <a:latin typeface="Adobe 宋体 Std L" panose="02020300000000000000" pitchFamily="18" charset="-122"/>
                <a:ea typeface="Adobe 宋体 Std L" panose="02020300000000000000" pitchFamily="18" charset="-122"/>
              </a:rPr>
              <a:t>，谈话</a:t>
            </a:r>
            <a:r>
              <a:rPr lang="zh-CN" altLang="en-US" dirty="0">
                <a:solidFill>
                  <a:srgbClr val="221E1F"/>
                </a:solidFill>
                <a:latin typeface="Adobe 宋体 Std L" panose="02020300000000000000" pitchFamily="18" charset="-122"/>
                <a:ea typeface="Adobe 宋体 Std L" panose="02020300000000000000" pitchFamily="18" charset="-122"/>
              </a:rPr>
              <a:t>情理交融，这样会给对方一个精明强干、精力充沛的良好印象；遇到面试人员提出</a:t>
            </a:r>
            <a:r>
              <a:rPr lang="zh-CN" altLang="en-US" dirty="0" smtClean="0">
                <a:solidFill>
                  <a:srgbClr val="221E1F"/>
                </a:solidFill>
                <a:latin typeface="Adobe 宋体 Std L" panose="02020300000000000000" pitchFamily="18" charset="-122"/>
                <a:ea typeface="Adobe 宋体 Std L" panose="02020300000000000000" pitchFamily="18" charset="-122"/>
              </a:rPr>
              <a:t>的古怪</a:t>
            </a:r>
            <a:r>
              <a:rPr lang="zh-CN" altLang="en-US" dirty="0">
                <a:solidFill>
                  <a:srgbClr val="221E1F"/>
                </a:solidFill>
                <a:latin typeface="Adobe 宋体 Std L" panose="02020300000000000000" pitchFamily="18" charset="-122"/>
                <a:ea typeface="Adobe 宋体 Std L" panose="02020300000000000000" pitchFamily="18" charset="-122"/>
              </a:rPr>
              <a:t>刁钻的问题，要沉着冷静、要意识到他是在考查你的适应性和处理随机问题的应变性</a:t>
            </a:r>
            <a:r>
              <a:rPr lang="zh-CN" altLang="en-US" dirty="0" smtClean="0">
                <a:solidFill>
                  <a:srgbClr val="221E1F"/>
                </a:solidFill>
                <a:latin typeface="Adobe 宋体 Std L" panose="02020300000000000000" pitchFamily="18" charset="-122"/>
                <a:ea typeface="Adobe 宋体 Std L" panose="02020300000000000000" pitchFamily="18" charset="-122"/>
              </a:rPr>
              <a:t>和机敏</a:t>
            </a:r>
            <a:r>
              <a:rPr lang="zh-CN" altLang="en-US" dirty="0">
                <a:solidFill>
                  <a:srgbClr val="221E1F"/>
                </a:solidFill>
                <a:latin typeface="Adobe 宋体 Std L" panose="02020300000000000000" pitchFamily="18" charset="-122"/>
                <a:ea typeface="Adobe 宋体 Std L" panose="02020300000000000000" pitchFamily="18" charset="-122"/>
              </a:rPr>
              <a:t>性；求职者的讲话和思想表达应该做到简洁、直率、清晰、准确；要讲普通话。归纳</a:t>
            </a:r>
            <a:r>
              <a:rPr lang="zh-CN" altLang="en-US" dirty="0" smtClean="0">
                <a:solidFill>
                  <a:srgbClr val="221E1F"/>
                </a:solidFill>
                <a:latin typeface="Adobe 宋体 Std L" panose="02020300000000000000" pitchFamily="18" charset="-122"/>
                <a:ea typeface="Adobe 宋体 Std L" panose="02020300000000000000" pitchFamily="18" charset="-122"/>
              </a:rPr>
              <a:t>起来</a:t>
            </a:r>
            <a:r>
              <a:rPr lang="zh-CN" altLang="en-US" dirty="0">
                <a:solidFill>
                  <a:srgbClr val="221E1F"/>
                </a:solidFill>
                <a:latin typeface="Adobe 宋体 Std L" panose="02020300000000000000" pitchFamily="18" charset="-122"/>
                <a:ea typeface="Adobe 宋体 Std L" panose="02020300000000000000" pitchFamily="18" charset="-122"/>
              </a:rPr>
              <a:t>，要做到“四要”</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要诚实</a:t>
            </a:r>
            <a:r>
              <a:rPr lang="zh-CN" altLang="en-US" dirty="0" smtClean="0">
                <a:solidFill>
                  <a:srgbClr val="221E1F"/>
                </a:solidFill>
                <a:latin typeface="Adobe 宋体 Std L" panose="02020300000000000000" pitchFamily="18" charset="-122"/>
                <a:ea typeface="Adobe 宋体 Std L" panose="02020300000000000000" pitchFamily="18" charset="-122"/>
              </a:rPr>
              <a:t>自然</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要简单而</a:t>
            </a:r>
            <a:r>
              <a:rPr lang="zh-CN" altLang="en-US" dirty="0" smtClean="0">
                <a:solidFill>
                  <a:srgbClr val="221E1F"/>
                </a:solidFill>
                <a:latin typeface="Adobe 宋体 Std L" panose="02020300000000000000" pitchFamily="18" charset="-122"/>
                <a:ea typeface="Adobe 宋体 Std L" panose="02020300000000000000" pitchFamily="18" charset="-122"/>
              </a:rPr>
              <a:t>精确</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要有</a:t>
            </a:r>
            <a:r>
              <a:rPr lang="zh-CN" altLang="en-US" dirty="0" smtClean="0">
                <a:solidFill>
                  <a:srgbClr val="221E1F"/>
                </a:solidFill>
                <a:latin typeface="Adobe 宋体 Std L" panose="02020300000000000000" pitchFamily="18" charset="-122"/>
                <a:ea typeface="Adobe 宋体 Std L" panose="02020300000000000000" pitchFamily="18" charset="-122"/>
              </a:rPr>
              <a:t>重点</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要随时注意听者的反应</a:t>
            </a:r>
          </a:p>
        </p:txBody>
      </p:sp>
    </p:spTree>
    <p:extLst>
      <p:ext uri="{BB962C8B-B14F-4D97-AF65-F5344CB8AC3E}">
        <p14:creationId xmlns:p14="http://schemas.microsoft.com/office/powerpoint/2010/main" val="163844675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58099"/>
            <a:ext cx="11054246" cy="63248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）面试答问的</a:t>
            </a:r>
            <a:r>
              <a:rPr lang="zh-CN" altLang="en-US" dirty="0" smtClean="0">
                <a:solidFill>
                  <a:srgbClr val="221E1F"/>
                </a:solidFill>
                <a:latin typeface="Adobe 宋体 Std L" panose="02020300000000000000" pitchFamily="18" charset="-122"/>
                <a:ea typeface="Adobe 宋体 Std L" panose="02020300000000000000" pitchFamily="18" charset="-122"/>
              </a:rPr>
              <a:t>技巧</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把紧自己的嘴巴，三思而后</a:t>
            </a:r>
            <a:r>
              <a:rPr lang="zh-CN" altLang="en-US" dirty="0" smtClean="0">
                <a:solidFill>
                  <a:srgbClr val="221E1F"/>
                </a:solidFill>
                <a:latin typeface="Adobe 宋体 Std L" panose="02020300000000000000" pitchFamily="18" charset="-122"/>
                <a:ea typeface="Adobe 宋体 Std L" panose="02020300000000000000" pitchFamily="18" charset="-122"/>
              </a:rPr>
              <a:t>答</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留足进退的余地，</a:t>
            </a:r>
            <a:r>
              <a:rPr lang="zh-CN" altLang="en-US" dirty="0" smtClean="0">
                <a:solidFill>
                  <a:srgbClr val="221E1F"/>
                </a:solidFill>
                <a:latin typeface="Adobe 宋体 Std L" panose="02020300000000000000" pitchFamily="18" charset="-122"/>
                <a:ea typeface="Adobe 宋体 Std L" panose="02020300000000000000" pitchFamily="18" charset="-122"/>
              </a:rPr>
              <a:t>随机应变</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稳定自己的情绪，沉着</a:t>
            </a:r>
            <a:r>
              <a:rPr lang="zh-CN" altLang="en-US" dirty="0" smtClean="0">
                <a:solidFill>
                  <a:srgbClr val="221E1F"/>
                </a:solidFill>
                <a:latin typeface="Adobe 宋体 Std L" panose="02020300000000000000" pitchFamily="18" charset="-122"/>
                <a:ea typeface="Adobe 宋体 Std L" panose="02020300000000000000" pitchFamily="18" charset="-122"/>
              </a:rPr>
              <a:t>理智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不置可否的应答，</a:t>
            </a:r>
            <a:r>
              <a:rPr lang="zh-CN" altLang="en-US" dirty="0" smtClean="0">
                <a:solidFill>
                  <a:srgbClr val="221E1F"/>
                </a:solidFill>
                <a:latin typeface="Adobe 宋体 Std L" panose="02020300000000000000" pitchFamily="18" charset="-122"/>
                <a:ea typeface="Adobe 宋体 Std L" panose="02020300000000000000" pitchFamily="18" charset="-122"/>
              </a:rPr>
              <a:t>模棱两可</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 </a:t>
            </a:r>
            <a:r>
              <a:rPr lang="zh-CN" altLang="en-US" dirty="0">
                <a:solidFill>
                  <a:srgbClr val="221E1F"/>
                </a:solidFill>
                <a:latin typeface="Adobe 宋体 Std L" panose="02020300000000000000" pitchFamily="18" charset="-122"/>
                <a:ea typeface="Adobe 宋体 Std L" panose="02020300000000000000" pitchFamily="18" charset="-122"/>
              </a:rPr>
              <a:t>圆好自己的说辞，</a:t>
            </a:r>
            <a:r>
              <a:rPr lang="zh-CN" altLang="en-US" dirty="0" smtClean="0">
                <a:solidFill>
                  <a:srgbClr val="221E1F"/>
                </a:solidFill>
                <a:latin typeface="Adobe 宋体 Std L" panose="02020300000000000000" pitchFamily="18" charset="-122"/>
                <a:ea typeface="Adobe 宋体 Std L" panose="02020300000000000000" pitchFamily="18" charset="-122"/>
              </a:rPr>
              <a:t>滴水不漏</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F </a:t>
            </a:r>
            <a:r>
              <a:rPr lang="zh-CN" altLang="en-US" dirty="0">
                <a:solidFill>
                  <a:srgbClr val="221E1F"/>
                </a:solidFill>
                <a:latin typeface="Adobe 宋体 Std L" panose="02020300000000000000" pitchFamily="18" charset="-122"/>
                <a:ea typeface="Adobe 宋体 Std L" panose="02020300000000000000" pitchFamily="18" charset="-122"/>
              </a:rPr>
              <a:t>摆正自己的心态，委婉</a:t>
            </a:r>
            <a:r>
              <a:rPr lang="zh-CN" altLang="en-US" dirty="0" smtClean="0">
                <a:solidFill>
                  <a:srgbClr val="221E1F"/>
                </a:solidFill>
                <a:latin typeface="Adobe 宋体 Std L" panose="02020300000000000000" pitchFamily="18" charset="-122"/>
                <a:ea typeface="Adobe 宋体 Std L" panose="02020300000000000000" pitchFamily="18" charset="-122"/>
              </a:rPr>
              <a:t>机敏</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揣测面试考官心理类型的技巧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面试还没正式开始之前，招聘者和应聘者会有一些简短的对话，应聘者可以根据招聘</a:t>
            </a:r>
            <a:r>
              <a:rPr lang="zh-CN" altLang="en-US" dirty="0" smtClean="0">
                <a:solidFill>
                  <a:srgbClr val="221E1F"/>
                </a:solidFill>
                <a:latin typeface="Adobe 宋体 Std L" panose="02020300000000000000" pitchFamily="18" charset="-122"/>
                <a:ea typeface="Adobe 宋体 Std L" panose="02020300000000000000" pitchFamily="18" charset="-122"/>
              </a:rPr>
              <a:t>者简短</a:t>
            </a:r>
            <a:r>
              <a:rPr lang="zh-CN" altLang="en-US" dirty="0">
                <a:solidFill>
                  <a:srgbClr val="221E1F"/>
                </a:solidFill>
                <a:latin typeface="Adobe 宋体 Std L" panose="02020300000000000000" pitchFamily="18" charset="-122"/>
                <a:ea typeface="Adobe 宋体 Std L" panose="02020300000000000000" pitchFamily="18" charset="-122"/>
              </a:rPr>
              <a:t>的言行迅速判断对方属于哪一种类型的人，具有什么样的心理特征，也就是察言观色</a:t>
            </a:r>
            <a:r>
              <a:rPr lang="zh-CN" altLang="en-US" dirty="0" smtClean="0">
                <a:solidFill>
                  <a:srgbClr val="221E1F"/>
                </a:solidFill>
                <a:latin typeface="Adobe 宋体 Std L" panose="02020300000000000000" pitchFamily="18" charset="-122"/>
                <a:ea typeface="Adobe 宋体 Std L" panose="02020300000000000000" pitchFamily="18" charset="-122"/>
              </a:rPr>
              <a:t>，以便</a:t>
            </a:r>
            <a:r>
              <a:rPr lang="zh-CN" altLang="en-US" dirty="0">
                <a:solidFill>
                  <a:srgbClr val="221E1F"/>
                </a:solidFill>
                <a:latin typeface="Adobe 宋体 Std L" panose="02020300000000000000" pitchFamily="18" charset="-122"/>
                <a:ea typeface="Adobe 宋体 Std L" panose="02020300000000000000" pitchFamily="18" charset="-122"/>
              </a:rPr>
              <a:t>有针对性地交流。据国内外一些专家的分析，主试人大致有四种类型：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）目标导向型。这类人一般总是板着面孔，一本正经地提问，简单明了，</a:t>
            </a:r>
            <a:r>
              <a:rPr lang="zh-CN" altLang="en-US" dirty="0" smtClean="0">
                <a:solidFill>
                  <a:srgbClr val="221E1F"/>
                </a:solidFill>
                <a:latin typeface="Adobe 宋体 Std L" panose="02020300000000000000" pitchFamily="18" charset="-122"/>
                <a:ea typeface="Adobe 宋体 Std L" panose="02020300000000000000" pitchFamily="18" charset="-122"/>
              </a:rPr>
              <a:t>直来直去</a:t>
            </a:r>
            <a:r>
              <a:rPr lang="zh-CN" altLang="en-US" dirty="0">
                <a:solidFill>
                  <a:srgbClr val="221E1F"/>
                </a:solidFill>
                <a:latin typeface="Adobe 宋体 Std L" panose="02020300000000000000" pitchFamily="18" charset="-122"/>
                <a:ea typeface="Adobe 宋体 Std L" panose="02020300000000000000" pitchFamily="18" charset="-122"/>
              </a:rPr>
              <a:t>。应聘者要简明扼要、直截了当、充满信心地回答问题，不要牵涉与主题无关的话题。</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）深思熟虑型。这类人思考周密，小心谨慎，往往会要求应聘者详细地介绍自己</a:t>
            </a:r>
            <a:r>
              <a:rPr lang="zh-CN" altLang="en-US" dirty="0" smtClean="0">
                <a:solidFill>
                  <a:srgbClr val="221E1F"/>
                </a:solidFill>
                <a:latin typeface="Adobe 宋体 Std L" panose="02020300000000000000" pitchFamily="18" charset="-122"/>
                <a:ea typeface="Adobe 宋体 Std L" panose="02020300000000000000" pitchFamily="18" charset="-122"/>
              </a:rPr>
              <a:t>，并且</a:t>
            </a:r>
            <a:r>
              <a:rPr lang="zh-CN" altLang="en-US" dirty="0">
                <a:solidFill>
                  <a:srgbClr val="221E1F"/>
                </a:solidFill>
                <a:latin typeface="Adobe 宋体 Std L" panose="02020300000000000000" pitchFamily="18" charset="-122"/>
                <a:ea typeface="Adobe 宋体 Std L" panose="02020300000000000000" pitchFamily="18" charset="-122"/>
              </a:rPr>
              <a:t>可能会对某个问题进行深入的了解。因此，应聘者应该全面地回答问题，并且重点</a:t>
            </a:r>
            <a:r>
              <a:rPr lang="zh-CN" altLang="en-US" dirty="0" smtClean="0">
                <a:solidFill>
                  <a:srgbClr val="221E1F"/>
                </a:solidFill>
                <a:latin typeface="Adobe 宋体 Std L" panose="02020300000000000000" pitchFamily="18" charset="-122"/>
                <a:ea typeface="Adobe 宋体 Std L" panose="02020300000000000000" pitchFamily="18" charset="-122"/>
              </a:rPr>
              <a:t>突出</a:t>
            </a:r>
            <a:r>
              <a:rPr lang="zh-CN" altLang="en-US" dirty="0">
                <a:solidFill>
                  <a:srgbClr val="221E1F"/>
                </a:solidFill>
                <a:latin typeface="Adobe 宋体 Std L" panose="02020300000000000000" pitchFamily="18" charset="-122"/>
                <a:ea typeface="Adobe 宋体 Std L" panose="02020300000000000000" pitchFamily="18" charset="-122"/>
              </a:rPr>
              <a:t>，思路富有逻辑性</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29533198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58099"/>
            <a:ext cx="11054246" cy="1754326"/>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）温和家庭型。这类人说话客气，举止大方，平易近人，往往让人感到很友好。</a:t>
            </a:r>
            <a:r>
              <a:rPr lang="zh-CN" altLang="en-US" dirty="0" smtClean="0">
                <a:solidFill>
                  <a:srgbClr val="221E1F"/>
                </a:solidFill>
                <a:latin typeface="Adobe 宋体 Std L" panose="02020300000000000000" pitchFamily="18" charset="-122"/>
                <a:ea typeface="Adobe 宋体 Std L" panose="02020300000000000000" pitchFamily="18" charset="-122"/>
              </a:rPr>
              <a:t>应聘</a:t>
            </a:r>
            <a:r>
              <a:rPr lang="zh-CN" altLang="en-US" dirty="0">
                <a:solidFill>
                  <a:srgbClr val="221E1F"/>
                </a:solidFill>
                <a:latin typeface="Adobe 宋体 Std L" panose="02020300000000000000" pitchFamily="18" charset="-122"/>
                <a:ea typeface="Adobe 宋体 Std L" panose="02020300000000000000" pitchFamily="18" charset="-122"/>
              </a:rPr>
              <a:t>者在应聘中尽可能强调自己与人为善、友好合作的一面，比如与同一宿舍同学的友谊等</a:t>
            </a:r>
            <a:r>
              <a:rPr lang="zh-CN" altLang="en-US" dirty="0" smtClean="0">
                <a:solidFill>
                  <a:srgbClr val="221E1F"/>
                </a:solidFill>
                <a:latin typeface="Adobe 宋体 Std L" panose="02020300000000000000" pitchFamily="18" charset="-122"/>
                <a:ea typeface="Adobe 宋体 Std L" panose="02020300000000000000" pitchFamily="18" charset="-122"/>
              </a:rPr>
              <a:t>，唤起</a:t>
            </a:r>
            <a:r>
              <a:rPr lang="zh-CN" altLang="en-US" dirty="0">
                <a:solidFill>
                  <a:srgbClr val="221E1F"/>
                </a:solidFill>
                <a:latin typeface="Adobe 宋体 Std L" panose="02020300000000000000" pitchFamily="18" charset="-122"/>
                <a:ea typeface="Adobe 宋体 Std L" panose="02020300000000000000" pitchFamily="18" charset="-122"/>
              </a:rPr>
              <a:t>主试者的情感共鸣。</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）轻松浪漫型。这类人经常凭第一印象、凭感觉判断问题。应聘者既要有自信，</a:t>
            </a:r>
            <a:r>
              <a:rPr lang="zh-CN" altLang="en-US" dirty="0" smtClean="0">
                <a:solidFill>
                  <a:srgbClr val="221E1F"/>
                </a:solidFill>
                <a:latin typeface="Adobe 宋体 Std L" panose="02020300000000000000" pitchFamily="18" charset="-122"/>
                <a:ea typeface="Adobe 宋体 Std L" panose="02020300000000000000" pitchFamily="18" charset="-122"/>
              </a:rPr>
              <a:t>又要谦虚</a:t>
            </a:r>
            <a:r>
              <a:rPr lang="zh-CN" altLang="en-US" dirty="0">
                <a:solidFill>
                  <a:srgbClr val="221E1F"/>
                </a:solidFill>
                <a:latin typeface="Adobe 宋体 Std L" panose="02020300000000000000" pitchFamily="18" charset="-122"/>
                <a:ea typeface="Adobe 宋体 Std L" panose="02020300000000000000" pitchFamily="18" charset="-122"/>
              </a:rPr>
              <a:t>，最好是顺其自然，做一个好好先生，表现出对他的看法的赞成等，给其留下好的印象。</a:t>
            </a:r>
          </a:p>
        </p:txBody>
      </p:sp>
      <p:sp>
        <p:nvSpPr>
          <p:cNvPr id="4" name="文本框 1">
            <a:extLst>
              <a:ext uri="{FF2B5EF4-FFF2-40B4-BE49-F238E27FC236}">
                <a16:creationId xmlns="" xmlns:a16="http://schemas.microsoft.com/office/drawing/2014/main" id="{5263DC9B-3D8F-19CA-605A-141B5E847747}"/>
              </a:ext>
            </a:extLst>
          </p:cNvPr>
          <p:cNvSpPr txBox="1"/>
          <p:nvPr/>
        </p:nvSpPr>
        <p:spPr>
          <a:xfrm>
            <a:off x="404592" y="221127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三、大胆推销自己</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73975" y="2795072"/>
            <a:ext cx="11467859" cy="300082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在人才市场上，劳动力也是一种商品，因此，在就业过程中也要学会推销自己，掌握</a:t>
            </a:r>
            <a:r>
              <a:rPr lang="zh-CN" altLang="en-US" dirty="0" smtClean="0">
                <a:solidFill>
                  <a:srgbClr val="221E1F"/>
                </a:solidFill>
                <a:latin typeface="Adobe 宋体 Std L" panose="02020300000000000000" pitchFamily="18" charset="-122"/>
                <a:ea typeface="Adobe 宋体 Std L" panose="02020300000000000000" pitchFamily="18" charset="-122"/>
              </a:rPr>
              <a:t>推销</a:t>
            </a:r>
            <a:r>
              <a:rPr lang="zh-CN" altLang="en-US" dirty="0">
                <a:solidFill>
                  <a:srgbClr val="221E1F"/>
                </a:solidFill>
                <a:latin typeface="Adobe 宋体 Std L" panose="02020300000000000000" pitchFamily="18" charset="-122"/>
                <a:ea typeface="Adobe 宋体 Std L" panose="02020300000000000000" pitchFamily="18" charset="-122"/>
              </a:rPr>
              <a:t>的技术。</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）要创造良好的第一印象。良好的第一印象总能创造求职前进的机会。人的年龄</a:t>
            </a:r>
            <a:r>
              <a:rPr lang="zh-CN" altLang="en-US" dirty="0" smtClean="0">
                <a:solidFill>
                  <a:srgbClr val="221E1F"/>
                </a:solidFill>
                <a:latin typeface="Adobe 宋体 Std L" panose="02020300000000000000" pitchFamily="18" charset="-122"/>
                <a:ea typeface="Adobe 宋体 Std L" panose="02020300000000000000" pitchFamily="18" charset="-122"/>
              </a:rPr>
              <a:t>、相貌</a:t>
            </a:r>
            <a:r>
              <a:rPr lang="zh-CN" altLang="en-US" dirty="0">
                <a:solidFill>
                  <a:srgbClr val="221E1F"/>
                </a:solidFill>
                <a:latin typeface="Adobe 宋体 Std L" panose="02020300000000000000" pitchFamily="18" charset="-122"/>
                <a:ea typeface="Adobe 宋体 Std L" panose="02020300000000000000" pitchFamily="18" charset="-122"/>
              </a:rPr>
              <a:t>、身高等是无法改变的。因此，应该调节好心态，树立自信心，注意投简历和面试时</a:t>
            </a:r>
            <a:r>
              <a:rPr lang="zh-CN" altLang="en-US" dirty="0" smtClean="0">
                <a:solidFill>
                  <a:srgbClr val="221E1F"/>
                </a:solidFill>
                <a:latin typeface="Adobe 宋体 Std L" panose="02020300000000000000" pitchFamily="18" charset="-122"/>
                <a:ea typeface="Adobe 宋体 Std L" panose="02020300000000000000" pitchFamily="18" charset="-122"/>
              </a:rPr>
              <a:t>的言谈举止</a:t>
            </a:r>
            <a:r>
              <a:rPr lang="zh-CN" altLang="en-US" dirty="0">
                <a:solidFill>
                  <a:srgbClr val="221E1F"/>
                </a:solidFill>
                <a:latin typeface="Adobe 宋体 Std L" panose="02020300000000000000" pitchFamily="18" charset="-122"/>
                <a:ea typeface="Adobe 宋体 Std L" panose="02020300000000000000" pitchFamily="18" charset="-122"/>
              </a:rPr>
              <a:t>、服饰仪表等；还要以自己的知识和技能把自己的优势和特长展现出来，获得</a:t>
            </a:r>
            <a:r>
              <a:rPr lang="zh-CN" altLang="en-US" dirty="0" smtClean="0">
                <a:solidFill>
                  <a:srgbClr val="221E1F"/>
                </a:solidFill>
                <a:latin typeface="Adobe 宋体 Std L" panose="02020300000000000000" pitchFamily="18" charset="-122"/>
                <a:ea typeface="Adobe 宋体 Std L" panose="02020300000000000000" pitchFamily="18" charset="-122"/>
              </a:rPr>
              <a:t>招聘单位</a:t>
            </a:r>
            <a:r>
              <a:rPr lang="zh-CN" altLang="en-US" dirty="0">
                <a:solidFill>
                  <a:srgbClr val="221E1F"/>
                </a:solidFill>
                <a:latin typeface="Adobe 宋体 Std L" panose="02020300000000000000" pitchFamily="18" charset="-122"/>
                <a:ea typeface="Adobe 宋体 Std L" panose="02020300000000000000" pitchFamily="18" charset="-122"/>
              </a:rPr>
              <a:t>的青睐。</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）把握机会，用行动证明自己。在各种场合都要细心把握可能给招聘者形成良好</a:t>
            </a:r>
            <a:r>
              <a:rPr lang="zh-CN" altLang="en-US" dirty="0" smtClean="0">
                <a:solidFill>
                  <a:srgbClr val="221E1F"/>
                </a:solidFill>
                <a:latin typeface="Adobe 宋体 Std L" panose="02020300000000000000" pitchFamily="18" charset="-122"/>
                <a:ea typeface="Adobe 宋体 Std L" panose="02020300000000000000" pitchFamily="18" charset="-122"/>
              </a:rPr>
              <a:t>印象的</a:t>
            </a:r>
            <a:r>
              <a:rPr lang="zh-CN" altLang="en-US" dirty="0">
                <a:solidFill>
                  <a:srgbClr val="221E1F"/>
                </a:solidFill>
                <a:latin typeface="Adobe 宋体 Std L" panose="02020300000000000000" pitchFamily="18" charset="-122"/>
                <a:ea typeface="Adobe 宋体 Std L" panose="02020300000000000000" pitchFamily="18" charset="-122"/>
              </a:rPr>
              <a:t>机会，用自己的行动展现自己拥有岗位需要的能力。有时候，招聘者会故意设置一定的</a:t>
            </a:r>
            <a:r>
              <a:rPr lang="zh-CN" altLang="en-US" dirty="0" smtClean="0">
                <a:solidFill>
                  <a:srgbClr val="221E1F"/>
                </a:solidFill>
                <a:latin typeface="Adobe 宋体 Std L" panose="02020300000000000000" pitchFamily="18" charset="-122"/>
                <a:ea typeface="Adobe 宋体 Std L" panose="02020300000000000000" pitchFamily="18" charset="-122"/>
              </a:rPr>
              <a:t>出乎意料</a:t>
            </a:r>
            <a:r>
              <a:rPr lang="zh-CN" altLang="en-US" dirty="0">
                <a:solidFill>
                  <a:srgbClr val="221E1F"/>
                </a:solidFill>
                <a:latin typeface="Adobe 宋体 Std L" panose="02020300000000000000" pitchFamily="18" charset="-122"/>
                <a:ea typeface="Adobe 宋体 Std L" panose="02020300000000000000" pitchFamily="18" charset="-122"/>
              </a:rPr>
              <a:t>的场景，考查应聘者的胆量、知识和能力。如果稍不注意的话，机会就从身边溜走了。</a:t>
            </a:r>
          </a:p>
        </p:txBody>
      </p:sp>
    </p:spTree>
    <p:extLst>
      <p:ext uri="{BB962C8B-B14F-4D97-AF65-F5344CB8AC3E}">
        <p14:creationId xmlns:p14="http://schemas.microsoft.com/office/powerpoint/2010/main" val="47394096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a:extLst>
              <a:ext uri="{FF2B5EF4-FFF2-40B4-BE49-F238E27FC236}">
                <a16:creationId xmlns="" xmlns:a16="http://schemas.microsoft.com/office/drawing/2014/main" id="{5263DC9B-3D8F-19CA-605A-141B5E847747}"/>
              </a:ext>
            </a:extLst>
          </p:cNvPr>
          <p:cNvSpPr txBox="1"/>
          <p:nvPr/>
        </p:nvSpPr>
        <p:spPr>
          <a:xfrm>
            <a:off x="404592" y="24973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四、面试后应注意的问题</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73975" y="833536"/>
            <a:ext cx="11467859"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面试后的行动也是整个面试的一个组成部分，是面试的延续。同学们不仅要注重面试</a:t>
            </a:r>
            <a:r>
              <a:rPr lang="zh-CN" altLang="en-US" dirty="0" smtClean="0">
                <a:solidFill>
                  <a:srgbClr val="221E1F"/>
                </a:solidFill>
                <a:latin typeface="Adobe 宋体 Std L" panose="02020300000000000000" pitchFamily="18" charset="-122"/>
                <a:ea typeface="Adobe 宋体 Std L" panose="02020300000000000000" pitchFamily="18" charset="-122"/>
              </a:rPr>
              <a:t>中的</a:t>
            </a:r>
            <a:r>
              <a:rPr lang="zh-CN" altLang="en-US" dirty="0">
                <a:solidFill>
                  <a:srgbClr val="221E1F"/>
                </a:solidFill>
                <a:latin typeface="Adobe 宋体 Std L" panose="02020300000000000000" pitchFamily="18" charset="-122"/>
                <a:ea typeface="Adobe 宋体 Std L" panose="02020300000000000000" pitchFamily="18" charset="-122"/>
              </a:rPr>
              <a:t>表现和发挥，也应当注意面试后的礼节行为和有关工作以及对策。</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面试结束一般是由面试考官宣布的，我们在离开面试现场时应礼貌道谢，感谢考官</a:t>
            </a:r>
            <a:r>
              <a:rPr lang="zh-CN" altLang="en-US" dirty="0" smtClean="0">
                <a:solidFill>
                  <a:srgbClr val="221E1F"/>
                </a:solidFill>
                <a:latin typeface="Adobe 宋体 Std L" panose="02020300000000000000" pitchFamily="18" charset="-122"/>
                <a:ea typeface="Adobe 宋体 Std L" panose="02020300000000000000" pitchFamily="18" charset="-122"/>
              </a:rPr>
              <a:t>给予自己</a:t>
            </a:r>
            <a:r>
              <a:rPr lang="zh-CN" altLang="en-US" dirty="0">
                <a:solidFill>
                  <a:srgbClr val="221E1F"/>
                </a:solidFill>
                <a:latin typeface="Adobe 宋体 Std L" panose="02020300000000000000" pitchFamily="18" charset="-122"/>
                <a:ea typeface="Adobe 宋体 Std L" panose="02020300000000000000" pitchFamily="18" charset="-122"/>
              </a:rPr>
              <a:t>面试的机会，然后及时退出考场并轻轻关门离开。如果觉得言犹未尽，可在事后予以</a:t>
            </a:r>
            <a:r>
              <a:rPr lang="zh-CN" altLang="en-US" dirty="0" smtClean="0">
                <a:solidFill>
                  <a:srgbClr val="221E1F"/>
                </a:solidFill>
                <a:latin typeface="Adobe 宋体 Std L" panose="02020300000000000000" pitchFamily="18" charset="-122"/>
                <a:ea typeface="Adobe 宋体 Std L" panose="02020300000000000000" pitchFamily="18" charset="-122"/>
              </a:rPr>
              <a:t>说明</a:t>
            </a:r>
            <a:r>
              <a:rPr lang="zh-CN" altLang="en-US" dirty="0">
                <a:solidFill>
                  <a:srgbClr val="221E1F"/>
                </a:solidFill>
                <a:latin typeface="Adobe 宋体 Std L" panose="02020300000000000000" pitchFamily="18" charset="-122"/>
                <a:ea typeface="Adobe 宋体 Std L" panose="02020300000000000000" pitchFamily="18" charset="-122"/>
              </a:rPr>
              <a:t>或回访，切忌在当场拖泥带水，影响他人面试。面谈、面试后要注意的几个问题：</a:t>
            </a:r>
            <a:r>
              <a:rPr lang="zh-CN" altLang="en-US" dirty="0" smtClean="0">
                <a:solidFill>
                  <a:srgbClr val="221E1F"/>
                </a:solidFill>
                <a:latin typeface="Adobe 宋体 Std L" panose="02020300000000000000" pitchFamily="18" charset="-122"/>
                <a:ea typeface="Adobe 宋体 Std L" panose="02020300000000000000" pitchFamily="18" charset="-122"/>
              </a:rPr>
              <a:t>一般地说</a:t>
            </a:r>
            <a:r>
              <a:rPr lang="zh-CN" altLang="en-US" dirty="0">
                <a:solidFill>
                  <a:srgbClr val="221E1F"/>
                </a:solidFill>
                <a:latin typeface="Adobe 宋体 Std L" panose="02020300000000000000" pitchFamily="18" charset="-122"/>
                <a:ea typeface="Adobe 宋体 Std L" panose="02020300000000000000" pitchFamily="18" charset="-122"/>
              </a:rPr>
              <a:t>，面谈、面试结束后，不能坐在家里静候佳音，也不能垂头丧气地挥手“拜拜”，这</a:t>
            </a:r>
            <a:r>
              <a:rPr lang="zh-CN" altLang="en-US" dirty="0" smtClean="0">
                <a:solidFill>
                  <a:srgbClr val="221E1F"/>
                </a:solidFill>
                <a:latin typeface="Adobe 宋体 Std L" panose="02020300000000000000" pitchFamily="18" charset="-122"/>
                <a:ea typeface="Adobe 宋体 Std L" panose="02020300000000000000" pitchFamily="18" charset="-122"/>
              </a:rPr>
              <a:t>两种态度</a:t>
            </a:r>
            <a:r>
              <a:rPr lang="zh-CN" altLang="en-US" dirty="0">
                <a:solidFill>
                  <a:srgbClr val="221E1F"/>
                </a:solidFill>
                <a:latin typeface="Adobe 宋体 Std L" panose="02020300000000000000" pitchFamily="18" charset="-122"/>
                <a:ea typeface="Adobe 宋体 Std L" panose="02020300000000000000" pitchFamily="18" charset="-122"/>
              </a:rPr>
              <a:t>都不可取。正确的做法是，与用人单位保持联系。一是要在一周之内，给用人单位</a:t>
            </a:r>
            <a:r>
              <a:rPr lang="zh-CN" altLang="en-US" dirty="0" smtClean="0">
                <a:solidFill>
                  <a:srgbClr val="221E1F"/>
                </a:solidFill>
                <a:latin typeface="Adobe 宋体 Std L" panose="02020300000000000000" pitchFamily="18" charset="-122"/>
                <a:ea typeface="Adobe 宋体 Std L" panose="02020300000000000000" pitchFamily="18" charset="-122"/>
              </a:rPr>
              <a:t>具体负责</a:t>
            </a:r>
            <a:r>
              <a:rPr lang="zh-CN" altLang="en-US" dirty="0">
                <a:solidFill>
                  <a:srgbClr val="221E1F"/>
                </a:solidFill>
                <a:latin typeface="Adobe 宋体 Std L" panose="02020300000000000000" pitchFamily="18" charset="-122"/>
                <a:ea typeface="Adobe 宋体 Std L" panose="02020300000000000000" pitchFamily="18" charset="-122"/>
              </a:rPr>
              <a:t>招聘的人员写一封短信，在信里要感谢他们为你花费的精力和时间，感谢他们提供的</a:t>
            </a:r>
            <a:r>
              <a:rPr lang="zh-CN" altLang="en-US" dirty="0" smtClean="0">
                <a:solidFill>
                  <a:srgbClr val="221E1F"/>
                </a:solidFill>
                <a:latin typeface="Adobe 宋体 Std L" panose="02020300000000000000" pitchFamily="18" charset="-122"/>
                <a:ea typeface="Adobe 宋体 Std L" panose="02020300000000000000" pitchFamily="18" charset="-122"/>
              </a:rPr>
              <a:t>信息</a:t>
            </a:r>
            <a:r>
              <a:rPr lang="zh-CN" altLang="en-US" dirty="0">
                <a:solidFill>
                  <a:srgbClr val="221E1F"/>
                </a:solidFill>
                <a:latin typeface="Adobe 宋体 Std L" panose="02020300000000000000" pitchFamily="18" charset="-122"/>
                <a:ea typeface="Adobe 宋体 Std L" panose="02020300000000000000" pitchFamily="18" charset="-122"/>
              </a:rPr>
              <a:t>和机遇。二是如在两周内未接到任何回音，可以给主考人打电话，询问是否已经做出决定了。在电话中，可以表示出你的兴趣和热情，还可以从他们的口气中听出你是否有希望得到那份工作</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联系</a:t>
            </a:r>
            <a:r>
              <a:rPr lang="zh-CN" altLang="en-US" dirty="0">
                <a:solidFill>
                  <a:srgbClr val="221E1F"/>
                </a:solidFill>
                <a:latin typeface="Adobe 宋体 Std L" panose="02020300000000000000" pitchFamily="18" charset="-122"/>
                <a:ea typeface="Adobe 宋体 Std L" panose="02020300000000000000" pitchFamily="18" charset="-122"/>
              </a:rPr>
              <a:t>的方法有很多种，可通过写信、打电话或登门拜访，表示感谢、询问情况，加深印象。“礼多人不怪”，在用人单位难以取舍之际，这些努力的结果是很有效的。对于远道而来的招聘单位，你一定要记住单位的详细地址、电话号码、招聘部门以及主试者的姓名。采用写感谢信或打电话方式进行联系，把你在面试时遗漏的问题和对单位的企盼态度，很婉转地加以表明。</a:t>
            </a:r>
          </a:p>
        </p:txBody>
      </p:sp>
    </p:spTree>
    <p:extLst>
      <p:ext uri="{BB962C8B-B14F-4D97-AF65-F5344CB8AC3E}">
        <p14:creationId xmlns:p14="http://schemas.microsoft.com/office/powerpoint/2010/main" val="144071660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2308324"/>
          </a:xfrm>
          <a:prstGeom prst="rect">
            <a:avLst/>
          </a:prstGeom>
          <a:noFill/>
        </p:spPr>
        <p:txBody>
          <a:bodyPr wrap="square" rtlCol="0">
            <a:spAutoFit/>
          </a:bodyPr>
          <a:lstStyle/>
          <a:p>
            <a:r>
              <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rPr>
              <a:t>创业与创业教育</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a:t>
            </a:r>
            <a:r>
              <a:rPr lang="zh-CN" altLang="en-US" sz="6000" dirty="0">
                <a:solidFill>
                  <a:schemeClr val="bg1"/>
                </a:solidFill>
                <a:cs typeface="+mn-ea"/>
                <a:sym typeface="+mn-lt"/>
              </a:rPr>
              <a:t>四</a:t>
            </a:r>
            <a:r>
              <a:rPr lang="zh-CN" altLang="en-US" sz="6000" dirty="0" smtClean="0">
                <a:solidFill>
                  <a:schemeClr val="bg1"/>
                </a:solidFill>
                <a:cs typeface="+mn-ea"/>
                <a:sym typeface="+mn-lt"/>
              </a:rPr>
              <a:t>章</a:t>
            </a:r>
            <a:endParaRPr lang="zh-CN" altLang="en-US" sz="6000" dirty="0">
              <a:solidFill>
                <a:schemeClr val="bg1"/>
              </a:solidFill>
              <a:cs typeface="+mn-ea"/>
              <a:sym typeface="+mn-lt"/>
            </a:endParaRPr>
          </a:p>
        </p:txBody>
      </p:sp>
    </p:spTree>
    <p:extLst>
      <p:ext uri="{BB962C8B-B14F-4D97-AF65-F5344CB8AC3E}">
        <p14:creationId xmlns:p14="http://schemas.microsoft.com/office/powerpoint/2010/main" val="36523056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515093" y="804621"/>
            <a:ext cx="8118187" cy="5581240"/>
          </a:xfrm>
          <a:prstGeom prst="rect">
            <a:avLst/>
          </a:prstGeom>
          <a:gradFill flip="none" rotWithShape="1">
            <a:gsLst>
              <a:gs pos="100000">
                <a:schemeClr val="accent1">
                  <a:lumMod val="20000"/>
                  <a:lumOff val="80000"/>
                </a:schemeClr>
              </a:gs>
              <a:gs pos="0">
                <a:schemeClr val="accent1">
                  <a:lumMod val="60000"/>
                  <a:lumOff val="40000"/>
                </a:schemeClr>
              </a:gs>
            </a:gsLst>
            <a:lin ang="2700000" scaled="1"/>
            <a:tileRect/>
          </a:gradFill>
          <a:ln w="19050">
            <a:no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62" name="文本框 61"/>
          <p:cNvSpPr txBox="1"/>
          <p:nvPr/>
        </p:nvSpPr>
        <p:spPr>
          <a:xfrm>
            <a:off x="664444" y="804621"/>
            <a:ext cx="2501582" cy="400110"/>
          </a:xfrm>
          <a:prstGeom prst="rect">
            <a:avLst/>
          </a:prstGeom>
          <a:noFill/>
        </p:spPr>
        <p:txBody>
          <a:bodyPr wrap="square" rtlCol="0">
            <a:spAutoFit/>
          </a:bodyPr>
          <a:lstStyle/>
          <a:p>
            <a:r>
              <a:rPr lang="zh-CN" altLang="en-US" sz="2000" b="1" dirty="0">
                <a:solidFill>
                  <a:schemeClr val="bg1"/>
                </a:solidFill>
                <a:cs typeface="+mn-ea"/>
                <a:sym typeface="+mn-lt"/>
              </a:rPr>
              <a:t>教学目标</a:t>
            </a:r>
          </a:p>
        </p:txBody>
      </p:sp>
      <p:sp>
        <p:nvSpPr>
          <p:cNvPr id="63" name="文本框 62"/>
          <p:cNvSpPr txBox="1"/>
          <p:nvPr/>
        </p:nvSpPr>
        <p:spPr>
          <a:xfrm>
            <a:off x="1218446" y="1258512"/>
            <a:ext cx="7162707" cy="2104872"/>
          </a:xfrm>
          <a:prstGeom prst="rect">
            <a:avLst/>
          </a:prstGeom>
          <a:noFill/>
        </p:spPr>
        <p:txBody>
          <a:bodyPr wrap="square" rtlCol="0">
            <a:spAutoFit/>
          </a:bodyPr>
          <a:lstStyle/>
          <a:p>
            <a:pPr>
              <a:lnSpc>
                <a:spcPct val="150000"/>
              </a:lnSpc>
            </a:pPr>
            <a:r>
              <a:rPr lang="zh-CN" altLang="en-US" dirty="0" smtClean="0">
                <a:cs typeface="+mn-ea"/>
                <a:sym typeface="+mn-lt"/>
              </a:rPr>
              <a:t>    在</a:t>
            </a:r>
            <a:r>
              <a:rPr lang="zh-CN" altLang="en-US" dirty="0">
                <a:cs typeface="+mn-ea"/>
                <a:sym typeface="+mn-lt"/>
              </a:rPr>
              <a:t>职业教育计划中，政府正在逐步推进素质教育和深化教育教学改革，并提出了一系列的方针政策，为培养具有创新意识、创新精神和创新能力的创业人才创造条件，目的在指导中职生的自主创业之路。通过本章的学习，学生应掌握创业的基本内涵和意义，树立起积极的就业观，培养自我的创新意识，提高综合素质。</a:t>
            </a:r>
          </a:p>
        </p:txBody>
      </p:sp>
      <p:sp>
        <p:nvSpPr>
          <p:cNvPr id="5" name="文本框 61"/>
          <p:cNvSpPr txBox="1"/>
          <p:nvPr/>
        </p:nvSpPr>
        <p:spPr>
          <a:xfrm>
            <a:off x="664442" y="3449822"/>
            <a:ext cx="2501582" cy="400110"/>
          </a:xfrm>
          <a:prstGeom prst="rect">
            <a:avLst/>
          </a:prstGeom>
          <a:noFill/>
        </p:spPr>
        <p:txBody>
          <a:bodyPr wrap="square" rtlCol="0">
            <a:spAutoFit/>
          </a:bodyPr>
          <a:lstStyle/>
          <a:p>
            <a:r>
              <a:rPr lang="zh-CN" altLang="en-US" sz="2000" b="1" dirty="0" smtClean="0">
                <a:solidFill>
                  <a:schemeClr val="bg1"/>
                </a:solidFill>
                <a:cs typeface="+mn-ea"/>
                <a:sym typeface="+mn-lt"/>
              </a:rPr>
              <a:t>教学</a:t>
            </a:r>
            <a:r>
              <a:rPr lang="zh-CN" altLang="en-US" sz="2000" b="1" dirty="0">
                <a:solidFill>
                  <a:schemeClr val="bg1"/>
                </a:solidFill>
                <a:cs typeface="+mn-ea"/>
                <a:sym typeface="+mn-lt"/>
              </a:rPr>
              <a:t>要求</a:t>
            </a:r>
          </a:p>
        </p:txBody>
      </p:sp>
      <p:sp>
        <p:nvSpPr>
          <p:cNvPr id="6" name="文本框 62"/>
          <p:cNvSpPr txBox="1"/>
          <p:nvPr/>
        </p:nvSpPr>
        <p:spPr>
          <a:xfrm>
            <a:off x="1218444" y="3903713"/>
            <a:ext cx="7162707" cy="2104872"/>
          </a:xfrm>
          <a:prstGeom prst="rect">
            <a:avLst/>
          </a:prstGeom>
          <a:noFill/>
        </p:spPr>
        <p:txBody>
          <a:bodyPr wrap="square" rtlCol="0">
            <a:spAutoFit/>
          </a:bodyPr>
          <a:lstStyle/>
          <a:p>
            <a:pPr>
              <a:lnSpc>
                <a:spcPct val="150000"/>
              </a:lnSpc>
            </a:pPr>
            <a:r>
              <a:rPr lang="zh-CN" altLang="en-US" dirty="0">
                <a:cs typeface="+mn-ea"/>
                <a:sym typeface="+mn-lt"/>
              </a:rPr>
              <a:t>认知：了解创业的概念，理解创业教育的政策和基本目标。</a:t>
            </a:r>
          </a:p>
          <a:p>
            <a:pPr>
              <a:lnSpc>
                <a:spcPct val="150000"/>
              </a:lnSpc>
            </a:pPr>
            <a:r>
              <a:rPr lang="zh-CN" altLang="en-US" dirty="0">
                <a:cs typeface="+mn-ea"/>
                <a:sym typeface="+mn-lt"/>
              </a:rPr>
              <a:t>情感和态度： 创业是富有创新精神的高层次劳动，是创业者全面素质和综合职业能力的体现。</a:t>
            </a:r>
          </a:p>
          <a:p>
            <a:pPr>
              <a:lnSpc>
                <a:spcPct val="150000"/>
              </a:lnSpc>
            </a:pPr>
            <a:r>
              <a:rPr lang="zh-CN" altLang="en-US" dirty="0">
                <a:cs typeface="+mn-ea"/>
                <a:sym typeface="+mn-lt"/>
              </a:rPr>
              <a:t>运用： 创业虽不等于创新，却充分体现了创新精神，所以创业本身要求的条件很高，对创业者的素质要求很严格。</a:t>
            </a:r>
            <a:endParaRPr lang="zh-CN" altLang="en-US" dirty="0">
              <a:cs typeface="+mn-ea"/>
              <a:sym typeface="+mn-lt"/>
            </a:endParaRPr>
          </a:p>
        </p:txBody>
      </p:sp>
      <p:pic>
        <p:nvPicPr>
          <p:cNvPr id="22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1151" y="283127"/>
            <a:ext cx="3578209" cy="356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294971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5457977" cy="804725"/>
            <a:chOff x="251900" y="195486"/>
            <a:chExt cx="3971660" cy="585582"/>
          </a:xfrm>
        </p:grpSpPr>
        <p:sp>
          <p:nvSpPr>
            <p:cNvPr id="7" name="矩形 6"/>
            <p:cNvSpPr/>
            <p:nvPr/>
          </p:nvSpPr>
          <p:spPr>
            <a:xfrm>
              <a:off x="1331640" y="255120"/>
              <a:ext cx="2891920"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a:solidFill>
                    <a:schemeClr val="accent1">
                      <a:lumMod val="75000"/>
                    </a:schemeClr>
                  </a:solidFill>
                  <a:cs typeface="+mn-ea"/>
                  <a:sym typeface="+mn-lt"/>
                </a:rPr>
                <a:t>4</a:t>
              </a:r>
              <a:r>
                <a:rPr lang="zh-CN" altLang="en-US" sz="2800" b="1" kern="0" dirty="0" smtClean="0">
                  <a:solidFill>
                    <a:schemeClr val="accent1">
                      <a:lumMod val="75000"/>
                    </a:schemeClr>
                  </a:solidFill>
                  <a:cs typeface="+mn-ea"/>
                  <a:sym typeface="+mn-lt"/>
                </a:rPr>
                <a:t>章  创业</a:t>
              </a:r>
              <a:r>
                <a:rPr lang="zh-CN" altLang="en-US" sz="2800" b="1" kern="0" dirty="0">
                  <a:solidFill>
                    <a:schemeClr val="accent1">
                      <a:lumMod val="75000"/>
                    </a:schemeClr>
                  </a:solidFill>
                  <a:cs typeface="+mn-ea"/>
                  <a:sym typeface="+mn-lt"/>
                </a:rPr>
                <a:t>与创业教育</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a:extLst>
              <a:ext uri="{FF2B5EF4-FFF2-40B4-BE49-F238E27FC236}">
                <a16:creationId xmlns="" xmlns:a16="http://schemas.microsoft.com/office/drawing/2014/main" id="{5263DC9B-3D8F-19CA-605A-141B5E847747}"/>
              </a:ext>
            </a:extLst>
          </p:cNvPr>
          <p:cNvSpPr txBox="1"/>
          <p:nvPr/>
        </p:nvSpPr>
        <p:spPr>
          <a:xfrm>
            <a:off x="612742" y="196999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一、创业与创业教育的含义</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682125" y="2680069"/>
            <a:ext cx="11054246" cy="3831818"/>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什么是创业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创业不同于择业和就业。择业是指人们具备了某种从业的基本条件，去选择现有的</a:t>
            </a:r>
            <a:r>
              <a:rPr lang="zh-CN" altLang="en-US" dirty="0" smtClean="0">
                <a:solidFill>
                  <a:srgbClr val="221E1F"/>
                </a:solidFill>
                <a:latin typeface="Adobe 宋体 Std L" panose="02020300000000000000" pitchFamily="18" charset="-122"/>
                <a:ea typeface="Adobe 宋体 Std L" panose="02020300000000000000" pitchFamily="18" charset="-122"/>
              </a:rPr>
              <a:t>职业或</a:t>
            </a:r>
            <a:r>
              <a:rPr lang="zh-CN" altLang="en-US" dirty="0">
                <a:solidFill>
                  <a:srgbClr val="221E1F"/>
                </a:solidFill>
                <a:latin typeface="Adobe 宋体 Std L" panose="02020300000000000000" pitchFamily="18" charset="-122"/>
                <a:ea typeface="Adobe 宋体 Std L" panose="02020300000000000000" pitchFamily="18" charset="-122"/>
              </a:rPr>
              <a:t>岗位。而从事已选定的职业或岗位叫就业。创业，顾名思义包括“开创”和“立业”</a:t>
            </a:r>
            <a:r>
              <a:rPr lang="zh-CN" altLang="en-US" dirty="0" smtClean="0">
                <a:solidFill>
                  <a:srgbClr val="221E1F"/>
                </a:solidFill>
                <a:latin typeface="Adobe 宋体 Std L" panose="02020300000000000000" pitchFamily="18" charset="-122"/>
                <a:ea typeface="Adobe 宋体 Std L" panose="02020300000000000000" pitchFamily="18" charset="-122"/>
              </a:rPr>
              <a:t>两个</a:t>
            </a:r>
            <a:r>
              <a:rPr lang="zh-CN" altLang="en-US" dirty="0">
                <a:solidFill>
                  <a:srgbClr val="221E1F"/>
                </a:solidFill>
                <a:latin typeface="Adobe 宋体 Std L" panose="02020300000000000000" pitchFamily="18" charset="-122"/>
                <a:ea typeface="Adobe 宋体 Std L" panose="02020300000000000000" pitchFamily="18" charset="-122"/>
              </a:rPr>
              <a:t>环节，即创办新的职业或企业。创业就是为社会创造新的就业岗位，给予创业者自身新</a:t>
            </a:r>
            <a:r>
              <a:rPr lang="zh-CN" altLang="en-US" dirty="0" smtClean="0">
                <a:solidFill>
                  <a:srgbClr val="221E1F"/>
                </a:solidFill>
                <a:latin typeface="Adobe 宋体 Std L" panose="02020300000000000000" pitchFamily="18" charset="-122"/>
                <a:ea typeface="Adobe 宋体 Std L" panose="02020300000000000000" pitchFamily="18" charset="-122"/>
              </a:rPr>
              <a:t>的成功</a:t>
            </a:r>
            <a:r>
              <a:rPr lang="zh-CN" altLang="en-US" dirty="0">
                <a:solidFill>
                  <a:srgbClr val="221E1F"/>
                </a:solidFill>
                <a:latin typeface="Adobe 宋体 Std L" panose="02020300000000000000" pitchFamily="18" charset="-122"/>
                <a:ea typeface="Adobe 宋体 Std L" panose="02020300000000000000" pitchFamily="18" charset="-122"/>
              </a:rPr>
              <a:t>机遇，开始其富于挑战的新人生征程。创业不仅能为自己和其他就业者提供就业岗位</a:t>
            </a:r>
            <a:r>
              <a:rPr lang="zh-CN" altLang="en-US" dirty="0" smtClean="0">
                <a:solidFill>
                  <a:srgbClr val="221E1F"/>
                </a:solidFill>
                <a:latin typeface="Adobe 宋体 Std L" panose="02020300000000000000" pitchFamily="18" charset="-122"/>
                <a:ea typeface="Adobe 宋体 Std L" panose="02020300000000000000" pitchFamily="18" charset="-122"/>
              </a:rPr>
              <a:t>，而且</a:t>
            </a:r>
            <a:r>
              <a:rPr lang="zh-CN" altLang="en-US" dirty="0">
                <a:solidFill>
                  <a:srgbClr val="221E1F"/>
                </a:solidFill>
                <a:latin typeface="Adobe 宋体 Std L" panose="02020300000000000000" pitchFamily="18" charset="-122"/>
                <a:ea typeface="Adobe 宋体 Std L" panose="02020300000000000000" pitchFamily="18" charset="-122"/>
              </a:rPr>
              <a:t>能为自己和社会创造财富；创业是一种促进社会稳定发展、富有进取精神的劳动。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创业的概念具体来说，可以从以下三个方面理解。</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）广义层面。从广义上来看，创业包括诸如开发应用科技成果、承包企业或经营</a:t>
            </a:r>
            <a:r>
              <a:rPr lang="zh-CN" altLang="en-US" dirty="0" smtClean="0">
                <a:solidFill>
                  <a:srgbClr val="221E1F"/>
                </a:solidFill>
                <a:latin typeface="Adobe 宋体 Std L" panose="02020300000000000000" pitchFamily="18" charset="-122"/>
                <a:ea typeface="Adobe 宋体 Std L" panose="02020300000000000000" pitchFamily="18" charset="-122"/>
              </a:rPr>
              <a:t>公司</a:t>
            </a:r>
            <a:r>
              <a:rPr lang="zh-CN" altLang="en-US" dirty="0">
                <a:solidFill>
                  <a:srgbClr val="221E1F"/>
                </a:solidFill>
                <a:latin typeface="Adobe 宋体 Std L" panose="02020300000000000000" pitchFamily="18" charset="-122"/>
                <a:ea typeface="Adobe 宋体 Std L" panose="02020300000000000000" pitchFamily="18" charset="-122"/>
              </a:rPr>
              <a:t>、投资或入股、在岗创新、开办新企业、企业的二次创业、转换岗位寻求新的发展等方面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5" name="文本框 1">
            <a:extLst>
              <a:ext uri="{FF2B5EF4-FFF2-40B4-BE49-F238E27FC236}">
                <a16:creationId xmlns="" xmlns:a16="http://schemas.microsoft.com/office/drawing/2014/main" id="{5263DC9B-3D8F-19CA-605A-141B5E847747}"/>
              </a:ext>
            </a:extLst>
          </p:cNvPr>
          <p:cNvSpPr txBox="1"/>
          <p:nvPr/>
        </p:nvSpPr>
        <p:spPr>
          <a:xfrm>
            <a:off x="612742" y="1273867"/>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1    </a:t>
            </a:r>
            <a:r>
              <a:rPr lang="zh-CN" altLang="en-US" sz="2600" dirty="0" smtClean="0">
                <a:solidFill>
                  <a:srgbClr val="C00000"/>
                </a:solidFill>
                <a:latin typeface="方正准圆_GBK" pitchFamily="65" charset="-122"/>
                <a:ea typeface="方正准圆_GBK" pitchFamily="65" charset="-122"/>
              </a:rPr>
              <a:t>了解</a:t>
            </a:r>
            <a:r>
              <a:rPr lang="zh-CN" altLang="en-US" sz="2600" dirty="0">
                <a:solidFill>
                  <a:srgbClr val="C00000"/>
                </a:solidFill>
                <a:latin typeface="方正准圆_GBK" pitchFamily="65" charset="-122"/>
                <a:ea typeface="方正准圆_GBK" pitchFamily="65" charset="-122"/>
              </a:rPr>
              <a:t>创业教育与创业</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89092485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607342"/>
            <a:ext cx="11054246" cy="590931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）技术性。每一种职业都有一定的技术含量或技术规范要求，需要进行专门的</a:t>
            </a:r>
            <a:r>
              <a:rPr lang="zh-CN" altLang="en-US" dirty="0" smtClean="0">
                <a:solidFill>
                  <a:srgbClr val="221E1F"/>
                </a:solidFill>
                <a:latin typeface="Adobe 宋体 Std L" panose="02020300000000000000" pitchFamily="18" charset="-122"/>
                <a:ea typeface="Adobe 宋体 Std L" panose="02020300000000000000" pitchFamily="18" charset="-122"/>
              </a:rPr>
              <a:t>学习与</a:t>
            </a:r>
            <a:r>
              <a:rPr lang="zh-CN" altLang="en-US" dirty="0">
                <a:solidFill>
                  <a:srgbClr val="221E1F"/>
                </a:solidFill>
                <a:latin typeface="Adobe 宋体 Std L" panose="02020300000000000000" pitchFamily="18" charset="-122"/>
                <a:ea typeface="Adobe 宋体 Std L" panose="02020300000000000000" pitchFamily="18" charset="-122"/>
              </a:rPr>
              <a:t>训练。特别是现代职业的科学技术含量越来越高，使人们在从事某种职业之前，必须</a:t>
            </a:r>
            <a:r>
              <a:rPr lang="zh-CN" altLang="en-US" dirty="0" smtClean="0">
                <a:solidFill>
                  <a:srgbClr val="221E1F"/>
                </a:solidFill>
                <a:latin typeface="Adobe 宋体 Std L" panose="02020300000000000000" pitchFamily="18" charset="-122"/>
                <a:ea typeface="Adobe 宋体 Std L" panose="02020300000000000000" pitchFamily="18" charset="-122"/>
              </a:rPr>
              <a:t>利用一定</a:t>
            </a:r>
            <a:r>
              <a:rPr lang="zh-CN" altLang="en-US" dirty="0">
                <a:solidFill>
                  <a:srgbClr val="221E1F"/>
                </a:solidFill>
                <a:latin typeface="Adobe 宋体 Std L" panose="02020300000000000000" pitchFamily="18" charset="-122"/>
                <a:ea typeface="Adobe 宋体 Std L" panose="02020300000000000000" pitchFamily="18" charset="-122"/>
              </a:rPr>
              <a:t>时间，针对特定的职业进行专门的技术技能操作规程的学习。这也正是世界性的高等</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技术教育兴起和广泛发展的重要原因。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）多样性。随着社会的进步，社会分工越来越细，职业种类越来越多，职业的</a:t>
            </a:r>
            <a:r>
              <a:rPr lang="zh-CN" altLang="en-US" dirty="0" smtClean="0">
                <a:solidFill>
                  <a:srgbClr val="221E1F"/>
                </a:solidFill>
                <a:latin typeface="Adobe 宋体 Std L" panose="02020300000000000000" pitchFamily="18" charset="-122"/>
                <a:ea typeface="Adobe 宋体 Std L" panose="02020300000000000000" pitchFamily="18" charset="-122"/>
              </a:rPr>
              <a:t>差别也</a:t>
            </a:r>
            <a:r>
              <a:rPr lang="zh-CN" altLang="en-US" dirty="0">
                <a:solidFill>
                  <a:srgbClr val="221E1F"/>
                </a:solidFill>
                <a:latin typeface="Adobe 宋体 Std L" panose="02020300000000000000" pitchFamily="18" charset="-122"/>
                <a:ea typeface="Adobe 宋体 Std L" panose="02020300000000000000" pitchFamily="18" charset="-122"/>
              </a:rPr>
              <a:t>越来越大，这就导致了职业的多样性。随着生产力的发展，社会产业结构必将发生重大</a:t>
            </a:r>
            <a:r>
              <a:rPr lang="zh-CN" altLang="en-US" dirty="0" smtClean="0">
                <a:solidFill>
                  <a:srgbClr val="221E1F"/>
                </a:solidFill>
                <a:latin typeface="Adobe 宋体 Std L" panose="02020300000000000000" pitchFamily="18" charset="-122"/>
                <a:ea typeface="Adobe 宋体 Std L" panose="02020300000000000000" pitchFamily="18" charset="-122"/>
              </a:rPr>
              <a:t>变化</a:t>
            </a:r>
            <a:r>
              <a:rPr lang="zh-CN" altLang="en-US" dirty="0">
                <a:solidFill>
                  <a:srgbClr val="221E1F"/>
                </a:solidFill>
                <a:latin typeface="Adobe 宋体 Std L" panose="02020300000000000000" pitchFamily="18" charset="-122"/>
                <a:ea typeface="Adobe 宋体 Std L" panose="02020300000000000000" pitchFamily="18" charset="-122"/>
              </a:rPr>
              <a:t>，随之会产生许多新行业，增加许多新职业。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）时代性。伴随着时代的发展和变化，职业变化迅速。除了弃旧更新外，同一种</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活动的内容和方式也会发生变化，所以职业的划分具有明显的时代性，不同时代有不同</a:t>
            </a:r>
            <a:r>
              <a:rPr lang="zh-CN" altLang="en-US" dirty="0" smtClean="0">
                <a:solidFill>
                  <a:srgbClr val="221E1F"/>
                </a:solidFill>
                <a:latin typeface="Adobe 宋体 Std L" panose="02020300000000000000" pitchFamily="18" charset="-122"/>
                <a:ea typeface="Adobe 宋体 Std L" panose="02020300000000000000" pitchFamily="18" charset="-122"/>
              </a:rPr>
              <a:t>的热门</a:t>
            </a:r>
            <a:r>
              <a:rPr lang="zh-CN" altLang="en-US" dirty="0">
                <a:solidFill>
                  <a:srgbClr val="221E1F"/>
                </a:solidFill>
                <a:latin typeface="Adobe 宋体 Std L" panose="02020300000000000000" pitchFamily="18" charset="-122"/>
                <a:ea typeface="Adobe 宋体 Std L" panose="02020300000000000000" pitchFamily="18" charset="-122"/>
              </a:rPr>
              <a:t>职业。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）稳定性。一种职业产生后，不是转瞬即逝的，它总是要相对稳定地存在相当长</a:t>
            </a:r>
            <a:r>
              <a:rPr lang="zh-CN" altLang="en-US" dirty="0" smtClean="0">
                <a:solidFill>
                  <a:srgbClr val="221E1F"/>
                </a:solidFill>
                <a:latin typeface="Adobe 宋体 Std L" panose="02020300000000000000" pitchFamily="18" charset="-122"/>
                <a:ea typeface="Adobe 宋体 Std L" panose="02020300000000000000" pitchFamily="18" charset="-122"/>
              </a:rPr>
              <a:t>的时期</a:t>
            </a:r>
            <a:r>
              <a:rPr lang="zh-CN" altLang="en-US" dirty="0">
                <a:solidFill>
                  <a:srgbClr val="221E1F"/>
                </a:solidFill>
                <a:latin typeface="Adobe 宋体 Std L" panose="02020300000000000000" pitchFamily="18" charset="-122"/>
                <a:ea typeface="Adobe 宋体 Std L" panose="02020300000000000000" pitchFamily="18" charset="-122"/>
              </a:rPr>
              <a:t>。社会发展到一个阶段时，也总是要相对稳定一段时期。尽管生产力在不断发展，</a:t>
            </a:r>
            <a:r>
              <a:rPr lang="zh-CN" altLang="en-US" dirty="0" smtClean="0">
                <a:solidFill>
                  <a:srgbClr val="221E1F"/>
                </a:solidFill>
                <a:latin typeface="Adobe 宋体 Std L" panose="02020300000000000000" pitchFamily="18" charset="-122"/>
                <a:ea typeface="Adobe 宋体 Std L" panose="02020300000000000000" pitchFamily="18" charset="-122"/>
              </a:rPr>
              <a:t>但是职业</a:t>
            </a:r>
            <a:r>
              <a:rPr lang="zh-CN" altLang="en-US" dirty="0">
                <a:solidFill>
                  <a:srgbClr val="221E1F"/>
                </a:solidFill>
                <a:latin typeface="Adobe 宋体 Std L" panose="02020300000000000000" pitchFamily="18" charset="-122"/>
                <a:ea typeface="Adobe 宋体 Std L" panose="02020300000000000000" pitchFamily="18" charset="-122"/>
              </a:rPr>
              <a:t>总是和社会的发展相对应，总是要相对稳定一段时期的。相当一部分的职业不因</a:t>
            </a:r>
            <a:r>
              <a:rPr lang="zh-CN" altLang="en-US" dirty="0" smtClean="0">
                <a:solidFill>
                  <a:srgbClr val="221E1F"/>
                </a:solidFill>
                <a:latin typeface="Adobe 宋体 Std L" panose="02020300000000000000" pitchFamily="18" charset="-122"/>
                <a:ea typeface="Adobe 宋体 Std L" panose="02020300000000000000" pitchFamily="18" charset="-122"/>
              </a:rPr>
              <a:t>社会形态</a:t>
            </a:r>
            <a:r>
              <a:rPr lang="zh-CN" altLang="en-US" dirty="0">
                <a:solidFill>
                  <a:srgbClr val="221E1F"/>
                </a:solidFill>
                <a:latin typeface="Adobe 宋体 Std L" panose="02020300000000000000" pitchFamily="18" charset="-122"/>
                <a:ea typeface="Adobe 宋体 Std L" panose="02020300000000000000" pitchFamily="18" charset="-122"/>
              </a:rPr>
              <a:t>的更替而更替，能长期稳定存在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职业的作用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职业是人们生存和发展的基本途径，是实现人生价值的主要舞台，对每个劳动者来说</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的作用主要体现在以下 </a:t>
            </a: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个方面：</a:t>
            </a:r>
          </a:p>
        </p:txBody>
      </p:sp>
    </p:spTree>
    <p:extLst>
      <p:ext uri="{BB962C8B-B14F-4D97-AF65-F5344CB8AC3E}">
        <p14:creationId xmlns:p14="http://schemas.microsoft.com/office/powerpoint/2010/main" val="349616707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58095"/>
            <a:ext cx="11054246" cy="3416320"/>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）狭义层面。创业的内核中包括“创”和“立”，其两者是不可分的。其中</a:t>
            </a:r>
            <a:r>
              <a:rPr lang="zh-CN" altLang="en-US" dirty="0" smtClean="0">
                <a:solidFill>
                  <a:srgbClr val="221E1F"/>
                </a:solidFill>
                <a:latin typeface="Adobe 宋体 Std L" panose="02020300000000000000" pitchFamily="18" charset="-122"/>
                <a:ea typeface="Adobe 宋体 Std L" panose="02020300000000000000" pitchFamily="18" charset="-122"/>
              </a:rPr>
              <a:t>的“创”</a:t>
            </a:r>
            <a:r>
              <a:rPr lang="zh-CN" altLang="en-US" dirty="0">
                <a:solidFill>
                  <a:srgbClr val="221E1F"/>
                </a:solidFill>
                <a:latin typeface="Adobe 宋体 Std L" panose="02020300000000000000" pitchFamily="18" charset="-122"/>
                <a:ea typeface="Adobe 宋体 Std L" panose="02020300000000000000" pitchFamily="18" charset="-122"/>
              </a:rPr>
              <a:t>是指把一个新企业创建起来，是一个从无到有或从旧到新的过程，但没有涉及企业</a:t>
            </a:r>
            <a:r>
              <a:rPr lang="zh-CN" altLang="en-US" dirty="0" smtClean="0">
                <a:solidFill>
                  <a:srgbClr val="221E1F"/>
                </a:solidFill>
                <a:latin typeface="Adobe 宋体 Std L" panose="02020300000000000000" pitchFamily="18" charset="-122"/>
                <a:ea typeface="Adobe 宋体 Std L" panose="02020300000000000000" pitchFamily="18" charset="-122"/>
              </a:rPr>
              <a:t>长远</a:t>
            </a:r>
            <a:r>
              <a:rPr lang="zh-CN" altLang="en-US" dirty="0">
                <a:solidFill>
                  <a:srgbClr val="221E1F"/>
                </a:solidFill>
                <a:latin typeface="Adobe 宋体 Std L" panose="02020300000000000000" pitchFamily="18" charset="-122"/>
                <a:ea typeface="Adobe 宋体 Std L" panose="02020300000000000000" pitchFamily="18" charset="-122"/>
              </a:rPr>
              <a:t>生存和发展的问题；而“立”就是指使新建立起来的企业生存下来，并使之发展壮大，</a:t>
            </a:r>
            <a:r>
              <a:rPr lang="zh-CN" altLang="en-US" dirty="0" smtClean="0">
                <a:solidFill>
                  <a:srgbClr val="221E1F"/>
                </a:solidFill>
                <a:latin typeface="Adobe 宋体 Std L" panose="02020300000000000000" pitchFamily="18" charset="-122"/>
                <a:ea typeface="Adobe 宋体 Std L" panose="02020300000000000000" pitchFamily="18" charset="-122"/>
              </a:rPr>
              <a:t>追求</a:t>
            </a:r>
            <a:r>
              <a:rPr lang="zh-CN" altLang="en-US" dirty="0">
                <a:solidFill>
                  <a:srgbClr val="221E1F"/>
                </a:solidFill>
                <a:latin typeface="Adobe 宋体 Std L" panose="02020300000000000000" pitchFamily="18" charset="-122"/>
                <a:ea typeface="Adobe 宋体 Std L" panose="02020300000000000000" pitchFamily="18" charset="-122"/>
              </a:rPr>
              <a:t>的是一个由小到大、从弱到强的过程。一个成功的“创业家”一般是要极力地完成这两</a:t>
            </a:r>
            <a:r>
              <a:rPr lang="zh-CN" altLang="en-US" dirty="0" smtClean="0">
                <a:solidFill>
                  <a:srgbClr val="221E1F"/>
                </a:solidFill>
                <a:latin typeface="Adobe 宋体 Std L" panose="02020300000000000000" pitchFamily="18" charset="-122"/>
                <a:ea typeface="Adobe 宋体 Std L" panose="02020300000000000000" pitchFamily="18" charset="-122"/>
              </a:rPr>
              <a:t>个环节</a:t>
            </a:r>
            <a:r>
              <a:rPr lang="zh-CN" altLang="en-US" dirty="0">
                <a:solidFill>
                  <a:srgbClr val="221E1F"/>
                </a:solidFill>
                <a:latin typeface="Adobe 宋体 Std L" panose="02020300000000000000" pitchFamily="18" charset="-122"/>
                <a:ea typeface="Adobe 宋体 Std L" panose="02020300000000000000" pitchFamily="18" charset="-122"/>
              </a:rPr>
              <a:t>，否则充其量只能称为“创业者”。</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）职业层面。创业一般包含四个方面的含义：第一，根据市场需求，开创某种</a:t>
            </a:r>
            <a:r>
              <a:rPr lang="zh-CN" altLang="en-US" dirty="0" smtClean="0">
                <a:solidFill>
                  <a:srgbClr val="221E1F"/>
                </a:solidFill>
                <a:latin typeface="Adobe 宋体 Std L" panose="02020300000000000000" pitchFamily="18" charset="-122"/>
                <a:ea typeface="Adobe 宋体 Std L" panose="02020300000000000000" pitchFamily="18" charset="-122"/>
              </a:rPr>
              <a:t>职业或</a:t>
            </a:r>
            <a:r>
              <a:rPr lang="zh-CN" altLang="en-US" dirty="0">
                <a:solidFill>
                  <a:srgbClr val="221E1F"/>
                </a:solidFill>
                <a:latin typeface="Adobe 宋体 Std L" panose="02020300000000000000" pitchFamily="18" charset="-122"/>
                <a:ea typeface="Adobe 宋体 Std L" panose="02020300000000000000" pitchFamily="18" charset="-122"/>
              </a:rPr>
              <a:t>企业；第二，创造出前所未有的新职业；第三，凭借自己的力量创设职业岗位，而从事</a:t>
            </a:r>
            <a:r>
              <a:rPr lang="zh-CN" altLang="en-US" dirty="0" smtClean="0">
                <a:solidFill>
                  <a:srgbClr val="221E1F"/>
                </a:solidFill>
                <a:latin typeface="Adobe 宋体 Std L" panose="02020300000000000000" pitchFamily="18" charset="-122"/>
                <a:ea typeface="Adobe 宋体 Std L" panose="02020300000000000000" pitchFamily="18" charset="-122"/>
              </a:rPr>
              <a:t>某种</a:t>
            </a:r>
            <a:r>
              <a:rPr lang="zh-CN" altLang="en-US" dirty="0">
                <a:solidFill>
                  <a:srgbClr val="221E1F"/>
                </a:solidFill>
                <a:latin typeface="Adobe 宋体 Std L" panose="02020300000000000000" pitchFamily="18" charset="-122"/>
                <a:ea typeface="Adobe 宋体 Std L" panose="02020300000000000000" pitchFamily="18" charset="-122"/>
              </a:rPr>
              <a:t>职业；第四，努力奋斗，开拓自己所在的职业领域，拓展和更新其内涵，推动职业发展</a:t>
            </a:r>
            <a:r>
              <a:rPr lang="zh-CN" altLang="en-US" dirty="0" smtClean="0">
                <a:solidFill>
                  <a:srgbClr val="221E1F"/>
                </a:solidFill>
                <a:latin typeface="Adobe 宋体 Std L" panose="02020300000000000000" pitchFamily="18" charset="-122"/>
                <a:ea typeface="Adobe 宋体 Std L" panose="02020300000000000000" pitchFamily="18" charset="-122"/>
              </a:rPr>
              <a:t>。由此可知</a:t>
            </a:r>
            <a:r>
              <a:rPr lang="zh-CN" altLang="en-US" dirty="0">
                <a:solidFill>
                  <a:srgbClr val="221E1F"/>
                </a:solidFill>
                <a:latin typeface="Adobe 宋体 Std L" panose="02020300000000000000" pitchFamily="18" charset="-122"/>
                <a:ea typeface="Adobe 宋体 Std L" panose="02020300000000000000" pitchFamily="18" charset="-122"/>
              </a:rPr>
              <a:t>，创业者和一般的就业者相比，需要有更强的责任和承担更大的风险。</a:t>
            </a:r>
          </a:p>
        </p:txBody>
      </p:sp>
      <p:sp>
        <p:nvSpPr>
          <p:cNvPr id="16" name="文本框 1">
            <a:extLst>
              <a:ext uri="{FF2B5EF4-FFF2-40B4-BE49-F238E27FC236}">
                <a16:creationId xmlns="" xmlns:a16="http://schemas.microsoft.com/office/drawing/2014/main" id="{5263DC9B-3D8F-19CA-605A-141B5E847747}"/>
              </a:ext>
            </a:extLst>
          </p:cNvPr>
          <p:cNvSpPr txBox="1"/>
          <p:nvPr/>
        </p:nvSpPr>
        <p:spPr>
          <a:xfrm>
            <a:off x="199129" y="360308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二、创业的决定因素</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7" name="文本框 2">
            <a:extLst>
              <a:ext uri="{FF2B5EF4-FFF2-40B4-BE49-F238E27FC236}">
                <a16:creationId xmlns="" xmlns:a16="http://schemas.microsoft.com/office/drawing/2014/main" id="{8FF45739-E9BA-7E83-93BC-781D5B5F48CC}"/>
              </a:ext>
            </a:extLst>
          </p:cNvPr>
          <p:cNvSpPr txBox="1"/>
          <p:nvPr/>
        </p:nvSpPr>
        <p:spPr>
          <a:xfrm>
            <a:off x="268512" y="4186880"/>
            <a:ext cx="11467859" cy="21266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一个即将就业的人决定是否创业是综合各方面的因素以后才做出决定的，主要因素有</a:t>
            </a:r>
            <a:r>
              <a:rPr lang="zh-CN" altLang="en-US" dirty="0" smtClean="0">
                <a:solidFill>
                  <a:srgbClr val="221E1F"/>
                </a:solidFill>
                <a:latin typeface="Adobe 宋体 Std L" panose="02020300000000000000" pitchFamily="18" charset="-122"/>
                <a:ea typeface="Adobe 宋体 Std L" panose="02020300000000000000" pitchFamily="18" charset="-122"/>
              </a:rPr>
              <a:t>以下</a:t>
            </a:r>
            <a:r>
              <a:rPr lang="zh-CN" altLang="en-US" dirty="0">
                <a:solidFill>
                  <a:srgbClr val="221E1F"/>
                </a:solidFill>
                <a:latin typeface="Adobe 宋体 Std L" panose="02020300000000000000" pitchFamily="18" charset="-122"/>
                <a:ea typeface="Adobe 宋体 Std L" panose="02020300000000000000" pitchFamily="18" charset="-122"/>
              </a:rPr>
              <a:t>几种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创业者自身的意志质量，这是决定性因素。</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创业者对职业的追求，以及对待创业的坚定信念和自身的综合职业能力。</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受成功创业者的影响和启发，自己去效仿的。</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通过创业教育获得创业的基本素质和基本技能，从而产生创业思想并付诸实施。</a:t>
            </a:r>
          </a:p>
        </p:txBody>
      </p:sp>
    </p:spTree>
    <p:extLst>
      <p:ext uri="{BB962C8B-B14F-4D97-AF65-F5344CB8AC3E}">
        <p14:creationId xmlns:p14="http://schemas.microsoft.com/office/powerpoint/2010/main" val="178385435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349828"/>
            <a:ext cx="11054246" cy="6324808"/>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什么是创业教育</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创业能力的强弱是一个人的素质、创新意识和工作能力等综合体现。所谓创业教育其</a:t>
            </a:r>
            <a:r>
              <a:rPr lang="zh-CN" altLang="en-US" dirty="0" smtClean="0">
                <a:solidFill>
                  <a:srgbClr val="221E1F"/>
                </a:solidFill>
                <a:latin typeface="Adobe 宋体 Std L" panose="02020300000000000000" pitchFamily="18" charset="-122"/>
                <a:ea typeface="Adobe 宋体 Std L" panose="02020300000000000000" pitchFamily="18" charset="-122"/>
              </a:rPr>
              <a:t>目的</a:t>
            </a:r>
            <a:r>
              <a:rPr lang="zh-CN" altLang="en-US" dirty="0">
                <a:solidFill>
                  <a:srgbClr val="221E1F"/>
                </a:solidFill>
                <a:latin typeface="Adobe 宋体 Std L" panose="02020300000000000000" pitchFamily="18" charset="-122"/>
                <a:ea typeface="Adobe 宋体 Std L" panose="02020300000000000000" pitchFamily="18" charset="-122"/>
              </a:rPr>
              <a:t>主要是激励青少年积极开发自己的最大潜能，以开发和增强青少年的创业基础素质，</a:t>
            </a:r>
            <a:r>
              <a:rPr lang="zh-CN" altLang="en-US" dirty="0" smtClean="0">
                <a:solidFill>
                  <a:srgbClr val="221E1F"/>
                </a:solidFill>
                <a:latin typeface="Adobe 宋体 Std L" panose="02020300000000000000" pitchFamily="18" charset="-122"/>
                <a:ea typeface="Adobe 宋体 Std L" panose="02020300000000000000" pitchFamily="18" charset="-122"/>
              </a:rPr>
              <a:t>善于发现</a:t>
            </a:r>
            <a:r>
              <a:rPr lang="zh-CN" altLang="en-US" dirty="0">
                <a:solidFill>
                  <a:srgbClr val="221E1F"/>
                </a:solidFill>
                <a:latin typeface="Adobe 宋体 Std L" panose="02020300000000000000" pitchFamily="18" charset="-122"/>
                <a:ea typeface="Adobe 宋体 Std L" panose="02020300000000000000" pitchFamily="18" charset="-122"/>
              </a:rPr>
              <a:t>和把握一生中那些通往成功的无数潜在的机遇，培养具有开创型的个性人才为目的的</a:t>
            </a:r>
            <a:r>
              <a:rPr lang="zh-CN" altLang="en-US" dirty="0" smtClean="0">
                <a:solidFill>
                  <a:srgbClr val="221E1F"/>
                </a:solidFill>
                <a:latin typeface="Adobe 宋体 Std L" panose="02020300000000000000" pitchFamily="18" charset="-122"/>
                <a:ea typeface="Adobe 宋体 Std L" panose="02020300000000000000" pitchFamily="18" charset="-122"/>
              </a:rPr>
              <a:t>教育</a:t>
            </a:r>
            <a:r>
              <a:rPr lang="zh-CN" altLang="en-US" dirty="0">
                <a:solidFill>
                  <a:srgbClr val="221E1F"/>
                </a:solidFill>
                <a:latin typeface="Adobe 宋体 Std L" panose="02020300000000000000" pitchFamily="18" charset="-122"/>
                <a:ea typeface="Adobe 宋体 Std L" panose="02020300000000000000" pitchFamily="18" charset="-122"/>
              </a:rPr>
              <a:t>。创业教育涉及多方面的研究领域和学科知识</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社会现实与创业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）市场机制的发展与变革。在知识经济的发展浪潮中，美国的许多学生利用</a:t>
            </a:r>
            <a:r>
              <a:rPr lang="zh-CN" altLang="en-US" dirty="0" smtClean="0">
                <a:solidFill>
                  <a:srgbClr val="221E1F"/>
                </a:solidFill>
                <a:latin typeface="Adobe 宋体 Std L" panose="02020300000000000000" pitchFamily="18" charset="-122"/>
                <a:ea typeface="Adobe 宋体 Std L" panose="02020300000000000000" pitchFamily="18" charset="-122"/>
              </a:rPr>
              <a:t>高科技自主</a:t>
            </a:r>
            <a:r>
              <a:rPr lang="zh-CN" altLang="en-US" dirty="0">
                <a:solidFill>
                  <a:srgbClr val="221E1F"/>
                </a:solidFill>
                <a:latin typeface="Adobe 宋体 Std L" panose="02020300000000000000" pitchFamily="18" charset="-122"/>
                <a:ea typeface="Adobe 宋体 Std L" panose="02020300000000000000" pitchFamily="18" charset="-122"/>
              </a:rPr>
              <a:t>创业，成为美国硅谷的中坚力量。我国北京的中关村也活跃着一大批自主创业的学生</a:t>
            </a:r>
            <a:r>
              <a:rPr lang="zh-CN" altLang="en-US" dirty="0" smtClean="0">
                <a:solidFill>
                  <a:srgbClr val="221E1F"/>
                </a:solidFill>
                <a:latin typeface="Adobe 宋体 Std L" panose="02020300000000000000" pitchFamily="18" charset="-122"/>
                <a:ea typeface="Adobe 宋体 Std L" panose="02020300000000000000" pitchFamily="18" charset="-122"/>
              </a:rPr>
              <a:t>，许多</a:t>
            </a:r>
            <a:r>
              <a:rPr lang="zh-CN" altLang="en-US" dirty="0">
                <a:solidFill>
                  <a:srgbClr val="221E1F"/>
                </a:solidFill>
                <a:latin typeface="Adobe 宋体 Std L" panose="02020300000000000000" pitchFamily="18" charset="-122"/>
                <a:ea typeface="Adobe 宋体 Std L" panose="02020300000000000000" pitchFamily="18" charset="-122"/>
              </a:rPr>
              <a:t>成了名副其实的“资本家”，如丁磊、王江民、求伯君等。知识经济的发展为当代</a:t>
            </a:r>
            <a:r>
              <a:rPr lang="zh-CN" altLang="en-US" dirty="0" smtClean="0">
                <a:solidFill>
                  <a:srgbClr val="221E1F"/>
                </a:solidFill>
                <a:latin typeface="Adobe 宋体 Std L" panose="02020300000000000000" pitchFamily="18" charset="-122"/>
                <a:ea typeface="Adobe 宋体 Std L" panose="02020300000000000000" pitchFamily="18" charset="-122"/>
              </a:rPr>
              <a:t>学生创业</a:t>
            </a:r>
            <a:r>
              <a:rPr lang="zh-CN" altLang="en-US" dirty="0">
                <a:solidFill>
                  <a:srgbClr val="221E1F"/>
                </a:solidFill>
                <a:latin typeface="Adobe 宋体 Std L" panose="02020300000000000000" pitchFamily="18" charset="-122"/>
                <a:ea typeface="Adobe 宋体 Std L" panose="02020300000000000000" pitchFamily="18" charset="-122"/>
              </a:rPr>
              <a:t>提供了千载难逢的机遇，你拥有技术，拥有专利，就可能找到风险投资，而你以技术</a:t>
            </a:r>
            <a:r>
              <a:rPr lang="zh-CN" altLang="en-US" dirty="0" smtClean="0">
                <a:solidFill>
                  <a:srgbClr val="221E1F"/>
                </a:solidFill>
                <a:latin typeface="Adobe 宋体 Std L" panose="02020300000000000000" pitchFamily="18" charset="-122"/>
                <a:ea typeface="Adobe 宋体 Std L" panose="02020300000000000000" pitchFamily="18" charset="-122"/>
              </a:rPr>
              <a:t>入股</a:t>
            </a:r>
            <a:r>
              <a:rPr lang="zh-CN" altLang="en-US" dirty="0">
                <a:solidFill>
                  <a:srgbClr val="221E1F"/>
                </a:solidFill>
                <a:latin typeface="Adobe 宋体 Std L" panose="02020300000000000000" pitchFamily="18" charset="-122"/>
                <a:ea typeface="Adobe 宋体 Std L" panose="02020300000000000000" pitchFamily="18" charset="-122"/>
              </a:rPr>
              <a:t>，还可能申请到扶持高新技术的银行贷款。在今天，利用知识和智慧创建事业并迅速</a:t>
            </a:r>
            <a:r>
              <a:rPr lang="zh-CN" altLang="en-US" dirty="0" smtClean="0">
                <a:solidFill>
                  <a:srgbClr val="221E1F"/>
                </a:solidFill>
                <a:latin typeface="Adobe 宋体 Std L" panose="02020300000000000000" pitchFamily="18" charset="-122"/>
                <a:ea typeface="Adobe 宋体 Std L" panose="02020300000000000000" pitchFamily="18" charset="-122"/>
              </a:rPr>
              <a:t>致富已</a:t>
            </a:r>
            <a:r>
              <a:rPr lang="zh-CN" altLang="en-US" dirty="0">
                <a:solidFill>
                  <a:srgbClr val="221E1F"/>
                </a:solidFill>
                <a:latin typeface="Adobe 宋体 Std L" panose="02020300000000000000" pitchFamily="18" charset="-122"/>
                <a:ea typeface="Adobe 宋体 Std L" panose="02020300000000000000" pitchFamily="18" charset="-122"/>
              </a:rPr>
              <a:t>不再是梦想。</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）供大于求的劳动力市场。面对我国劳动力总量供大于求、就业压力巨大的现实，高职生除了到已有的企事业单位就业外，国家、地方也都在相关政策下大力提倡</a:t>
            </a:r>
            <a:r>
              <a:rPr lang="zh-CN" altLang="en-US" dirty="0" smtClean="0">
                <a:solidFill>
                  <a:srgbClr val="221E1F"/>
                </a:solidFill>
                <a:latin typeface="Adobe 宋体 Std L" panose="02020300000000000000" pitchFamily="18" charset="-122"/>
                <a:ea typeface="Adobe 宋体 Std L" panose="02020300000000000000" pitchFamily="18" charset="-122"/>
              </a:rPr>
              <a:t>毕业生</a:t>
            </a:r>
            <a:r>
              <a:rPr lang="zh-CN" altLang="en-US" dirty="0">
                <a:solidFill>
                  <a:srgbClr val="221E1F"/>
                </a:solidFill>
                <a:latin typeface="Adobe 宋体 Std L" panose="02020300000000000000" pitchFamily="18" charset="-122"/>
                <a:ea typeface="Adobe 宋体 Std L" panose="02020300000000000000" pitchFamily="18" charset="-122"/>
              </a:rPr>
              <a:t>探索自主创业，利用专利技术争取风险投资或政府小额贷款，创办民营公司，承包</a:t>
            </a:r>
            <a:r>
              <a:rPr lang="zh-CN" altLang="en-US" dirty="0" smtClean="0">
                <a:solidFill>
                  <a:srgbClr val="221E1F"/>
                </a:solidFill>
                <a:latin typeface="Adobe 宋体 Std L" panose="02020300000000000000" pitchFamily="18" charset="-122"/>
                <a:ea typeface="Adobe 宋体 Std L" panose="02020300000000000000" pitchFamily="18" charset="-122"/>
              </a:rPr>
              <a:t>国有中小企业</a:t>
            </a:r>
            <a:r>
              <a:rPr lang="zh-CN" altLang="en-US" dirty="0">
                <a:solidFill>
                  <a:srgbClr val="221E1F"/>
                </a:solidFill>
                <a:latin typeface="Adobe 宋体 Std L" panose="02020300000000000000" pitchFamily="18" charset="-122"/>
                <a:ea typeface="Adobe 宋体 Std L" panose="02020300000000000000" pitchFamily="18" charset="-122"/>
              </a:rPr>
              <a:t>，或进军高科技、农业和第三产业，为社会创造更多的就业岗位。因为毕业生</a:t>
            </a:r>
            <a:r>
              <a:rPr lang="zh-CN" altLang="en-US" dirty="0" smtClean="0">
                <a:solidFill>
                  <a:srgbClr val="221E1F"/>
                </a:solidFill>
                <a:latin typeface="Adobe 宋体 Std L" panose="02020300000000000000" pitchFamily="18" charset="-122"/>
                <a:ea typeface="Adobe 宋体 Std L" panose="02020300000000000000" pitchFamily="18" charset="-122"/>
              </a:rPr>
              <a:t>掌握</a:t>
            </a:r>
            <a:r>
              <a:rPr lang="zh-CN" altLang="en-US" dirty="0">
                <a:solidFill>
                  <a:srgbClr val="221E1F"/>
                </a:solidFill>
                <a:latin typeface="Adobe 宋体 Std L" panose="02020300000000000000" pitchFamily="18" charset="-122"/>
                <a:ea typeface="Adobe 宋体 Std L" panose="02020300000000000000" pitchFamily="18" charset="-122"/>
              </a:rPr>
              <a:t>了一定的科学技术和专业知识且具有一定的综合素质，具有较大的实现成功创业的</a:t>
            </a:r>
            <a:r>
              <a:rPr lang="zh-CN" altLang="en-US" dirty="0" smtClean="0">
                <a:solidFill>
                  <a:srgbClr val="221E1F"/>
                </a:solidFill>
                <a:latin typeface="Adobe 宋体 Std L" panose="02020300000000000000" pitchFamily="18" charset="-122"/>
                <a:ea typeface="Adobe 宋体 Std L" panose="02020300000000000000" pitchFamily="18" charset="-122"/>
              </a:rPr>
              <a:t>可能性</a:t>
            </a:r>
            <a:r>
              <a:rPr lang="zh-CN" altLang="en-US" dirty="0">
                <a:solidFill>
                  <a:srgbClr val="221E1F"/>
                </a:solidFill>
                <a:latin typeface="Adobe 宋体 Std L" panose="02020300000000000000" pitchFamily="18" charset="-122"/>
                <a:ea typeface="Adobe 宋体 Std L" panose="02020300000000000000" pitchFamily="18" charset="-122"/>
              </a:rPr>
              <a:t>。</a:t>
            </a:r>
          </a:p>
        </p:txBody>
      </p:sp>
    </p:spTree>
    <p:extLst>
      <p:ext uri="{BB962C8B-B14F-4D97-AF65-F5344CB8AC3E}">
        <p14:creationId xmlns:p14="http://schemas.microsoft.com/office/powerpoint/2010/main" val="8105282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689041"/>
            <a:ext cx="11054246"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）新人才观对传统教育的挑战。新世纪的学生创业浪潮涌起，对中国传统教育</a:t>
            </a:r>
            <a:r>
              <a:rPr lang="zh-CN" altLang="en-US" dirty="0" smtClean="0">
                <a:solidFill>
                  <a:srgbClr val="221E1F"/>
                </a:solidFill>
                <a:latin typeface="Adobe 宋体 Std L" panose="02020300000000000000" pitchFamily="18" charset="-122"/>
                <a:ea typeface="Adobe 宋体 Std L" panose="02020300000000000000" pitchFamily="18" charset="-122"/>
              </a:rPr>
              <a:t>提出了</a:t>
            </a:r>
            <a:r>
              <a:rPr lang="zh-CN" altLang="en-US" dirty="0">
                <a:solidFill>
                  <a:srgbClr val="221E1F"/>
                </a:solidFill>
                <a:latin typeface="Adobe 宋体 Std L" panose="02020300000000000000" pitchFamily="18" charset="-122"/>
                <a:ea typeface="Adobe 宋体 Std L" panose="02020300000000000000" pitchFamily="18" charset="-122"/>
              </a:rPr>
              <a:t>挑战。挑战来自两个方面：一是同学们在创业中出现的问题暴露了传统教育存在的弊端</a:t>
            </a:r>
            <a:r>
              <a:rPr lang="zh-CN" altLang="en-US" dirty="0" smtClean="0">
                <a:solidFill>
                  <a:srgbClr val="221E1F"/>
                </a:solidFill>
                <a:latin typeface="Adobe 宋体 Std L" panose="02020300000000000000" pitchFamily="18" charset="-122"/>
                <a:ea typeface="Adobe 宋体 Std L" panose="02020300000000000000" pitchFamily="18" charset="-122"/>
              </a:rPr>
              <a:t>；二</a:t>
            </a:r>
            <a:r>
              <a:rPr lang="zh-CN" altLang="en-US" dirty="0">
                <a:solidFill>
                  <a:srgbClr val="221E1F"/>
                </a:solidFill>
                <a:latin typeface="Adobe 宋体 Std L" panose="02020300000000000000" pitchFamily="18" charset="-122"/>
                <a:ea typeface="Adobe 宋体 Std L" panose="02020300000000000000" pitchFamily="18" charset="-122"/>
              </a:rPr>
              <a:t>是社会和学生对创业的需求，要求教育进行及时的改革。</a:t>
            </a:r>
            <a:r>
              <a:rPr lang="zh-CN" altLang="en-US" dirty="0" smtClean="0">
                <a:solidFill>
                  <a:srgbClr val="221E1F"/>
                </a:solidFill>
                <a:latin typeface="Adobe 宋体 Std L" panose="02020300000000000000" pitchFamily="18" charset="-122"/>
                <a:ea typeface="Adobe 宋体 Std L" panose="02020300000000000000" pitchFamily="18" charset="-122"/>
              </a:rPr>
              <a:t>为此</a:t>
            </a:r>
            <a:r>
              <a:rPr lang="zh-CN" altLang="en-US" dirty="0">
                <a:solidFill>
                  <a:srgbClr val="221E1F"/>
                </a:solidFill>
                <a:latin typeface="Adobe 宋体 Std L" panose="02020300000000000000" pitchFamily="18" charset="-122"/>
                <a:ea typeface="Adobe 宋体 Std L" panose="02020300000000000000" pitchFamily="18" charset="-122"/>
              </a:rPr>
              <a:t>，我们要转变观念，对学生开展以创新和创业为中心的</a:t>
            </a:r>
            <a:r>
              <a:rPr lang="zh-CN" altLang="en-US" dirty="0" smtClean="0">
                <a:solidFill>
                  <a:srgbClr val="221E1F"/>
                </a:solidFill>
                <a:latin typeface="Adobe 宋体 Std L" panose="02020300000000000000" pitchFamily="18" charset="-122"/>
                <a:ea typeface="Adobe 宋体 Std L" panose="02020300000000000000" pitchFamily="18" charset="-122"/>
              </a:rPr>
              <a:t>素质教育</a:t>
            </a:r>
            <a:r>
              <a:rPr lang="zh-CN" altLang="en-US" dirty="0">
                <a:solidFill>
                  <a:srgbClr val="221E1F"/>
                </a:solidFill>
                <a:latin typeface="Adobe 宋体 Std L" panose="02020300000000000000" pitchFamily="18" charset="-122"/>
                <a:ea typeface="Adobe 宋体 Std L" panose="02020300000000000000" pitchFamily="18" charset="-122"/>
              </a:rPr>
              <a:t>，大力培养学生的创新能力和实践能力，拓宽学生的</a:t>
            </a:r>
            <a:r>
              <a:rPr lang="zh-CN" altLang="en-US" dirty="0" smtClean="0">
                <a:solidFill>
                  <a:srgbClr val="221E1F"/>
                </a:solidFill>
                <a:latin typeface="Adobe 宋体 Std L" panose="02020300000000000000" pitchFamily="18" charset="-122"/>
                <a:ea typeface="Adobe 宋体 Std L" panose="02020300000000000000" pitchFamily="18" charset="-122"/>
              </a:rPr>
              <a:t>知识面</a:t>
            </a:r>
            <a:r>
              <a:rPr lang="zh-CN" altLang="en-US" dirty="0">
                <a:solidFill>
                  <a:srgbClr val="221E1F"/>
                </a:solidFill>
                <a:latin typeface="Adobe 宋体 Std L" panose="02020300000000000000" pitchFamily="18" charset="-122"/>
                <a:ea typeface="Adobe 宋体 Std L" panose="02020300000000000000" pitchFamily="18" charset="-122"/>
              </a:rPr>
              <a:t>，特别要加强市场经济方面的知识，把学生培养成复合型</a:t>
            </a:r>
            <a:r>
              <a:rPr lang="zh-CN" altLang="en-US" dirty="0" smtClean="0">
                <a:solidFill>
                  <a:srgbClr val="221E1F"/>
                </a:solidFill>
                <a:latin typeface="Adobe 宋体 Std L" panose="02020300000000000000" pitchFamily="18" charset="-122"/>
                <a:ea typeface="Adobe 宋体 Std L" panose="02020300000000000000" pitchFamily="18" charset="-122"/>
              </a:rPr>
              <a:t>人才</a:t>
            </a:r>
            <a:r>
              <a:rPr lang="zh-CN" altLang="en-US" dirty="0">
                <a:solidFill>
                  <a:srgbClr val="221E1F"/>
                </a:solidFill>
                <a:latin typeface="Adobe 宋体 Std L" panose="02020300000000000000" pitchFamily="18" charset="-122"/>
                <a:ea typeface="Adobe 宋体 Std L" panose="02020300000000000000" pitchFamily="18" charset="-122"/>
              </a:rPr>
              <a:t>，并要注意加强学生心理素质教育。</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）社会的巨大需求。学生创业为社会创造巨大财富和价值的例子不胜枚举。远大</a:t>
            </a:r>
            <a:r>
              <a:rPr lang="zh-CN" altLang="en-US" dirty="0" smtClean="0">
                <a:solidFill>
                  <a:srgbClr val="221E1F"/>
                </a:solidFill>
                <a:latin typeface="Adobe 宋体 Std L" panose="02020300000000000000" pitchFamily="18" charset="-122"/>
                <a:ea typeface="Adobe 宋体 Std L" panose="02020300000000000000" pitchFamily="18" charset="-122"/>
              </a:rPr>
              <a:t>中央空调</a:t>
            </a:r>
            <a:r>
              <a:rPr lang="zh-CN" altLang="en-US" dirty="0">
                <a:solidFill>
                  <a:srgbClr val="221E1F"/>
                </a:solidFill>
                <a:latin typeface="Adobe 宋体 Std L" panose="02020300000000000000" pitchFamily="18" charset="-122"/>
                <a:ea typeface="Adobe 宋体 Std L" panose="02020300000000000000" pitchFamily="18" charset="-122"/>
              </a:rPr>
              <a:t>有限公司生产的中央空调已成为国际知名品牌，产品远销欧美各地，每年上缴税金 </a:t>
            </a:r>
            <a:r>
              <a:rPr lang="en-US" altLang="zh-CN" dirty="0" smtClean="0">
                <a:solidFill>
                  <a:srgbClr val="221E1F"/>
                </a:solidFill>
                <a:latin typeface="Adobe 宋体 Std L" panose="02020300000000000000" pitchFamily="18" charset="-122"/>
                <a:ea typeface="Adobe 宋体 Std L" panose="02020300000000000000" pitchFamily="18" charset="-122"/>
              </a:rPr>
              <a:t>1</a:t>
            </a:r>
            <a:r>
              <a:rPr lang="zh-CN" altLang="en-US" dirty="0" smtClean="0">
                <a:solidFill>
                  <a:srgbClr val="221E1F"/>
                </a:solidFill>
                <a:latin typeface="Adobe 宋体 Std L" panose="02020300000000000000" pitchFamily="18" charset="-122"/>
                <a:ea typeface="Adobe 宋体 Std L" panose="02020300000000000000" pitchFamily="18" charset="-122"/>
              </a:rPr>
              <a:t>亿</a:t>
            </a:r>
            <a:r>
              <a:rPr lang="zh-CN" altLang="en-US" dirty="0">
                <a:solidFill>
                  <a:srgbClr val="221E1F"/>
                </a:solidFill>
                <a:latin typeface="Adobe 宋体 Std L" panose="02020300000000000000" pitchFamily="18" charset="-122"/>
                <a:ea typeface="Adobe 宋体 Std L" panose="02020300000000000000" pitchFamily="18" charset="-122"/>
              </a:rPr>
              <a:t>多元，它的创办者张剑、张跃两兄弟就是毕业不久即自主创业的学生。比尔</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盖茨从</a:t>
            </a:r>
            <a:r>
              <a:rPr lang="zh-CN" altLang="en-US" dirty="0" smtClean="0">
                <a:solidFill>
                  <a:srgbClr val="221E1F"/>
                </a:solidFill>
                <a:latin typeface="Adobe 宋体 Std L" panose="02020300000000000000" pitchFamily="18" charset="-122"/>
                <a:ea typeface="Adobe 宋体 Std L" panose="02020300000000000000" pitchFamily="18" charset="-122"/>
              </a:rPr>
              <a:t>哈佛大学</a:t>
            </a:r>
            <a:r>
              <a:rPr lang="zh-CN" altLang="en-US" dirty="0">
                <a:solidFill>
                  <a:srgbClr val="221E1F"/>
                </a:solidFill>
                <a:latin typeface="Adobe 宋体 Std L" panose="02020300000000000000" pitchFamily="18" charset="-122"/>
                <a:ea typeface="Adobe 宋体 Std L" panose="02020300000000000000" pitchFamily="18" charset="-122"/>
              </a:rPr>
              <a:t>退学创立微软公司成为世界首富的故事更是众人皆知</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提倡</a:t>
            </a:r>
            <a:r>
              <a:rPr lang="zh-CN" altLang="en-US" dirty="0">
                <a:solidFill>
                  <a:srgbClr val="221E1F"/>
                </a:solidFill>
                <a:latin typeface="Adobe 宋体 Std L" panose="02020300000000000000" pitchFamily="18" charset="-122"/>
                <a:ea typeface="Adobe 宋体 Std L" panose="02020300000000000000" pitchFamily="18" charset="-122"/>
              </a:rPr>
              <a:t>、鼓励学生创业，是提高学生能力素质和心理素质的一条有效途径。中国缺乏</a:t>
            </a:r>
            <a:r>
              <a:rPr lang="zh-CN" altLang="en-US" dirty="0" smtClean="0">
                <a:solidFill>
                  <a:srgbClr val="221E1F"/>
                </a:solidFill>
                <a:latin typeface="Adobe 宋体 Std L" panose="02020300000000000000" pitchFamily="18" charset="-122"/>
                <a:ea typeface="Adobe 宋体 Std L" panose="02020300000000000000" pitchFamily="18" charset="-122"/>
              </a:rPr>
              <a:t>创新型</a:t>
            </a:r>
            <a:r>
              <a:rPr lang="zh-CN" altLang="en-US" dirty="0">
                <a:solidFill>
                  <a:srgbClr val="221E1F"/>
                </a:solidFill>
                <a:latin typeface="Adobe 宋体 Std L" panose="02020300000000000000" pitchFamily="18" charset="-122"/>
                <a:ea typeface="Adobe 宋体 Std L" panose="02020300000000000000" pitchFamily="18" charset="-122"/>
              </a:rPr>
              <a:t>人才，中国亟须一支高素质的企业家队伍。不论同学们创业成败与否，其中必定会涌现</a:t>
            </a:r>
            <a:r>
              <a:rPr lang="zh-CN" altLang="en-US" dirty="0" smtClean="0">
                <a:solidFill>
                  <a:srgbClr val="221E1F"/>
                </a:solidFill>
                <a:latin typeface="Adobe 宋体 Std L" panose="02020300000000000000" pitchFamily="18" charset="-122"/>
                <a:ea typeface="Adobe 宋体 Std L" panose="02020300000000000000" pitchFamily="18" charset="-122"/>
              </a:rPr>
              <a:t>出一大批</a:t>
            </a:r>
            <a:r>
              <a:rPr lang="zh-CN" altLang="en-US" dirty="0">
                <a:solidFill>
                  <a:srgbClr val="221E1F"/>
                </a:solidFill>
                <a:latin typeface="Adobe 宋体 Std L" panose="02020300000000000000" pitchFamily="18" charset="-122"/>
                <a:ea typeface="Adobe 宋体 Std L" panose="02020300000000000000" pitchFamily="18" charset="-122"/>
              </a:rPr>
              <a:t>精英人才，成为未来社会的中坚力量。而且，创业者的精神将感染其他同学，这对</a:t>
            </a:r>
            <a:r>
              <a:rPr lang="zh-CN" altLang="en-US" dirty="0" smtClean="0">
                <a:solidFill>
                  <a:srgbClr val="221E1F"/>
                </a:solidFill>
                <a:latin typeface="Adobe 宋体 Std L" panose="02020300000000000000" pitchFamily="18" charset="-122"/>
                <a:ea typeface="Adobe 宋体 Std L" panose="02020300000000000000" pitchFamily="18" charset="-122"/>
              </a:rPr>
              <a:t>整个</a:t>
            </a:r>
            <a:r>
              <a:rPr lang="zh-CN" altLang="en-US" dirty="0">
                <a:solidFill>
                  <a:srgbClr val="221E1F"/>
                </a:solidFill>
                <a:latin typeface="Adobe 宋体 Std L" panose="02020300000000000000" pitchFamily="18" charset="-122"/>
                <a:ea typeface="Adobe 宋体 Std L" panose="02020300000000000000" pitchFamily="18" charset="-122"/>
              </a:rPr>
              <a:t>学生群体能力与素质的培养将起到难以估量的推动作用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62530228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349828"/>
            <a:ext cx="11054246" cy="5909310"/>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中职生创业教育的内容和特点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）创业教育的内容。创业教育包含两方面的内容：一方面，创业教育指导学生在</a:t>
            </a:r>
            <a:r>
              <a:rPr lang="zh-CN" altLang="en-US" dirty="0" smtClean="0">
                <a:solidFill>
                  <a:srgbClr val="221E1F"/>
                </a:solidFill>
                <a:latin typeface="Adobe 宋体 Std L" panose="02020300000000000000" pitchFamily="18" charset="-122"/>
                <a:ea typeface="Adobe 宋体 Std L" panose="02020300000000000000" pitchFamily="18" charset="-122"/>
              </a:rPr>
              <a:t>校期间</a:t>
            </a:r>
            <a:r>
              <a:rPr lang="zh-CN" altLang="en-US" dirty="0">
                <a:solidFill>
                  <a:srgbClr val="221E1F"/>
                </a:solidFill>
                <a:latin typeface="Adobe 宋体 Std L" panose="02020300000000000000" pitchFamily="18" charset="-122"/>
                <a:ea typeface="Adobe 宋体 Std L" panose="02020300000000000000" pitchFamily="18" charset="-122"/>
              </a:rPr>
              <a:t>就打下必要的创业知识储备基础，做好创业的思想准备和心理准备；另一方面，创业</a:t>
            </a:r>
            <a:r>
              <a:rPr lang="zh-CN" altLang="en-US" dirty="0" smtClean="0">
                <a:solidFill>
                  <a:srgbClr val="221E1F"/>
                </a:solidFill>
                <a:latin typeface="Adobe 宋体 Std L" panose="02020300000000000000" pitchFamily="18" charset="-122"/>
                <a:ea typeface="Adobe 宋体 Std L" panose="02020300000000000000" pitchFamily="18" charset="-122"/>
              </a:rPr>
              <a:t>教育</a:t>
            </a:r>
            <a:r>
              <a:rPr lang="zh-CN" altLang="en-US" dirty="0">
                <a:solidFill>
                  <a:srgbClr val="221E1F"/>
                </a:solidFill>
                <a:latin typeface="Adobe 宋体 Std L" panose="02020300000000000000" pitchFamily="18" charset="-122"/>
                <a:ea typeface="Adobe 宋体 Std L" panose="02020300000000000000" pitchFamily="18" charset="-122"/>
              </a:rPr>
              <a:t>一方面培养学生树立企业家精神、自我发展意识和自我就业意识，通过培养学生的胆识</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，增强其社会责任感。由此可见，创业教育是一种有目的、有计划的群体教育行为</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一般来说</a:t>
            </a:r>
            <a:r>
              <a:rPr lang="zh-CN" altLang="en-US" dirty="0">
                <a:solidFill>
                  <a:srgbClr val="221E1F"/>
                </a:solidFill>
                <a:latin typeface="Adobe 宋体 Std L" panose="02020300000000000000" pitchFamily="18" charset="-122"/>
                <a:ea typeface="Adobe 宋体 Std L" panose="02020300000000000000" pitchFamily="18" charset="-122"/>
              </a:rPr>
              <a:t>，创业教育具体由以下几方面构成</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创业者的素质</a:t>
            </a:r>
            <a:r>
              <a:rPr lang="zh-CN" altLang="en-US" dirty="0" smtClean="0">
                <a:solidFill>
                  <a:srgbClr val="221E1F"/>
                </a:solidFill>
                <a:latin typeface="Adobe 宋体 Std L" panose="02020300000000000000" pitchFamily="18" charset="-122"/>
                <a:ea typeface="Adobe 宋体 Std L" panose="02020300000000000000" pitchFamily="18" charset="-122"/>
              </a:rPr>
              <a:t>教育</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公司运作的知识技能及管理学方面的知识</a:t>
            </a:r>
            <a:r>
              <a:rPr lang="zh-CN" altLang="en-US" dirty="0" smtClean="0">
                <a:solidFill>
                  <a:srgbClr val="221E1F"/>
                </a:solidFill>
                <a:latin typeface="Adobe 宋体 Std L" panose="02020300000000000000" pitchFamily="18" charset="-122"/>
                <a:ea typeface="Adobe 宋体 Std L" panose="02020300000000000000" pitchFamily="18" charset="-122"/>
              </a:rPr>
              <a:t>学习</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创业的法规政策</a:t>
            </a:r>
            <a:r>
              <a:rPr lang="zh-CN" altLang="en-US" dirty="0" smtClean="0">
                <a:solidFill>
                  <a:srgbClr val="221E1F"/>
                </a:solidFill>
                <a:latin typeface="Adobe 宋体 Std L" panose="02020300000000000000" pitchFamily="18" charset="-122"/>
                <a:ea typeface="Adobe 宋体 Std L" panose="02020300000000000000" pitchFamily="18" charset="-122"/>
              </a:rPr>
              <a:t>学习</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相关案例</a:t>
            </a:r>
            <a:r>
              <a:rPr lang="zh-CN" altLang="en-US" dirty="0" smtClean="0">
                <a:solidFill>
                  <a:srgbClr val="221E1F"/>
                </a:solidFill>
                <a:latin typeface="Adobe 宋体 Std L" panose="02020300000000000000" pitchFamily="18" charset="-122"/>
                <a:ea typeface="Adobe 宋体 Std L" panose="02020300000000000000" pitchFamily="18" charset="-122"/>
              </a:rPr>
              <a:t>分析</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）职业院校创业教育的特点。目前，创业教育已成为全世界高等教育和职业教育</a:t>
            </a:r>
            <a:r>
              <a:rPr lang="zh-CN" altLang="en-US" dirty="0" smtClean="0">
                <a:solidFill>
                  <a:srgbClr val="221E1F"/>
                </a:solidFill>
                <a:latin typeface="Adobe 宋体 Std L" panose="02020300000000000000" pitchFamily="18" charset="-122"/>
                <a:ea typeface="Adobe 宋体 Std L" panose="02020300000000000000" pitchFamily="18" charset="-122"/>
              </a:rPr>
              <a:t>发展</a:t>
            </a:r>
            <a:r>
              <a:rPr lang="zh-CN" altLang="en-US" dirty="0">
                <a:solidFill>
                  <a:srgbClr val="221E1F"/>
                </a:solidFill>
                <a:latin typeface="Adobe 宋体 Std L" panose="02020300000000000000" pitchFamily="18" charset="-122"/>
                <a:ea typeface="Adobe 宋体 Std L" panose="02020300000000000000" pitchFamily="18" charset="-122"/>
              </a:rPr>
              <a:t>的趋势。这就要求职业院校应建立一种机制，对职业院校的学生进行系统完善的创业</a:t>
            </a:r>
            <a:r>
              <a:rPr lang="zh-CN" altLang="en-US" dirty="0" smtClean="0">
                <a:solidFill>
                  <a:srgbClr val="221E1F"/>
                </a:solidFill>
                <a:latin typeface="Adobe 宋体 Std L" panose="02020300000000000000" pitchFamily="18" charset="-122"/>
                <a:ea typeface="Adobe 宋体 Std L" panose="02020300000000000000" pitchFamily="18" charset="-122"/>
              </a:rPr>
              <a:t>培训与</a:t>
            </a:r>
            <a:r>
              <a:rPr lang="zh-CN" altLang="en-US" dirty="0">
                <a:solidFill>
                  <a:srgbClr val="221E1F"/>
                </a:solidFill>
                <a:latin typeface="Adobe 宋体 Std L" panose="02020300000000000000" pitchFamily="18" charset="-122"/>
                <a:ea typeface="Adobe 宋体 Std L" panose="02020300000000000000" pitchFamily="18" charset="-122"/>
              </a:rPr>
              <a:t>服务，为学生形成良好的创业意识和能力创造环境，并力求在实践中培养和挖掘学生的</a:t>
            </a: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潜能。在当下，许多成功的创业经验也为创业教育提供了丰富的资料，在实践和经验的</a:t>
            </a:r>
            <a:r>
              <a:rPr lang="zh-CN" altLang="en-US" dirty="0" smtClean="0">
                <a:solidFill>
                  <a:srgbClr val="221E1F"/>
                </a:solidFill>
                <a:latin typeface="Adobe 宋体 Std L" panose="02020300000000000000" pitchFamily="18" charset="-122"/>
                <a:ea typeface="Adobe 宋体 Std L" panose="02020300000000000000" pitchFamily="18" charset="-122"/>
              </a:rPr>
              <a:t>融合</a:t>
            </a:r>
            <a:r>
              <a:rPr lang="zh-CN" altLang="en-US" dirty="0">
                <a:solidFill>
                  <a:srgbClr val="221E1F"/>
                </a:solidFill>
                <a:latin typeface="Adobe 宋体 Std L" panose="02020300000000000000" pitchFamily="18" charset="-122"/>
                <a:ea typeface="Adobe 宋体 Std L" panose="02020300000000000000" pitchFamily="18" charset="-122"/>
              </a:rPr>
              <a:t>中，中职生的创业教育主要有以下几个基本特点：</a:t>
            </a:r>
          </a:p>
        </p:txBody>
      </p:sp>
    </p:spTree>
    <p:extLst>
      <p:ext uri="{BB962C8B-B14F-4D97-AF65-F5344CB8AC3E}">
        <p14:creationId xmlns:p14="http://schemas.microsoft.com/office/powerpoint/2010/main" val="214604123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349828"/>
            <a:ext cx="11054246" cy="3416320"/>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加强学科之间全面渗透是创业的</a:t>
            </a:r>
            <a:r>
              <a:rPr lang="zh-CN" altLang="en-US" dirty="0" smtClean="0">
                <a:solidFill>
                  <a:srgbClr val="221E1F"/>
                </a:solidFill>
                <a:latin typeface="Adobe 宋体 Std L" panose="02020300000000000000" pitchFamily="18" charset="-122"/>
                <a:ea typeface="Adobe 宋体 Std L" panose="02020300000000000000" pitchFamily="18" charset="-122"/>
              </a:rPr>
              <a:t>基础</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转变旧的就业观念是创业的思想</a:t>
            </a:r>
            <a:r>
              <a:rPr lang="zh-CN" altLang="en-US" dirty="0" smtClean="0">
                <a:solidFill>
                  <a:srgbClr val="221E1F"/>
                </a:solidFill>
                <a:latin typeface="Adobe 宋体 Std L" panose="02020300000000000000" pitchFamily="18" charset="-122"/>
                <a:ea typeface="Adobe 宋体 Std L" panose="02020300000000000000" pitchFamily="18" charset="-122"/>
              </a:rPr>
              <a:t>指南</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加强创业体验，获得更多实战</a:t>
            </a:r>
            <a:r>
              <a:rPr lang="zh-CN" altLang="en-US" dirty="0" smtClean="0">
                <a:solidFill>
                  <a:srgbClr val="221E1F"/>
                </a:solidFill>
                <a:latin typeface="Adobe 宋体 Std L" panose="02020300000000000000" pitchFamily="18" charset="-122"/>
                <a:ea typeface="Adobe 宋体 Std L" panose="02020300000000000000" pitchFamily="18" charset="-122"/>
              </a:rPr>
              <a:t>经验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积极谋求社会或教育组织对创业教育的支持，将创业教育变得</a:t>
            </a:r>
            <a:r>
              <a:rPr lang="zh-CN" altLang="en-US" dirty="0" smtClean="0">
                <a:solidFill>
                  <a:srgbClr val="221E1F"/>
                </a:solidFill>
                <a:latin typeface="Adobe 宋体 Std L" panose="02020300000000000000" pitchFamily="18" charset="-122"/>
                <a:ea typeface="Adobe 宋体 Std L" panose="02020300000000000000" pitchFamily="18" charset="-122"/>
              </a:rPr>
              <a:t>切实可行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）创业教育的发展情况。在党和政府的重视和关怀下，我国的创业教育工作已经</a:t>
            </a:r>
            <a:r>
              <a:rPr lang="zh-CN" altLang="en-US" dirty="0" smtClean="0">
                <a:solidFill>
                  <a:srgbClr val="221E1F"/>
                </a:solidFill>
                <a:latin typeface="Adobe 宋体 Std L" panose="02020300000000000000" pitchFamily="18" charset="-122"/>
                <a:ea typeface="Adobe 宋体 Std L" panose="02020300000000000000" pitchFamily="18" charset="-122"/>
              </a:rPr>
              <a:t>深入</a:t>
            </a:r>
            <a:r>
              <a:rPr lang="zh-CN" altLang="en-US" dirty="0">
                <a:solidFill>
                  <a:srgbClr val="221E1F"/>
                </a:solidFill>
                <a:latin typeface="Adobe 宋体 Std L" panose="02020300000000000000" pitchFamily="18" charset="-122"/>
                <a:ea typeface="Adobe 宋体 Std L" panose="02020300000000000000" pitchFamily="18" charset="-122"/>
              </a:rPr>
              <a:t>开展，并在部分地区取得了明显的效果。其后，在一些有关教育工作的重要会议上，党</a:t>
            </a:r>
            <a:r>
              <a:rPr lang="zh-CN" altLang="en-US" dirty="0" smtClean="0">
                <a:solidFill>
                  <a:srgbClr val="221E1F"/>
                </a:solidFill>
                <a:latin typeface="Adobe 宋体 Std L" panose="02020300000000000000" pitchFamily="18" charset="-122"/>
                <a:ea typeface="Adobe 宋体 Std L" panose="02020300000000000000" pitchFamily="18" charset="-122"/>
              </a:rPr>
              <a:t>和国家</a:t>
            </a:r>
            <a:r>
              <a:rPr lang="zh-CN" altLang="en-US" dirty="0">
                <a:solidFill>
                  <a:srgbClr val="221E1F"/>
                </a:solidFill>
                <a:latin typeface="Adobe 宋体 Std L" panose="02020300000000000000" pitchFamily="18" charset="-122"/>
                <a:ea typeface="Adobe 宋体 Std L" panose="02020300000000000000" pitchFamily="18" charset="-122"/>
              </a:rPr>
              <a:t>的领导人都对创业教育做过重要指示。所以，虽然我国在创业教育方面的研究工作</a:t>
            </a:r>
            <a:r>
              <a:rPr lang="zh-CN" altLang="en-US" dirty="0" smtClean="0">
                <a:solidFill>
                  <a:srgbClr val="221E1F"/>
                </a:solidFill>
                <a:latin typeface="Adobe 宋体 Std L" panose="02020300000000000000" pitchFamily="18" charset="-122"/>
                <a:ea typeface="Adobe 宋体 Std L" panose="02020300000000000000" pitchFamily="18" charset="-122"/>
              </a:rPr>
              <a:t>起步晚</a:t>
            </a:r>
            <a:r>
              <a:rPr lang="zh-CN" altLang="en-US" dirty="0">
                <a:solidFill>
                  <a:srgbClr val="221E1F"/>
                </a:solidFill>
                <a:latin typeface="Adobe 宋体 Std L" panose="02020300000000000000" pitchFamily="18" charset="-122"/>
                <a:ea typeface="Adobe 宋体 Std L" panose="02020300000000000000" pitchFamily="18" charset="-122"/>
              </a:rPr>
              <a:t>，但是在推广创业教育的范围和加快创业教育的进展却十分迅速。</a:t>
            </a:r>
          </a:p>
        </p:txBody>
      </p:sp>
      <p:sp>
        <p:nvSpPr>
          <p:cNvPr id="4" name="文本框 1">
            <a:extLst>
              <a:ext uri="{FF2B5EF4-FFF2-40B4-BE49-F238E27FC236}">
                <a16:creationId xmlns="" xmlns:a16="http://schemas.microsoft.com/office/drawing/2014/main" id="{5263DC9B-3D8F-19CA-605A-141B5E847747}"/>
              </a:ext>
            </a:extLst>
          </p:cNvPr>
          <p:cNvSpPr txBox="1"/>
          <p:nvPr/>
        </p:nvSpPr>
        <p:spPr>
          <a:xfrm>
            <a:off x="612742" y="456570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一、创业教育的社会意义</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682125" y="5275785"/>
            <a:ext cx="11054246" cy="1295611"/>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创业教育旨在培养中职生的竞争力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创业教育的主要内容是引导学生在了解社会、了解自己的基础上学会选择，能在自己</a:t>
            </a:r>
            <a:r>
              <a:rPr lang="zh-CN" altLang="en-US" dirty="0" smtClean="0">
                <a:solidFill>
                  <a:srgbClr val="221E1F"/>
                </a:solidFill>
                <a:latin typeface="Adobe 宋体 Std L" panose="02020300000000000000" pitchFamily="18" charset="-122"/>
                <a:ea typeface="Adobe 宋体 Std L" panose="02020300000000000000" pitchFamily="18" charset="-122"/>
              </a:rPr>
              <a:t>的职业</a:t>
            </a:r>
            <a:r>
              <a:rPr lang="zh-CN" altLang="en-US" dirty="0">
                <a:solidFill>
                  <a:srgbClr val="221E1F"/>
                </a:solidFill>
                <a:latin typeface="Adobe 宋体 Std L" panose="02020300000000000000" pitchFamily="18" charset="-122"/>
                <a:ea typeface="Adobe 宋体 Std L" panose="02020300000000000000" pitchFamily="18" charset="-122"/>
              </a:rPr>
              <a:t>生涯设计中处理好个人志愿与社会需要、个人特征与职业特征的匹配问题。</a:t>
            </a: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612742" y="3869583"/>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2    </a:t>
            </a:r>
            <a:r>
              <a:rPr lang="zh-CN" altLang="en-US" sz="2600" dirty="0" smtClean="0">
                <a:solidFill>
                  <a:srgbClr val="C00000"/>
                </a:solidFill>
                <a:latin typeface="方正准圆_GBK" pitchFamily="65" charset="-122"/>
                <a:ea typeface="方正准圆_GBK" pitchFamily="65" charset="-122"/>
              </a:rPr>
              <a:t>新时期</a:t>
            </a:r>
            <a:r>
              <a:rPr lang="zh-CN" altLang="en-US" sz="2600" dirty="0">
                <a:solidFill>
                  <a:srgbClr val="C00000"/>
                </a:solidFill>
                <a:latin typeface="方正准圆_GBK" pitchFamily="65" charset="-122"/>
                <a:ea typeface="方正准圆_GBK" pitchFamily="65" charset="-122"/>
              </a:rPr>
              <a:t>的创业教育与就业观念</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327450409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17693"/>
            <a:ext cx="11054246"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需要综合素质，特别需要具有创新精神和创业能力的高素质人才，因此，创业</a:t>
            </a:r>
            <a:r>
              <a:rPr lang="zh-CN" altLang="en-US" dirty="0" smtClean="0">
                <a:solidFill>
                  <a:srgbClr val="221E1F"/>
                </a:solidFill>
                <a:latin typeface="Adobe 宋体 Std L" panose="02020300000000000000" pitchFamily="18" charset="-122"/>
                <a:ea typeface="Adobe 宋体 Std L" panose="02020300000000000000" pitchFamily="18" charset="-122"/>
              </a:rPr>
              <a:t>教育是</a:t>
            </a:r>
            <a:r>
              <a:rPr lang="zh-CN" altLang="en-US" dirty="0">
                <a:solidFill>
                  <a:srgbClr val="221E1F"/>
                </a:solidFill>
                <a:latin typeface="Adobe 宋体 Std L" panose="02020300000000000000" pitchFamily="18" charset="-122"/>
                <a:ea typeface="Adobe 宋体 Std L" panose="02020300000000000000" pitchFamily="18" charset="-122"/>
              </a:rPr>
              <a:t>建立在素质教育基础上的新型人才培养模式。它为素质教育明确了新的发展方向。我国</a:t>
            </a:r>
            <a:r>
              <a:rPr lang="zh-CN" altLang="en-US" dirty="0" smtClean="0">
                <a:solidFill>
                  <a:srgbClr val="221E1F"/>
                </a:solidFill>
                <a:latin typeface="Adobe 宋体 Std L" panose="02020300000000000000" pitchFamily="18" charset="-122"/>
                <a:ea typeface="Adobe 宋体 Std L" panose="02020300000000000000" pitchFamily="18" charset="-122"/>
              </a:rPr>
              <a:t>开展</a:t>
            </a:r>
            <a:r>
              <a:rPr lang="zh-CN" altLang="en-US" dirty="0">
                <a:solidFill>
                  <a:srgbClr val="221E1F"/>
                </a:solidFill>
                <a:latin typeface="Adobe 宋体 Std L" panose="02020300000000000000" pitchFamily="18" charset="-122"/>
                <a:ea typeface="Adobe 宋体 Std L" panose="02020300000000000000" pitchFamily="18" charset="-122"/>
              </a:rPr>
              <a:t>创业教育的一个重要目标就是为适应世界教育发展和改革的趋势，结合我国国情，培养</a:t>
            </a:r>
            <a:r>
              <a:rPr lang="zh-CN" altLang="en-US" dirty="0" smtClean="0">
                <a:solidFill>
                  <a:srgbClr val="221E1F"/>
                </a:solidFill>
                <a:latin typeface="Adobe 宋体 Std L" panose="02020300000000000000" pitchFamily="18" charset="-122"/>
                <a:ea typeface="Adobe 宋体 Std L" panose="02020300000000000000" pitchFamily="18" charset="-122"/>
              </a:rPr>
              <a:t>具有</a:t>
            </a:r>
            <a:r>
              <a:rPr lang="zh-CN" altLang="en-US" dirty="0">
                <a:solidFill>
                  <a:srgbClr val="221E1F"/>
                </a:solidFill>
                <a:latin typeface="Adobe 宋体 Std L" panose="02020300000000000000" pitchFamily="18" charset="-122"/>
                <a:ea typeface="Adobe 宋体 Std L" panose="02020300000000000000" pitchFamily="18" charset="-122"/>
              </a:rPr>
              <a:t>创新能力和创新思维的新一代复合型经济与管理人才。</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培养中职生适应社会的能力</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职业教育提质培优行动计划（</a:t>
            </a:r>
            <a:r>
              <a:rPr lang="en-US" altLang="zh-CN" dirty="0">
                <a:solidFill>
                  <a:srgbClr val="221E1F"/>
                </a:solidFill>
                <a:latin typeface="Adobe 宋体 Std L" panose="02020300000000000000" pitchFamily="18" charset="-122"/>
                <a:ea typeface="Adobe 宋体 Std L" panose="02020300000000000000" pitchFamily="18" charset="-122"/>
              </a:rPr>
              <a:t>2020—2023</a:t>
            </a:r>
            <a:r>
              <a:rPr lang="zh-CN" altLang="en-US" dirty="0">
                <a:solidFill>
                  <a:srgbClr val="221E1F"/>
                </a:solidFill>
                <a:latin typeface="Adobe 宋体 Std L" panose="02020300000000000000" pitchFamily="18" charset="-122"/>
                <a:ea typeface="Adobe 宋体 Std L" panose="02020300000000000000" pitchFamily="18" charset="-122"/>
              </a:rPr>
              <a:t>年）</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提出：完善职业学校评价制度，把</a:t>
            </a:r>
            <a:r>
              <a:rPr lang="zh-CN" altLang="en-US" dirty="0" smtClean="0">
                <a:solidFill>
                  <a:srgbClr val="221E1F"/>
                </a:solidFill>
                <a:latin typeface="Adobe 宋体 Std L" panose="02020300000000000000" pitchFamily="18" charset="-122"/>
                <a:ea typeface="Adobe 宋体 Std L" panose="02020300000000000000" pitchFamily="18" charset="-122"/>
              </a:rPr>
              <a:t>职业道德</a:t>
            </a:r>
            <a:r>
              <a:rPr lang="zh-CN" altLang="en-US" dirty="0">
                <a:solidFill>
                  <a:srgbClr val="221E1F"/>
                </a:solidFill>
                <a:latin typeface="Adobe 宋体 Std L" panose="02020300000000000000" pitchFamily="18" charset="-122"/>
                <a:ea typeface="Adobe 宋体 Std L" panose="02020300000000000000" pitchFamily="18" charset="-122"/>
              </a:rPr>
              <a:t>、职业素养、技术技能水平、就业质量和创业能力作为衡量人才培养质量的重要内容。</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改变中职生的传统思维模式</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创业教育的核心意义，也是创业教育的主要目的，就是通过创业教育对学生进行创业</a:t>
            </a:r>
            <a:r>
              <a:rPr lang="zh-CN" altLang="en-US" dirty="0" smtClean="0">
                <a:solidFill>
                  <a:srgbClr val="221E1F"/>
                </a:solidFill>
                <a:latin typeface="Adobe 宋体 Std L" panose="02020300000000000000" pitchFamily="18" charset="-122"/>
                <a:ea typeface="Adobe 宋体 Std L" panose="02020300000000000000" pitchFamily="18" charset="-122"/>
              </a:rPr>
              <a:t>素质</a:t>
            </a:r>
            <a:r>
              <a:rPr lang="zh-CN" altLang="en-US" dirty="0">
                <a:solidFill>
                  <a:srgbClr val="221E1F"/>
                </a:solidFill>
                <a:latin typeface="Adobe 宋体 Std L" panose="02020300000000000000" pitchFamily="18" charset="-122"/>
                <a:ea typeface="Adobe 宋体 Std L" panose="02020300000000000000" pitchFamily="18" charset="-122"/>
              </a:rPr>
              <a:t>、精神、开拓创新、合作能力、个性质量、适应能力等方面的教育和指导，可以逐步</a:t>
            </a:r>
            <a:r>
              <a:rPr lang="zh-CN" altLang="en-US" dirty="0" smtClean="0">
                <a:solidFill>
                  <a:srgbClr val="221E1F"/>
                </a:solidFill>
                <a:latin typeface="Adobe 宋体 Std L" panose="02020300000000000000" pitchFamily="18" charset="-122"/>
                <a:ea typeface="Adobe 宋体 Std L" panose="02020300000000000000" pitchFamily="18" charset="-122"/>
              </a:rPr>
              <a:t>改变学生</a:t>
            </a:r>
            <a:r>
              <a:rPr lang="zh-CN" altLang="en-US" dirty="0">
                <a:solidFill>
                  <a:srgbClr val="221E1F"/>
                </a:solidFill>
                <a:latin typeface="Adobe 宋体 Std L" panose="02020300000000000000" pitchFamily="18" charset="-122"/>
                <a:ea typeface="Adobe 宋体 Std L" panose="02020300000000000000" pitchFamily="18" charset="-122"/>
              </a:rPr>
              <a:t>的传统思想观念，促进学生树立正确的符合时代的新观念</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创业教育旨在促进经济发展</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创业家是国家经济可持续发展的原动力。从 </a:t>
            </a:r>
            <a:r>
              <a:rPr lang="en-US" altLang="zh-CN" dirty="0">
                <a:solidFill>
                  <a:srgbClr val="221E1F"/>
                </a:solidFill>
                <a:latin typeface="Adobe 宋体 Std L" panose="02020300000000000000" pitchFamily="18" charset="-122"/>
                <a:ea typeface="Adobe 宋体 Std L" panose="02020300000000000000" pitchFamily="18" charset="-122"/>
              </a:rPr>
              <a:t>20 </a:t>
            </a:r>
            <a:r>
              <a:rPr lang="zh-CN" altLang="en-US" dirty="0">
                <a:solidFill>
                  <a:srgbClr val="221E1F"/>
                </a:solidFill>
                <a:latin typeface="Adobe 宋体 Std L" panose="02020300000000000000" pitchFamily="18" charset="-122"/>
                <a:ea typeface="Adobe 宋体 Std L" panose="02020300000000000000" pitchFamily="18" charset="-122"/>
              </a:rPr>
              <a:t>世纪 </a:t>
            </a:r>
            <a:r>
              <a:rPr lang="en-US" altLang="zh-CN" dirty="0">
                <a:solidFill>
                  <a:srgbClr val="221E1F"/>
                </a:solidFill>
                <a:latin typeface="Adobe 宋体 Std L" panose="02020300000000000000" pitchFamily="18" charset="-122"/>
                <a:ea typeface="Adobe 宋体 Std L" panose="02020300000000000000" pitchFamily="18" charset="-122"/>
              </a:rPr>
              <a:t>80 </a:t>
            </a:r>
            <a:r>
              <a:rPr lang="zh-CN" altLang="en-US" dirty="0">
                <a:solidFill>
                  <a:srgbClr val="221E1F"/>
                </a:solidFill>
                <a:latin typeface="Adobe 宋体 Std L" panose="02020300000000000000" pitchFamily="18" charset="-122"/>
                <a:ea typeface="Adobe 宋体 Std L" panose="02020300000000000000" pitchFamily="18" charset="-122"/>
              </a:rPr>
              <a:t>年代开始，美国率先进入创业型</a:t>
            </a:r>
            <a:r>
              <a:rPr lang="zh-CN" altLang="en-US" dirty="0" smtClean="0">
                <a:solidFill>
                  <a:srgbClr val="221E1F"/>
                </a:solidFill>
                <a:latin typeface="Adobe 宋体 Std L" panose="02020300000000000000" pitchFamily="18" charset="-122"/>
                <a:ea typeface="Adobe 宋体 Std L" panose="02020300000000000000" pitchFamily="18" charset="-122"/>
              </a:rPr>
              <a:t>经济</a:t>
            </a:r>
            <a:r>
              <a:rPr lang="zh-CN" altLang="en-US" dirty="0">
                <a:solidFill>
                  <a:srgbClr val="221E1F"/>
                </a:solidFill>
                <a:latin typeface="Adobe 宋体 Std L" panose="02020300000000000000" pitchFamily="18" charset="-122"/>
                <a:ea typeface="Adobe 宋体 Std L" panose="02020300000000000000" pitchFamily="18" charset="-122"/>
              </a:rPr>
              <a:t>时代，每年大量涌现出的新企业重新使美国的经济发展速度大大超过了日本和欧洲国家，</a:t>
            </a:r>
            <a:r>
              <a:rPr lang="zh-CN" altLang="en-US" dirty="0" smtClean="0">
                <a:solidFill>
                  <a:srgbClr val="221E1F"/>
                </a:solidFill>
                <a:latin typeface="Adobe 宋体 Std L" panose="02020300000000000000" pitchFamily="18" charset="-122"/>
                <a:ea typeface="Adobe 宋体 Std L" panose="02020300000000000000" pitchFamily="18" charset="-122"/>
              </a:rPr>
              <a:t>并且</a:t>
            </a:r>
            <a:r>
              <a:rPr lang="zh-CN" altLang="en-US" dirty="0">
                <a:solidFill>
                  <a:srgbClr val="221E1F"/>
                </a:solidFill>
                <a:latin typeface="Adobe 宋体 Std L" panose="02020300000000000000" pitchFamily="18" charset="-122"/>
                <a:ea typeface="Adobe 宋体 Std L" panose="02020300000000000000" pitchFamily="18" charset="-122"/>
              </a:rPr>
              <a:t>目前已率先步入知识经济时代，因此，创业家被称为美国经济再创辉煌的“新英雄”。</a:t>
            </a:r>
            <a:r>
              <a:rPr lang="zh-CN" altLang="en-US" dirty="0" smtClean="0">
                <a:solidFill>
                  <a:srgbClr val="221E1F"/>
                </a:solidFill>
                <a:latin typeface="Adobe 宋体 Std L" panose="02020300000000000000" pitchFamily="18" charset="-122"/>
                <a:ea typeface="Adobe 宋体 Std L" panose="02020300000000000000" pitchFamily="18" charset="-122"/>
              </a:rPr>
              <a:t>目前</a:t>
            </a:r>
            <a:r>
              <a:rPr lang="zh-CN" altLang="en-US" dirty="0">
                <a:solidFill>
                  <a:srgbClr val="221E1F"/>
                </a:solidFill>
                <a:latin typeface="Adobe 宋体 Std L" panose="02020300000000000000" pitchFamily="18" charset="-122"/>
                <a:ea typeface="Adobe 宋体 Std L" panose="02020300000000000000" pitchFamily="18" charset="-122"/>
              </a:rPr>
              <a:t>，鼓励创业、以创业拉动经济增长、减轻就业压力的思路已经成为世界各国的共识。</a:t>
            </a:r>
          </a:p>
        </p:txBody>
      </p:sp>
    </p:spTree>
    <p:extLst>
      <p:ext uri="{BB962C8B-B14F-4D97-AF65-F5344CB8AC3E}">
        <p14:creationId xmlns:p14="http://schemas.microsoft.com/office/powerpoint/2010/main" val="260145391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
            <a:extLst>
              <a:ext uri="{FF2B5EF4-FFF2-40B4-BE49-F238E27FC236}">
                <a16:creationId xmlns="" xmlns:a16="http://schemas.microsoft.com/office/drawing/2014/main" id="{5263DC9B-3D8F-19CA-605A-141B5E847747}"/>
              </a:ext>
            </a:extLst>
          </p:cNvPr>
          <p:cNvSpPr txBox="1"/>
          <p:nvPr/>
        </p:nvSpPr>
        <p:spPr>
          <a:xfrm>
            <a:off x="199129" y="7822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二、就业结构转型与就业观念的转变</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17" name="文本框 2">
            <a:extLst>
              <a:ext uri="{FF2B5EF4-FFF2-40B4-BE49-F238E27FC236}">
                <a16:creationId xmlns="" xmlns:a16="http://schemas.microsoft.com/office/drawing/2014/main" id="{8FF45739-E9BA-7E83-93BC-781D5B5F48CC}"/>
              </a:ext>
            </a:extLst>
          </p:cNvPr>
          <p:cNvSpPr txBox="1"/>
          <p:nvPr/>
        </p:nvSpPr>
        <p:spPr>
          <a:xfrm>
            <a:off x="268512" y="662019"/>
            <a:ext cx="11467859" cy="63248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改革开放以来，我国已深入推进市场经济体制改革，随着一系列的制度改革，中国</a:t>
            </a:r>
            <a:r>
              <a:rPr lang="zh-CN" altLang="en-US" dirty="0" smtClean="0">
                <a:solidFill>
                  <a:srgbClr val="221E1F"/>
                </a:solidFill>
                <a:latin typeface="Adobe 宋体 Std L" panose="02020300000000000000" pitchFamily="18" charset="-122"/>
                <a:ea typeface="Adobe 宋体 Std L" panose="02020300000000000000" pitchFamily="18" charset="-122"/>
              </a:rPr>
              <a:t>经济的</a:t>
            </a:r>
            <a:r>
              <a:rPr lang="zh-CN" altLang="en-US" dirty="0">
                <a:solidFill>
                  <a:srgbClr val="221E1F"/>
                </a:solidFill>
                <a:latin typeface="Adobe 宋体 Std L" panose="02020300000000000000" pitchFamily="18" charset="-122"/>
                <a:ea typeface="Adobe 宋体 Std L" panose="02020300000000000000" pitchFamily="18" charset="-122"/>
              </a:rPr>
              <a:t>飞速增长为社会带来的富裕的物质生活，也带来了就业观念、就业模式及劳动方面的</a:t>
            </a:r>
            <a:r>
              <a:rPr lang="zh-CN" altLang="en-US" dirty="0" smtClean="0">
                <a:solidFill>
                  <a:srgbClr val="221E1F"/>
                </a:solidFill>
                <a:latin typeface="Adobe 宋体 Std L" panose="02020300000000000000" pitchFamily="18" charset="-122"/>
                <a:ea typeface="Adobe 宋体 Std L" panose="02020300000000000000" pitchFamily="18" charset="-122"/>
              </a:rPr>
              <a:t>诸多变化</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新技术带动就业结构的转型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）对劳动力结构的影响</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随着经济增长加速和产业结构升级，新技术的开发和应用改变了传统就业结构，也</a:t>
            </a:r>
            <a:r>
              <a:rPr lang="zh-CN" altLang="en-US" dirty="0" smtClean="0">
                <a:solidFill>
                  <a:srgbClr val="221E1F"/>
                </a:solidFill>
                <a:latin typeface="Adobe 宋体 Std L" panose="02020300000000000000" pitchFamily="18" charset="-122"/>
                <a:ea typeface="Adobe 宋体 Std L" panose="02020300000000000000" pitchFamily="18" charset="-122"/>
              </a:rPr>
              <a:t>引起了</a:t>
            </a:r>
            <a:r>
              <a:rPr lang="zh-CN" altLang="en-US" dirty="0">
                <a:solidFill>
                  <a:srgbClr val="221E1F"/>
                </a:solidFill>
                <a:latin typeface="Adobe 宋体 Std L" panose="02020300000000000000" pitchFamily="18" charset="-122"/>
                <a:ea typeface="Adobe 宋体 Std L" panose="02020300000000000000" pitchFamily="18" charset="-122"/>
              </a:rPr>
              <a:t>劳动力结构的调整，即劳动力结构必然要与产业结构的变动相适应。新技术带来的两</a:t>
            </a:r>
            <a:r>
              <a:rPr lang="zh-CN" altLang="en-US" dirty="0" smtClean="0">
                <a:solidFill>
                  <a:srgbClr val="221E1F"/>
                </a:solidFill>
                <a:latin typeface="Adobe 宋体 Std L" panose="02020300000000000000" pitchFamily="18" charset="-122"/>
                <a:ea typeface="Adobe 宋体 Std L" panose="02020300000000000000" pitchFamily="18" charset="-122"/>
              </a:rPr>
              <a:t>方面影响</a:t>
            </a:r>
            <a:r>
              <a:rPr lang="zh-CN" altLang="en-US" dirty="0">
                <a:solidFill>
                  <a:srgbClr val="221E1F"/>
                </a:solidFill>
                <a:latin typeface="Adobe 宋体 Std L" panose="02020300000000000000" pitchFamily="18" charset="-122"/>
                <a:ea typeface="Adobe 宋体 Std L" panose="02020300000000000000" pitchFamily="18" charset="-122"/>
              </a:rPr>
              <a:t>有：第一，新技术创造了新的就业领域，形成了新兴产业，需要有相应知识和技能的</a:t>
            </a:r>
            <a:r>
              <a:rPr lang="zh-CN" altLang="en-US" dirty="0" smtClean="0">
                <a:solidFill>
                  <a:srgbClr val="221E1F"/>
                </a:solidFill>
                <a:latin typeface="Adobe 宋体 Std L" panose="02020300000000000000" pitchFamily="18" charset="-122"/>
                <a:ea typeface="Adobe 宋体 Std L" panose="02020300000000000000" pitchFamily="18" charset="-122"/>
              </a:rPr>
              <a:t>劳动者</a:t>
            </a:r>
            <a:r>
              <a:rPr lang="zh-CN" altLang="en-US" dirty="0">
                <a:solidFill>
                  <a:srgbClr val="221E1F"/>
                </a:solidFill>
                <a:latin typeface="Adobe 宋体 Std L" panose="02020300000000000000" pitchFamily="18" charset="-122"/>
                <a:ea typeface="Adobe 宋体 Std L" panose="02020300000000000000" pitchFamily="18" charset="-122"/>
              </a:rPr>
              <a:t>来填补和支撑；第二，新技术提高了传统产业资本有机构成，使部分劳动力逐步被</a:t>
            </a:r>
            <a:r>
              <a:rPr lang="zh-CN" altLang="en-US" dirty="0" smtClean="0">
                <a:solidFill>
                  <a:srgbClr val="221E1F"/>
                </a:solidFill>
                <a:latin typeface="Adobe 宋体 Std L" panose="02020300000000000000" pitchFamily="18" charset="-122"/>
                <a:ea typeface="Adobe 宋体 Std L" panose="02020300000000000000" pitchFamily="18" charset="-122"/>
              </a:rPr>
              <a:t>挤出市场</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）新技术对于就业的影响</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新技术对就业结构的调整主要体现在以下几个方面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创造了新的</a:t>
            </a:r>
            <a:r>
              <a:rPr lang="zh-CN" altLang="en-US" dirty="0" smtClean="0">
                <a:solidFill>
                  <a:srgbClr val="221E1F"/>
                </a:solidFill>
                <a:latin typeface="Adobe 宋体 Std L" panose="02020300000000000000" pitchFamily="18" charset="-122"/>
                <a:ea typeface="Adobe 宋体 Std L" panose="02020300000000000000" pitchFamily="18" charset="-122"/>
              </a:rPr>
              <a:t>就业力量</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减少了部分</a:t>
            </a:r>
            <a:r>
              <a:rPr lang="zh-CN" altLang="en-US" dirty="0" smtClean="0">
                <a:solidFill>
                  <a:srgbClr val="221E1F"/>
                </a:solidFill>
                <a:latin typeface="Adobe 宋体 Std L" panose="02020300000000000000" pitchFamily="18" charset="-122"/>
                <a:ea typeface="Adobe 宋体 Std L" panose="02020300000000000000" pitchFamily="18" charset="-122"/>
              </a:rPr>
              <a:t>传统领域</a:t>
            </a:r>
            <a:r>
              <a:rPr lang="zh-CN" altLang="en-US" dirty="0">
                <a:solidFill>
                  <a:srgbClr val="221E1F"/>
                </a:solidFill>
                <a:latin typeface="Adobe 宋体 Std L" panose="02020300000000000000" pitchFamily="18" charset="-122"/>
                <a:ea typeface="Adobe 宋体 Std L" panose="02020300000000000000" pitchFamily="18" charset="-122"/>
              </a:rPr>
              <a:t>的就业</a:t>
            </a:r>
            <a:r>
              <a:rPr lang="zh-CN" altLang="en-US" dirty="0" smtClean="0">
                <a:solidFill>
                  <a:srgbClr val="221E1F"/>
                </a:solidFill>
                <a:latin typeface="Adobe 宋体 Std L" panose="02020300000000000000" pitchFamily="18" charset="-122"/>
                <a:ea typeface="Adobe 宋体 Std L" panose="02020300000000000000" pitchFamily="18" charset="-122"/>
              </a:rPr>
              <a:t>岗位</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创造了新的</a:t>
            </a:r>
            <a:r>
              <a:rPr lang="zh-CN" altLang="en-US" dirty="0" smtClean="0">
                <a:solidFill>
                  <a:srgbClr val="221E1F"/>
                </a:solidFill>
                <a:latin typeface="Adobe 宋体 Std L" panose="02020300000000000000" pitchFamily="18" charset="-122"/>
                <a:ea typeface="Adobe 宋体 Std L" panose="02020300000000000000" pitchFamily="18" charset="-122"/>
              </a:rPr>
              <a:t>就业领域</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缩短了劳动者</a:t>
            </a:r>
            <a:r>
              <a:rPr lang="zh-CN" altLang="en-US" dirty="0" smtClean="0">
                <a:solidFill>
                  <a:srgbClr val="221E1F"/>
                </a:solidFill>
                <a:latin typeface="Adobe 宋体 Std L" panose="02020300000000000000" pitchFamily="18" charset="-122"/>
                <a:ea typeface="Adobe 宋体 Std L" panose="02020300000000000000" pitchFamily="18" charset="-122"/>
              </a:rPr>
              <a:t>的失业周期</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 </a:t>
            </a:r>
            <a:r>
              <a:rPr lang="zh-CN" altLang="en-US" dirty="0">
                <a:solidFill>
                  <a:srgbClr val="221E1F"/>
                </a:solidFill>
                <a:latin typeface="Adobe 宋体 Std L" panose="02020300000000000000" pitchFamily="18" charset="-122"/>
                <a:ea typeface="Adobe 宋体 Std L" panose="02020300000000000000" pitchFamily="18" charset="-122"/>
              </a:rPr>
              <a:t>延长了劳动者</a:t>
            </a:r>
            <a:r>
              <a:rPr lang="zh-CN" altLang="en-US" dirty="0" smtClean="0">
                <a:solidFill>
                  <a:srgbClr val="221E1F"/>
                </a:solidFill>
                <a:latin typeface="Adobe 宋体 Std L" panose="02020300000000000000" pitchFamily="18" charset="-122"/>
                <a:ea typeface="Adobe 宋体 Std L" panose="02020300000000000000" pitchFamily="18" charset="-122"/>
              </a:rPr>
              <a:t>就业</a:t>
            </a:r>
            <a:r>
              <a:rPr lang="zh-CN" altLang="en-US" dirty="0">
                <a:solidFill>
                  <a:srgbClr val="221E1F"/>
                </a:solidFill>
                <a:latin typeface="Adobe 宋体 Std L" panose="02020300000000000000" pitchFamily="18" charset="-122"/>
                <a:ea typeface="Adobe 宋体 Std L" panose="02020300000000000000" pitchFamily="18" charset="-122"/>
              </a:rPr>
              <a:t>的年限</a:t>
            </a:r>
          </a:p>
        </p:txBody>
      </p:sp>
    </p:spTree>
    <p:extLst>
      <p:ext uri="{BB962C8B-B14F-4D97-AF65-F5344CB8AC3E}">
        <p14:creationId xmlns:p14="http://schemas.microsoft.com/office/powerpoint/2010/main" val="10937517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17693"/>
            <a:ext cx="11054246" cy="6740307"/>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市场经济条件下就业观念的转变</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面对市场经济和相应的劳动力市场就业模式，我们都需要重新阐释就业观念，即在</a:t>
            </a:r>
            <a:r>
              <a:rPr lang="zh-CN" altLang="en-US" dirty="0" smtClean="0">
                <a:solidFill>
                  <a:srgbClr val="221E1F"/>
                </a:solidFill>
                <a:latin typeface="Adobe 宋体 Std L" panose="02020300000000000000" pitchFamily="18" charset="-122"/>
                <a:ea typeface="Adobe 宋体 Std L" panose="02020300000000000000" pitchFamily="18" charset="-122"/>
              </a:rPr>
              <a:t>市场经济</a:t>
            </a:r>
            <a:r>
              <a:rPr lang="zh-CN" altLang="en-US" dirty="0">
                <a:solidFill>
                  <a:srgbClr val="221E1F"/>
                </a:solidFill>
                <a:latin typeface="Adobe 宋体 Std L" panose="02020300000000000000" pitchFamily="18" charset="-122"/>
                <a:ea typeface="Adobe 宋体 Std L" panose="02020300000000000000" pitchFamily="18" charset="-122"/>
              </a:rPr>
              <a:t>条件下的就业观，其内涵主要体现在以下几个方面：</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）职业发展观念。随着我国市场经济的建立和完善，社会为每个人的发展提供了</a:t>
            </a:r>
            <a:r>
              <a:rPr lang="zh-CN" altLang="en-US" dirty="0" smtClean="0">
                <a:solidFill>
                  <a:srgbClr val="221E1F"/>
                </a:solidFill>
                <a:latin typeface="Adobe 宋体 Std L" panose="02020300000000000000" pitchFamily="18" charset="-122"/>
                <a:ea typeface="Adobe 宋体 Std L" panose="02020300000000000000" pitchFamily="18" charset="-122"/>
              </a:rPr>
              <a:t>展示</a:t>
            </a:r>
            <a:r>
              <a:rPr lang="zh-CN" altLang="en-US" dirty="0">
                <a:solidFill>
                  <a:srgbClr val="221E1F"/>
                </a:solidFill>
                <a:latin typeface="Adobe 宋体 Std L" panose="02020300000000000000" pitchFamily="18" charset="-122"/>
                <a:ea typeface="Adobe 宋体 Std L" panose="02020300000000000000" pitchFamily="18" charset="-122"/>
              </a:rPr>
              <a:t>的机遇。学生要在学校期间就开始从职业生活的角度去规划人生、选择职业、调换职业</a:t>
            </a:r>
            <a:r>
              <a:rPr lang="zh-CN" altLang="en-US" dirty="0" smtClean="0">
                <a:solidFill>
                  <a:srgbClr val="221E1F"/>
                </a:solidFill>
                <a:latin typeface="Adobe 宋体 Std L" panose="02020300000000000000" pitchFamily="18" charset="-122"/>
                <a:ea typeface="Adobe 宋体 Std L" panose="02020300000000000000" pitchFamily="18" charset="-122"/>
              </a:rPr>
              <a:t>和创造</a:t>
            </a:r>
            <a:r>
              <a:rPr lang="zh-CN" altLang="en-US" dirty="0">
                <a:solidFill>
                  <a:srgbClr val="221E1F"/>
                </a:solidFill>
                <a:latin typeface="Adobe 宋体 Std L" panose="02020300000000000000" pitchFamily="18" charset="-122"/>
                <a:ea typeface="Adobe 宋体 Std L" panose="02020300000000000000" pitchFamily="18" charset="-122"/>
              </a:rPr>
              <a:t>职业，以便日后有计划地通过辛勤劳动与职业变换获得自身最佳的发展成就，从而</a:t>
            </a:r>
            <a:r>
              <a:rPr lang="zh-CN" altLang="en-US" dirty="0" smtClean="0">
                <a:solidFill>
                  <a:srgbClr val="221E1F"/>
                </a:solidFill>
                <a:latin typeface="Adobe 宋体 Std L" panose="02020300000000000000" pitchFamily="18" charset="-122"/>
                <a:ea typeface="Adobe 宋体 Std L" panose="02020300000000000000" pitchFamily="18" charset="-122"/>
              </a:rPr>
              <a:t>实现人身</a:t>
            </a:r>
            <a:r>
              <a:rPr lang="zh-CN" altLang="en-US" dirty="0">
                <a:solidFill>
                  <a:srgbClr val="221E1F"/>
                </a:solidFill>
                <a:latin typeface="Adobe 宋体 Std L" panose="02020300000000000000" pitchFamily="18" charset="-122"/>
                <a:ea typeface="Adobe 宋体 Std L" panose="02020300000000000000" pitchFamily="18" charset="-122"/>
              </a:rPr>
              <a:t>价值。</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）新型自主就业观念。在市场经济体制下，发挥人的主动性和能动性非常重要。</a:t>
            </a:r>
            <a:r>
              <a:rPr lang="zh-CN" altLang="en-US" dirty="0" smtClean="0">
                <a:solidFill>
                  <a:srgbClr val="221E1F"/>
                </a:solidFill>
                <a:latin typeface="Adobe 宋体 Std L" panose="02020300000000000000" pitchFamily="18" charset="-122"/>
                <a:ea typeface="Adobe 宋体 Std L" panose="02020300000000000000" pitchFamily="18" charset="-122"/>
              </a:rPr>
              <a:t>完全</a:t>
            </a:r>
            <a:r>
              <a:rPr lang="zh-CN" altLang="en-US" dirty="0">
                <a:solidFill>
                  <a:srgbClr val="221E1F"/>
                </a:solidFill>
                <a:latin typeface="Adobe 宋体 Std L" panose="02020300000000000000" pitchFamily="18" charset="-122"/>
                <a:ea typeface="Adobe 宋体 Std L" panose="02020300000000000000" pitchFamily="18" charset="-122"/>
              </a:rPr>
              <a:t>依靠父母或完全依靠“单位”是无法在社会立足的，青年要发挥主观能动性，自主择业</a:t>
            </a:r>
            <a:r>
              <a:rPr lang="zh-CN" altLang="en-US" dirty="0" smtClean="0">
                <a:solidFill>
                  <a:srgbClr val="221E1F"/>
                </a:solidFill>
                <a:latin typeface="Adobe 宋体 Std L" panose="02020300000000000000" pitchFamily="18" charset="-122"/>
                <a:ea typeface="Adobe 宋体 Std L" panose="02020300000000000000" pitchFamily="18" charset="-122"/>
              </a:rPr>
              <a:t>，主动</a:t>
            </a:r>
            <a:r>
              <a:rPr lang="zh-CN" altLang="en-US" dirty="0">
                <a:solidFill>
                  <a:srgbClr val="221E1F"/>
                </a:solidFill>
                <a:latin typeface="Adobe 宋体 Std L" panose="02020300000000000000" pitchFamily="18" charset="-122"/>
                <a:ea typeface="Adobe 宋体 Std L" panose="02020300000000000000" pitchFamily="18" charset="-122"/>
              </a:rPr>
              <a:t>地到市场中去闯荡，最大限度地发掘自己的潜能。</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）就业竞争观念。无论在劳动力市场上还是在工作单位内部，都存在着竞争，为</a:t>
            </a:r>
            <a:r>
              <a:rPr lang="zh-CN" altLang="en-US" dirty="0" smtClean="0">
                <a:solidFill>
                  <a:srgbClr val="221E1F"/>
                </a:solidFill>
                <a:latin typeface="Adobe 宋体 Std L" panose="02020300000000000000" pitchFamily="18" charset="-122"/>
                <a:ea typeface="Adobe 宋体 Std L" panose="02020300000000000000" pitchFamily="18" charset="-122"/>
              </a:rPr>
              <a:t>创造</a:t>
            </a:r>
            <a:r>
              <a:rPr lang="zh-CN" altLang="en-US" dirty="0">
                <a:solidFill>
                  <a:srgbClr val="221E1F"/>
                </a:solidFill>
                <a:latin typeface="Adobe 宋体 Std L" panose="02020300000000000000" pitchFamily="18" charset="-122"/>
                <a:ea typeface="Adobe 宋体 Std L" panose="02020300000000000000" pitchFamily="18" charset="-122"/>
              </a:rPr>
              <a:t>更好的就业或晋升机会，就要求人们有较高的成就动机以及有相应的能力与素质。因此</a:t>
            </a:r>
            <a:r>
              <a:rPr lang="zh-CN" altLang="en-US" dirty="0" smtClean="0">
                <a:solidFill>
                  <a:srgbClr val="221E1F"/>
                </a:solidFill>
                <a:latin typeface="Adobe 宋体 Std L" panose="02020300000000000000" pitchFamily="18" charset="-122"/>
                <a:ea typeface="Adobe 宋体 Std L" panose="02020300000000000000" pitchFamily="18" charset="-122"/>
              </a:rPr>
              <a:t>，改革开放</a:t>
            </a:r>
            <a:r>
              <a:rPr lang="zh-CN" altLang="en-US" dirty="0">
                <a:solidFill>
                  <a:srgbClr val="221E1F"/>
                </a:solidFill>
                <a:latin typeface="Adobe 宋体 Std L" panose="02020300000000000000" pitchFamily="18" charset="-122"/>
                <a:ea typeface="Adobe 宋体 Std L" panose="02020300000000000000" pitchFamily="18" charset="-122"/>
              </a:rPr>
              <a:t>以来，读书、学习、进修及各类技能考核等已成为人们积极主动追求的生活内容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）法制观念。当今社会的就业人员都应当具有法律观念，不论就业或创业都应</a:t>
            </a:r>
            <a:r>
              <a:rPr lang="zh-CN" altLang="en-US" dirty="0" smtClean="0">
                <a:solidFill>
                  <a:srgbClr val="221E1F"/>
                </a:solidFill>
                <a:latin typeface="Adobe 宋体 Std L" panose="02020300000000000000" pitchFamily="18" charset="-122"/>
                <a:ea typeface="Adobe 宋体 Std L" panose="02020300000000000000" pitchFamily="18" charset="-122"/>
              </a:rPr>
              <a:t>学习</a:t>
            </a:r>
            <a:r>
              <a:rPr lang="zh-CN" altLang="en-US" dirty="0">
                <a:solidFill>
                  <a:srgbClr val="221E1F"/>
                </a:solidFill>
                <a:latin typeface="Adobe 宋体 Std L" panose="02020300000000000000" pitchFamily="18" charset="-122"/>
                <a:ea typeface="Adobe 宋体 Std L" panose="02020300000000000000" pitchFamily="18" charset="-122"/>
              </a:rPr>
              <a:t>相应的法律法规，学会有效地利用法律武器来保护自己的合法权益。法律具有非常</a:t>
            </a:r>
            <a:r>
              <a:rPr lang="zh-CN" altLang="en-US" dirty="0" smtClean="0">
                <a:solidFill>
                  <a:srgbClr val="221E1F"/>
                </a:solidFill>
                <a:latin typeface="Adobe 宋体 Std L" panose="02020300000000000000" pitchFamily="18" charset="-122"/>
                <a:ea typeface="Adobe 宋体 Std L" panose="02020300000000000000" pitchFamily="18" charset="-122"/>
              </a:rPr>
              <a:t>重要的</a:t>
            </a:r>
            <a:r>
              <a:rPr lang="zh-CN" altLang="en-US" dirty="0">
                <a:solidFill>
                  <a:srgbClr val="221E1F"/>
                </a:solidFill>
                <a:latin typeface="Adobe 宋体 Std L" panose="02020300000000000000" pitchFamily="18" charset="-122"/>
                <a:ea typeface="Adobe 宋体 Std L" panose="02020300000000000000" pitchFamily="18" charset="-122"/>
              </a:rPr>
              <a:t>作用，不仅能合理地协调劳动关系双方，解决当事人之间的矛盾和纠纷，而且还能</a:t>
            </a:r>
            <a:r>
              <a:rPr lang="zh-CN" altLang="en-US" dirty="0" smtClean="0">
                <a:solidFill>
                  <a:srgbClr val="221E1F"/>
                </a:solidFill>
                <a:latin typeface="Adobe 宋体 Std L" panose="02020300000000000000" pitchFamily="18" charset="-122"/>
                <a:ea typeface="Adobe 宋体 Std L" panose="02020300000000000000" pitchFamily="18" charset="-122"/>
              </a:rPr>
              <a:t>维护</a:t>
            </a:r>
            <a:r>
              <a:rPr lang="zh-CN" altLang="en-US" dirty="0">
                <a:solidFill>
                  <a:srgbClr val="221E1F"/>
                </a:solidFill>
                <a:latin typeface="Adobe 宋体 Std L" panose="02020300000000000000" pitchFamily="18" charset="-122"/>
                <a:ea typeface="Adobe 宋体 Std L" panose="02020300000000000000" pitchFamily="18" charset="-122"/>
              </a:rPr>
              <a:t>当事人的合法权益。因此，市场经济的建立和完善需要有严格的法律制度作为基础</a:t>
            </a:r>
            <a:r>
              <a:rPr lang="zh-CN" altLang="en-US" dirty="0" smtClean="0">
                <a:solidFill>
                  <a:srgbClr val="221E1F"/>
                </a:solidFill>
                <a:latin typeface="Adobe 宋体 Std L" panose="02020300000000000000" pitchFamily="18" charset="-122"/>
                <a:ea typeface="Adobe 宋体 Std L" panose="02020300000000000000" pitchFamily="18" charset="-122"/>
              </a:rPr>
              <a:t>和保障。</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80862501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17693"/>
            <a:ext cx="11054246"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）创业观念。在今天创业环境日趋完善，已有部分人，特别是一些有远见的</a:t>
            </a:r>
            <a:r>
              <a:rPr lang="zh-CN" altLang="en-US" dirty="0" smtClean="0">
                <a:solidFill>
                  <a:srgbClr val="221E1F"/>
                </a:solidFill>
                <a:latin typeface="Adobe 宋体 Std L" panose="02020300000000000000" pitchFamily="18" charset="-122"/>
                <a:ea typeface="Adobe 宋体 Std L" panose="02020300000000000000" pitchFamily="18" charset="-122"/>
              </a:rPr>
              <a:t>年轻人</a:t>
            </a:r>
            <a:r>
              <a:rPr lang="zh-CN" altLang="en-US" dirty="0">
                <a:solidFill>
                  <a:srgbClr val="221E1F"/>
                </a:solidFill>
                <a:latin typeface="Adobe 宋体 Std L" panose="02020300000000000000" pitchFamily="18" charset="-122"/>
                <a:ea typeface="Adobe 宋体 Std L" panose="02020300000000000000" pitchFamily="18" charset="-122"/>
              </a:rPr>
              <a:t>，毅然选择了自己创业之路，并且走向了成功，从而促进自身价值观、社会价值观和</a:t>
            </a:r>
            <a:r>
              <a:rPr lang="zh-CN" altLang="en-US" dirty="0" smtClean="0">
                <a:solidFill>
                  <a:srgbClr val="221E1F"/>
                </a:solidFill>
                <a:latin typeface="Adobe 宋体 Std L" panose="02020300000000000000" pitchFamily="18" charset="-122"/>
                <a:ea typeface="Adobe 宋体 Std L" panose="02020300000000000000" pitchFamily="18" charset="-122"/>
              </a:rPr>
              <a:t>人生观</a:t>
            </a:r>
            <a:r>
              <a:rPr lang="zh-CN" altLang="en-US" dirty="0">
                <a:solidFill>
                  <a:srgbClr val="221E1F"/>
                </a:solidFill>
                <a:latin typeface="Adobe 宋体 Std L" panose="02020300000000000000" pitchFamily="18" charset="-122"/>
                <a:ea typeface="Adobe 宋体 Std L" panose="02020300000000000000" pitchFamily="18" charset="-122"/>
              </a:rPr>
              <a:t>的完善和实现。那么在市场配置资源的模式下，人们除自主择业外，还应树立自己创业</a:t>
            </a:r>
            <a:r>
              <a:rPr lang="zh-CN" altLang="en-US" dirty="0" smtClean="0">
                <a:solidFill>
                  <a:srgbClr val="221E1F"/>
                </a:solidFill>
                <a:latin typeface="Adobe 宋体 Std L" panose="02020300000000000000" pitchFamily="18" charset="-122"/>
                <a:ea typeface="Adobe 宋体 Std L" panose="02020300000000000000" pitchFamily="18" charset="-122"/>
              </a:rPr>
              <a:t>、开拓</a:t>
            </a:r>
            <a:r>
              <a:rPr lang="zh-CN" altLang="en-US" dirty="0">
                <a:solidFill>
                  <a:srgbClr val="221E1F"/>
                </a:solidFill>
                <a:latin typeface="Adobe 宋体 Std L" panose="02020300000000000000" pitchFamily="18" charset="-122"/>
                <a:ea typeface="Adobe 宋体 Std L" panose="02020300000000000000" pitchFamily="18" charset="-122"/>
              </a:rPr>
              <a:t>事业、开拓人生的观念。在就业压力大的情况下，创业不仅有利于解决就业问题，</a:t>
            </a:r>
            <a:r>
              <a:rPr lang="zh-CN" altLang="en-US" dirty="0" smtClean="0">
                <a:solidFill>
                  <a:srgbClr val="221E1F"/>
                </a:solidFill>
                <a:latin typeface="Adobe 宋体 Std L" panose="02020300000000000000" pitchFamily="18" charset="-122"/>
                <a:ea typeface="Adobe 宋体 Std L" panose="02020300000000000000" pitchFamily="18" charset="-122"/>
              </a:rPr>
              <a:t>而且能够</a:t>
            </a:r>
            <a:r>
              <a:rPr lang="zh-CN" altLang="en-US" dirty="0">
                <a:solidFill>
                  <a:srgbClr val="221E1F"/>
                </a:solidFill>
                <a:latin typeface="Adobe 宋体 Std L" panose="02020300000000000000" pitchFamily="18" charset="-122"/>
                <a:ea typeface="Adobe 宋体 Std L" panose="02020300000000000000" pitchFamily="18" charset="-122"/>
              </a:rPr>
              <a:t>找到适合于自身能力和意愿的职业，能够在创业过程中发挥自己的才干。</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）道德观念。社会主义市场经济不仅在法律上约束经营者，而且也在道德观念方面</a:t>
            </a:r>
            <a:r>
              <a:rPr lang="zh-CN" altLang="en-US" dirty="0" smtClean="0">
                <a:solidFill>
                  <a:srgbClr val="221E1F"/>
                </a:solidFill>
                <a:latin typeface="Adobe 宋体 Std L" panose="02020300000000000000" pitchFamily="18" charset="-122"/>
                <a:ea typeface="Adobe 宋体 Std L" panose="02020300000000000000" pitchFamily="18" charset="-122"/>
              </a:rPr>
              <a:t>达成</a:t>
            </a:r>
            <a:r>
              <a:rPr lang="zh-CN" altLang="en-US" dirty="0">
                <a:solidFill>
                  <a:srgbClr val="221E1F"/>
                </a:solidFill>
                <a:latin typeface="Adobe 宋体 Std L" panose="02020300000000000000" pitchFamily="18" charset="-122"/>
                <a:ea typeface="Adobe 宋体 Std L" panose="02020300000000000000" pitchFamily="18" charset="-122"/>
              </a:rPr>
              <a:t>共识，例如：遵守公平合理、诚实可信等信条；有良好的职业道德，有长期合作和长远</a:t>
            </a:r>
            <a:r>
              <a:rPr lang="zh-CN" altLang="en-US" dirty="0" smtClean="0">
                <a:solidFill>
                  <a:srgbClr val="221E1F"/>
                </a:solidFill>
                <a:latin typeface="Adobe 宋体 Std L" panose="02020300000000000000" pitchFamily="18" charset="-122"/>
                <a:ea typeface="Adobe 宋体 Std L" panose="02020300000000000000" pitchFamily="18" charset="-122"/>
              </a:rPr>
              <a:t>发展</a:t>
            </a:r>
            <a:r>
              <a:rPr lang="zh-CN" altLang="en-US" dirty="0">
                <a:solidFill>
                  <a:srgbClr val="221E1F"/>
                </a:solidFill>
                <a:latin typeface="Adobe 宋体 Std L" panose="02020300000000000000" pitchFamily="18" charset="-122"/>
                <a:ea typeface="Adobe 宋体 Std L" panose="02020300000000000000" pitchFamily="18" charset="-122"/>
              </a:rPr>
              <a:t>意识；有干事业的精神，而不是做见利忘义的“奸商”等。因此，在这种环境下就业和</a:t>
            </a: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的劳动者必须具有良好的道德质量，树立敬业、团结协作、互惠互利、艰苦创业等意识。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）职业流动观念。在计划经济时代，绝大多数人员的岗位属于有计划地调配，</a:t>
            </a:r>
            <a:r>
              <a:rPr lang="zh-CN" altLang="en-US" dirty="0" smtClean="0">
                <a:solidFill>
                  <a:srgbClr val="221E1F"/>
                </a:solidFill>
                <a:latin typeface="Adobe 宋体 Std L" panose="02020300000000000000" pitchFamily="18" charset="-122"/>
                <a:ea typeface="Adobe 宋体 Std L" panose="02020300000000000000" pitchFamily="18" charset="-122"/>
              </a:rPr>
              <a:t>一般在职</a:t>
            </a:r>
            <a:r>
              <a:rPr lang="zh-CN" altLang="en-US" dirty="0">
                <a:solidFill>
                  <a:srgbClr val="221E1F"/>
                </a:solidFill>
                <a:latin typeface="Adobe 宋体 Std L" panose="02020300000000000000" pitchFamily="18" charset="-122"/>
                <a:ea typeface="Adobe 宋体 Std L" panose="02020300000000000000" pitchFamily="18" charset="-122"/>
              </a:rPr>
              <a:t>人员的职业流动率很低。改革开放后，一系列变革促进了劳动力和人才的相互交流，</a:t>
            </a:r>
            <a:r>
              <a:rPr lang="zh-CN" altLang="en-US" dirty="0" smtClean="0">
                <a:solidFill>
                  <a:srgbClr val="221E1F"/>
                </a:solidFill>
                <a:latin typeface="Adobe 宋体 Std L" panose="02020300000000000000" pitchFamily="18" charset="-122"/>
                <a:ea typeface="Adobe 宋体 Std L" panose="02020300000000000000" pitchFamily="18" charset="-122"/>
              </a:rPr>
              <a:t>逐步</a:t>
            </a:r>
            <a:r>
              <a:rPr lang="zh-CN" altLang="en-US" dirty="0">
                <a:solidFill>
                  <a:srgbClr val="221E1F"/>
                </a:solidFill>
                <a:latin typeface="Adobe 宋体 Std L" panose="02020300000000000000" pitchFamily="18" charset="-122"/>
                <a:ea typeface="Adobe 宋体 Std L" panose="02020300000000000000" pitchFamily="18" charset="-122"/>
              </a:rPr>
              <a:t>形成了劳动力资源的市场配置，随着市场经济的发展和企业人事制度改革的不断深入，</a:t>
            </a:r>
            <a:r>
              <a:rPr lang="zh-CN" altLang="en-US" dirty="0" smtClean="0">
                <a:solidFill>
                  <a:srgbClr val="221E1F"/>
                </a:solidFill>
                <a:latin typeface="Adobe 宋体 Std L" panose="02020300000000000000" pitchFamily="18" charset="-122"/>
                <a:ea typeface="Adobe 宋体 Std L" panose="02020300000000000000" pitchFamily="18" charset="-122"/>
              </a:rPr>
              <a:t>市场</a:t>
            </a:r>
            <a:r>
              <a:rPr lang="zh-CN" altLang="en-US" dirty="0">
                <a:solidFill>
                  <a:srgbClr val="221E1F"/>
                </a:solidFill>
                <a:latin typeface="Adobe 宋体 Std L" panose="02020300000000000000" pitchFamily="18" charset="-122"/>
                <a:ea typeface="Adobe 宋体 Std L" panose="02020300000000000000" pitchFamily="18" charset="-122"/>
              </a:rPr>
              <a:t>配置劳动力和人才的作用已占主导地位。尤其是在国家实行多种经济成分并存、鼓励</a:t>
            </a:r>
            <a:r>
              <a:rPr lang="zh-CN" altLang="en-US" dirty="0" smtClean="0">
                <a:solidFill>
                  <a:srgbClr val="221E1F"/>
                </a:solidFill>
                <a:latin typeface="Adobe 宋体 Std L" panose="02020300000000000000" pitchFamily="18" charset="-122"/>
                <a:ea typeface="Adobe 宋体 Std L" panose="02020300000000000000" pitchFamily="18" charset="-122"/>
              </a:rPr>
              <a:t>个人开办</a:t>
            </a:r>
            <a:r>
              <a:rPr lang="zh-CN" altLang="en-US" dirty="0">
                <a:solidFill>
                  <a:srgbClr val="221E1F"/>
                </a:solidFill>
                <a:latin typeface="Adobe 宋体 Std L" panose="02020300000000000000" pitchFamily="18" charset="-122"/>
                <a:ea typeface="Adobe 宋体 Std L" panose="02020300000000000000" pitchFamily="18" charset="-122"/>
              </a:rPr>
              <a:t>独资企业的情况下，将会有越来越多的劳动力和人才涌向非公有制经济企业，改变</a:t>
            </a:r>
            <a:r>
              <a:rPr lang="zh-CN" altLang="en-US" dirty="0" smtClean="0">
                <a:solidFill>
                  <a:srgbClr val="221E1F"/>
                </a:solidFill>
                <a:latin typeface="Adobe 宋体 Std L" panose="02020300000000000000" pitchFamily="18" charset="-122"/>
                <a:ea typeface="Adobe 宋体 Std L" panose="02020300000000000000" pitchFamily="18" charset="-122"/>
              </a:rPr>
              <a:t>以往大家</a:t>
            </a:r>
            <a:r>
              <a:rPr lang="zh-CN" altLang="en-US" dirty="0">
                <a:solidFill>
                  <a:srgbClr val="221E1F"/>
                </a:solidFill>
                <a:latin typeface="Adobe 宋体 Std L" panose="02020300000000000000" pitchFamily="18" charset="-122"/>
                <a:ea typeface="Adobe 宋体 Std L" panose="02020300000000000000" pitchFamily="18" charset="-122"/>
              </a:rPr>
              <a:t>走“独木桥”去国有企业、政府机关、事业单位的“大锅饭”思想，让人才真正体味</a:t>
            </a:r>
            <a:r>
              <a:rPr lang="zh-CN" altLang="en-US" dirty="0" smtClean="0">
                <a:solidFill>
                  <a:srgbClr val="221E1F"/>
                </a:solidFill>
                <a:latin typeface="Adobe 宋体 Std L" panose="02020300000000000000" pitchFamily="18" charset="-122"/>
                <a:ea typeface="Adobe 宋体 Std L" panose="02020300000000000000" pitchFamily="18" charset="-122"/>
              </a:rPr>
              <a:t>到了</a:t>
            </a:r>
            <a:r>
              <a:rPr lang="zh-CN" altLang="en-US" dirty="0">
                <a:solidFill>
                  <a:srgbClr val="221E1F"/>
                </a:solidFill>
                <a:latin typeface="Adobe 宋体 Std L" panose="02020300000000000000" pitchFamily="18" charset="-122"/>
                <a:ea typeface="Adobe 宋体 Std L" panose="02020300000000000000" pitchFamily="18" charset="-122"/>
              </a:rPr>
              <a:t>“人挪活，树挪死”的真谛。在机会越来越多，也越来越</a:t>
            </a:r>
            <a:r>
              <a:rPr lang="zh-CN" altLang="en-US" dirty="0" smtClean="0">
                <a:solidFill>
                  <a:srgbClr val="221E1F"/>
                </a:solidFill>
                <a:latin typeface="Adobe 宋体 Std L" panose="02020300000000000000" pitchFamily="18" charset="-122"/>
                <a:ea typeface="Adobe 宋体 Std L" panose="02020300000000000000" pitchFamily="18" charset="-122"/>
              </a:rPr>
              <a:t>容易</a:t>
            </a:r>
            <a:r>
              <a:rPr lang="zh-CN" altLang="en-US" dirty="0">
                <a:solidFill>
                  <a:srgbClr val="221E1F"/>
                </a:solidFill>
                <a:latin typeface="Adobe 宋体 Std L" panose="02020300000000000000" pitchFamily="18" charset="-122"/>
                <a:ea typeface="Adobe 宋体 Std L" panose="02020300000000000000" pitchFamily="18" charset="-122"/>
              </a:rPr>
              <a:t>流失的情况下，劳动力和人才的流动趋势将会进一步扩大</a:t>
            </a:r>
            <a:r>
              <a:rPr lang="zh-CN" altLang="en-US" dirty="0" smtClean="0">
                <a:solidFill>
                  <a:srgbClr val="221E1F"/>
                </a:solidFill>
                <a:latin typeface="Adobe 宋体 Std L" panose="02020300000000000000" pitchFamily="18" charset="-122"/>
                <a:ea typeface="Adobe 宋体 Std L" panose="02020300000000000000" pitchFamily="18" charset="-122"/>
              </a:rPr>
              <a:t>，诸如</a:t>
            </a:r>
            <a:r>
              <a:rPr lang="zh-CN" altLang="en-US" dirty="0">
                <a:solidFill>
                  <a:srgbClr val="221E1F"/>
                </a:solidFill>
                <a:latin typeface="Adobe 宋体 Std L" panose="02020300000000000000" pitchFamily="18" charset="-122"/>
                <a:ea typeface="Adobe 宋体 Std L" panose="02020300000000000000" pitchFamily="18" charset="-122"/>
              </a:rPr>
              <a:t>“跳槽”“转岗”“辞职”等将会更加频繁</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74266907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17693"/>
            <a:ext cx="11054246" cy="21266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8</a:t>
            </a:r>
            <a:r>
              <a:rPr lang="zh-CN" altLang="en-US" dirty="0">
                <a:solidFill>
                  <a:srgbClr val="221E1F"/>
                </a:solidFill>
                <a:latin typeface="Adobe 宋体 Std L" panose="02020300000000000000" pitchFamily="18" charset="-122"/>
                <a:ea typeface="Adobe 宋体 Std L" panose="02020300000000000000" pitchFamily="18" charset="-122"/>
              </a:rPr>
              <a:t>）利益观念。就业者的利益观念是指就业者通过</a:t>
            </a:r>
            <a:r>
              <a:rPr lang="zh-CN" altLang="en-US" dirty="0" smtClean="0">
                <a:solidFill>
                  <a:srgbClr val="221E1F"/>
                </a:solidFill>
                <a:latin typeface="Adobe 宋体 Std L" panose="02020300000000000000" pitchFamily="18" charset="-122"/>
                <a:ea typeface="Adobe 宋体 Std L" panose="02020300000000000000" pitchFamily="18" charset="-122"/>
              </a:rPr>
              <a:t>努力工作</a:t>
            </a:r>
            <a:r>
              <a:rPr lang="zh-CN" altLang="en-US" dirty="0">
                <a:solidFill>
                  <a:srgbClr val="221E1F"/>
                </a:solidFill>
                <a:latin typeface="Adobe 宋体 Std L" panose="02020300000000000000" pitchFamily="18" charset="-122"/>
                <a:ea typeface="Adobe 宋体 Std L" panose="02020300000000000000" pitchFamily="18" charset="-122"/>
              </a:rPr>
              <a:t>而获得高收入，通过辛勤劳动发家致富。近几年来的</a:t>
            </a:r>
            <a:r>
              <a:rPr lang="zh-CN" altLang="en-US" dirty="0" smtClean="0">
                <a:solidFill>
                  <a:srgbClr val="221E1F"/>
                </a:solidFill>
                <a:latin typeface="Adobe 宋体 Std L" panose="02020300000000000000" pitchFamily="18" charset="-122"/>
                <a:ea typeface="Adobe 宋体 Std L" panose="02020300000000000000" pitchFamily="18" charset="-122"/>
              </a:rPr>
              <a:t>多项择业</a:t>
            </a:r>
            <a:r>
              <a:rPr lang="zh-CN" altLang="en-US" dirty="0">
                <a:solidFill>
                  <a:srgbClr val="221E1F"/>
                </a:solidFill>
                <a:latin typeface="Adobe 宋体 Std L" panose="02020300000000000000" pitchFamily="18" charset="-122"/>
                <a:ea typeface="Adobe 宋体 Std L" panose="02020300000000000000" pitchFamily="18" charset="-122"/>
              </a:rPr>
              <a:t>调查结果表明，“高收入职业”已成为就业者的首选</a:t>
            </a:r>
            <a:r>
              <a:rPr lang="zh-CN" altLang="en-US" dirty="0" smtClean="0">
                <a:solidFill>
                  <a:srgbClr val="221E1F"/>
                </a:solidFill>
                <a:latin typeface="Adobe 宋体 Std L" panose="02020300000000000000" pitchFamily="18" charset="-122"/>
                <a:ea typeface="Adobe 宋体 Std L" panose="02020300000000000000" pitchFamily="18" charset="-122"/>
              </a:rPr>
              <a:t>目标之一</a:t>
            </a:r>
            <a:r>
              <a:rPr lang="zh-CN" altLang="en-US" dirty="0">
                <a:solidFill>
                  <a:srgbClr val="221E1F"/>
                </a:solidFill>
                <a:latin typeface="Adobe 宋体 Std L" panose="02020300000000000000" pitchFamily="18" charset="-122"/>
                <a:ea typeface="Adobe 宋体 Std L" panose="02020300000000000000" pitchFamily="18" charset="-122"/>
              </a:rPr>
              <a:t>，即就业者的利益观念是选择高工资、高回报的职业。</a:t>
            </a:r>
            <a:r>
              <a:rPr lang="zh-CN" altLang="en-US" dirty="0" smtClean="0">
                <a:solidFill>
                  <a:srgbClr val="221E1F"/>
                </a:solidFill>
                <a:latin typeface="Adobe 宋体 Std L" panose="02020300000000000000" pitchFamily="18" charset="-122"/>
                <a:ea typeface="Adobe 宋体 Std L" panose="02020300000000000000" pitchFamily="18" charset="-122"/>
              </a:rPr>
              <a:t>但利益</a:t>
            </a:r>
            <a:r>
              <a:rPr lang="zh-CN" altLang="en-US" dirty="0">
                <a:solidFill>
                  <a:srgbClr val="221E1F"/>
                </a:solidFill>
                <a:latin typeface="Adobe 宋体 Std L" panose="02020300000000000000" pitchFamily="18" charset="-122"/>
                <a:ea typeface="Adobe 宋体 Std L" panose="02020300000000000000" pitchFamily="18" charset="-122"/>
              </a:rPr>
              <a:t>观念与“拜金主义”是完全不同的，正确的利益观念是</a:t>
            </a:r>
            <a:r>
              <a:rPr lang="zh-CN" altLang="en-US" dirty="0" smtClean="0">
                <a:solidFill>
                  <a:srgbClr val="221E1F"/>
                </a:solidFill>
                <a:latin typeface="Adobe 宋体 Std L" panose="02020300000000000000" pitchFamily="18" charset="-122"/>
                <a:ea typeface="Adobe 宋体 Std L" panose="02020300000000000000" pitchFamily="18" charset="-122"/>
              </a:rPr>
              <a:t>对劳动</a:t>
            </a:r>
            <a:r>
              <a:rPr lang="zh-CN" altLang="en-US" dirty="0">
                <a:solidFill>
                  <a:srgbClr val="221E1F"/>
                </a:solidFill>
                <a:latin typeface="Adobe 宋体 Std L" panose="02020300000000000000" pitchFamily="18" charset="-122"/>
                <a:ea typeface="Adobe 宋体 Std L" panose="02020300000000000000" pitchFamily="18" charset="-122"/>
              </a:rPr>
              <a:t>应获取的报酬的不懈追求。</a:t>
            </a:r>
            <a:r>
              <a:rPr lang="en-US" altLang="zh-CN" dirty="0">
                <a:solidFill>
                  <a:srgbClr val="221E1F"/>
                </a:solidFill>
                <a:latin typeface="Adobe 宋体 Std L" panose="02020300000000000000" pitchFamily="18" charset="-122"/>
                <a:ea typeface="Adobe 宋体 Std L" panose="02020300000000000000" pitchFamily="18" charset="-122"/>
              </a:rPr>
              <a:t>21 </a:t>
            </a:r>
            <a:r>
              <a:rPr lang="zh-CN" altLang="en-US" dirty="0">
                <a:solidFill>
                  <a:srgbClr val="221E1F"/>
                </a:solidFill>
                <a:latin typeface="Adobe 宋体 Std L" panose="02020300000000000000" pitchFamily="18" charset="-122"/>
                <a:ea typeface="Adobe 宋体 Std L" panose="02020300000000000000" pitchFamily="18" charset="-122"/>
              </a:rPr>
              <a:t>世纪，社会主义精神文明建设的同时。人们也已对物质</a:t>
            </a:r>
            <a:r>
              <a:rPr lang="zh-CN" altLang="en-US" dirty="0" smtClean="0">
                <a:solidFill>
                  <a:srgbClr val="221E1F"/>
                </a:solidFill>
                <a:latin typeface="Adobe 宋体 Std L" panose="02020300000000000000" pitchFamily="18" charset="-122"/>
                <a:ea typeface="Adobe 宋体 Std L" panose="02020300000000000000" pitchFamily="18" charset="-122"/>
              </a:rPr>
              <a:t>利益</a:t>
            </a:r>
            <a:r>
              <a:rPr lang="zh-CN" altLang="en-US" dirty="0">
                <a:solidFill>
                  <a:srgbClr val="221E1F"/>
                </a:solidFill>
                <a:latin typeface="Adobe 宋体 Std L" panose="02020300000000000000" pitchFamily="18" charset="-122"/>
                <a:ea typeface="Adobe 宋体 Std L" panose="02020300000000000000" pitchFamily="18" charset="-122"/>
              </a:rPr>
              <a:t>原则普遍接受，例如，社会生活中的各类“经纪人”充斥社会的各个方面，就说明了</a:t>
            </a:r>
            <a:r>
              <a:rPr lang="zh-CN" altLang="en-US" dirty="0" smtClean="0">
                <a:solidFill>
                  <a:srgbClr val="221E1F"/>
                </a:solidFill>
                <a:latin typeface="Adobe 宋体 Std L" panose="02020300000000000000" pitchFamily="18" charset="-122"/>
                <a:ea typeface="Adobe 宋体 Std L" panose="02020300000000000000" pitchFamily="18" charset="-122"/>
              </a:rPr>
              <a:t>人们对</a:t>
            </a:r>
            <a:r>
              <a:rPr lang="zh-CN" altLang="en-US" dirty="0">
                <a:solidFill>
                  <a:srgbClr val="221E1F"/>
                </a:solidFill>
                <a:latin typeface="Adobe 宋体 Std L" panose="02020300000000000000" pitchFamily="18" charset="-122"/>
                <a:ea typeface="Adobe 宋体 Std L" panose="02020300000000000000" pitchFamily="18" charset="-122"/>
              </a:rPr>
              <a:t>利益原则的普遍认同。</a:t>
            </a:r>
          </a:p>
        </p:txBody>
      </p:sp>
      <p:sp>
        <p:nvSpPr>
          <p:cNvPr id="4" name="文本框 1">
            <a:extLst>
              <a:ext uri="{FF2B5EF4-FFF2-40B4-BE49-F238E27FC236}">
                <a16:creationId xmlns="" xmlns:a16="http://schemas.microsoft.com/office/drawing/2014/main" id="{5263DC9B-3D8F-19CA-605A-141B5E847747}"/>
              </a:ext>
            </a:extLst>
          </p:cNvPr>
          <p:cNvSpPr txBox="1"/>
          <p:nvPr/>
        </p:nvSpPr>
        <p:spPr>
          <a:xfrm>
            <a:off x="199129" y="248220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三、就业观念的更新</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268512" y="3066006"/>
            <a:ext cx="11467859" cy="3416320"/>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传统就业观</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在传统的工业社会中，生产所消耗的主要是自然资源和劳动力的体力及相应的简单</a:t>
            </a:r>
            <a:r>
              <a:rPr lang="zh-CN" altLang="en-US" dirty="0" smtClean="0">
                <a:solidFill>
                  <a:srgbClr val="221E1F"/>
                </a:solidFill>
                <a:latin typeface="Adobe 宋体 Std L" panose="02020300000000000000" pitchFamily="18" charset="-122"/>
                <a:ea typeface="Adobe 宋体 Std L" panose="02020300000000000000" pitchFamily="18" charset="-122"/>
              </a:rPr>
              <a:t>操作技能</a:t>
            </a:r>
            <a:r>
              <a:rPr lang="zh-CN" altLang="en-US" dirty="0">
                <a:solidFill>
                  <a:srgbClr val="221E1F"/>
                </a:solidFill>
                <a:latin typeface="Adobe 宋体 Std L" panose="02020300000000000000" pitchFamily="18" charset="-122"/>
                <a:ea typeface="Adobe 宋体 Std L" panose="02020300000000000000" pitchFamily="18" charset="-122"/>
              </a:rPr>
              <a:t>，同时，各企业一般都处于不断地扩张的过程中，就业的岗位相对较多，失业率比</a:t>
            </a:r>
            <a:r>
              <a:rPr lang="zh-CN" altLang="en-US" dirty="0" smtClean="0">
                <a:solidFill>
                  <a:srgbClr val="221E1F"/>
                </a:solidFill>
                <a:latin typeface="Adobe 宋体 Std L" panose="02020300000000000000" pitchFamily="18" charset="-122"/>
                <a:ea typeface="Adobe 宋体 Std L" panose="02020300000000000000" pitchFamily="18" charset="-122"/>
              </a:rPr>
              <a:t>较低</a:t>
            </a:r>
            <a:r>
              <a:rPr lang="zh-CN" altLang="en-US" dirty="0">
                <a:solidFill>
                  <a:srgbClr val="221E1F"/>
                </a:solidFill>
                <a:latin typeface="Adobe 宋体 Std L" panose="02020300000000000000" pitchFamily="18" charset="-122"/>
                <a:ea typeface="Adobe 宋体 Std L" panose="02020300000000000000" pitchFamily="18" charset="-122"/>
              </a:rPr>
              <a:t>。因此，在工业经济时代的就业观念如下：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）体力劳动。体力劳动和勤奋工作为社会所崇尚，劳动者只要有健康的身体、</a:t>
            </a:r>
            <a:r>
              <a:rPr lang="zh-CN" altLang="en-US" dirty="0" smtClean="0">
                <a:solidFill>
                  <a:srgbClr val="221E1F"/>
                </a:solidFill>
                <a:latin typeface="Adobe 宋体 Std L" panose="02020300000000000000" pitchFamily="18" charset="-122"/>
                <a:ea typeface="Adobe 宋体 Std L" panose="02020300000000000000" pitchFamily="18" charset="-122"/>
              </a:rPr>
              <a:t>充沛的</a:t>
            </a:r>
            <a:r>
              <a:rPr lang="zh-CN" altLang="en-US" dirty="0">
                <a:solidFill>
                  <a:srgbClr val="221E1F"/>
                </a:solidFill>
                <a:latin typeface="Adobe 宋体 Std L" panose="02020300000000000000" pitchFamily="18" charset="-122"/>
                <a:ea typeface="Adobe 宋体 Std L" panose="02020300000000000000" pitchFamily="18" charset="-122"/>
              </a:rPr>
              <a:t>体力、一技之长、勤于劳动就能有工作干，并能取得相应的工资收入。</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）企业向心力。企业文化的精髓是劳动者忠于雇主或企业，这正是劳动者不失业</a:t>
            </a:r>
            <a:r>
              <a:rPr lang="zh-CN" altLang="en-US" dirty="0" smtClean="0">
                <a:solidFill>
                  <a:srgbClr val="221E1F"/>
                </a:solidFill>
                <a:latin typeface="Adobe 宋体 Std L" panose="02020300000000000000" pitchFamily="18" charset="-122"/>
                <a:ea typeface="Adobe 宋体 Std L" panose="02020300000000000000" pitchFamily="18" charset="-122"/>
              </a:rPr>
              <a:t>的基本</a:t>
            </a:r>
            <a:r>
              <a:rPr lang="zh-CN" altLang="en-US" dirty="0">
                <a:solidFill>
                  <a:srgbClr val="221E1F"/>
                </a:solidFill>
                <a:latin typeface="Adobe 宋体 Std L" panose="02020300000000000000" pitchFamily="18" charset="-122"/>
                <a:ea typeface="Adobe 宋体 Std L" panose="02020300000000000000" pitchFamily="18" charset="-122"/>
              </a:rPr>
              <a:t>保证。各个企业通过固有的文化教育和熏陶来不断提高企业内部的凝聚力和向心力，</a:t>
            </a:r>
            <a:r>
              <a:rPr lang="zh-CN" altLang="en-US" dirty="0" smtClean="0">
                <a:solidFill>
                  <a:srgbClr val="221E1F"/>
                </a:solidFill>
                <a:latin typeface="Adobe 宋体 Std L" panose="02020300000000000000" pitchFamily="18" charset="-122"/>
                <a:ea typeface="Adobe 宋体 Std L" panose="02020300000000000000" pitchFamily="18" charset="-122"/>
              </a:rPr>
              <a:t>做到</a:t>
            </a:r>
            <a:r>
              <a:rPr lang="zh-CN" altLang="en-US" dirty="0">
                <a:solidFill>
                  <a:srgbClr val="221E1F"/>
                </a:solidFill>
                <a:latin typeface="Adobe 宋体 Std L" panose="02020300000000000000" pitchFamily="18" charset="-122"/>
                <a:ea typeface="Adobe 宋体 Std L" panose="02020300000000000000" pitchFamily="18" charset="-122"/>
              </a:rPr>
              <a:t>进一步保持企业的稳定与发展。这种思想尤其是在日本的企业中表现得最为充分，美国</a:t>
            </a:r>
            <a:r>
              <a:rPr lang="zh-CN" altLang="en-US" dirty="0" smtClean="0">
                <a:solidFill>
                  <a:srgbClr val="221E1F"/>
                </a:solidFill>
                <a:latin typeface="Adobe 宋体 Std L" panose="02020300000000000000" pitchFamily="18" charset="-122"/>
                <a:ea typeface="Adobe 宋体 Std L" panose="02020300000000000000" pitchFamily="18" charset="-122"/>
              </a:rPr>
              <a:t>的企业</a:t>
            </a:r>
            <a:r>
              <a:rPr lang="zh-CN" altLang="en-US" dirty="0">
                <a:solidFill>
                  <a:srgbClr val="221E1F"/>
                </a:solidFill>
                <a:latin typeface="Adobe 宋体 Std L" panose="02020300000000000000" pitchFamily="18" charset="-122"/>
                <a:ea typeface="Adobe 宋体 Std L" panose="02020300000000000000" pitchFamily="18" charset="-122"/>
              </a:rPr>
              <a:t>也曾试图效仿，并且在 </a:t>
            </a:r>
            <a:r>
              <a:rPr lang="en-US" altLang="zh-CN" dirty="0">
                <a:solidFill>
                  <a:srgbClr val="221E1F"/>
                </a:solidFill>
                <a:latin typeface="Adobe 宋体 Std L" panose="02020300000000000000" pitchFamily="18" charset="-122"/>
                <a:ea typeface="Adobe 宋体 Std L" panose="02020300000000000000" pitchFamily="18" charset="-122"/>
              </a:rPr>
              <a:t>IBM </a:t>
            </a:r>
            <a:r>
              <a:rPr lang="zh-CN" altLang="en-US" dirty="0">
                <a:solidFill>
                  <a:srgbClr val="221E1F"/>
                </a:solidFill>
                <a:latin typeface="Adobe 宋体 Std L" panose="02020300000000000000" pitchFamily="18" charset="-122"/>
                <a:ea typeface="Adobe 宋体 Std L" panose="02020300000000000000" pitchFamily="18" charset="-122"/>
              </a:rPr>
              <a:t>公司中付诸实施</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81600483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607342"/>
            <a:ext cx="11054246"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）职业是人们谋生的手段。职业生活是构成人生的重要</a:t>
            </a:r>
            <a:r>
              <a:rPr lang="zh-CN" altLang="en-US" dirty="0" smtClean="0">
                <a:solidFill>
                  <a:srgbClr val="221E1F"/>
                </a:solidFill>
                <a:latin typeface="Adobe 宋体 Std L" panose="02020300000000000000" pitchFamily="18" charset="-122"/>
                <a:ea typeface="Adobe 宋体 Std L" panose="02020300000000000000" pitchFamily="18" charset="-122"/>
              </a:rPr>
              <a:t>部分</a:t>
            </a:r>
            <a:r>
              <a:rPr lang="zh-CN" altLang="en-US" dirty="0">
                <a:solidFill>
                  <a:srgbClr val="221E1F"/>
                </a:solidFill>
                <a:latin typeface="Adobe 宋体 Std L" panose="02020300000000000000" pitchFamily="18" charset="-122"/>
                <a:ea typeface="Adobe 宋体 Std L" panose="02020300000000000000" pitchFamily="18" charset="-122"/>
              </a:rPr>
              <a:t>，职业生活首先表现在人们必须通过参加社会劳动来获取生存</a:t>
            </a:r>
            <a:r>
              <a:rPr lang="zh-CN" altLang="en-US" dirty="0" smtClean="0">
                <a:solidFill>
                  <a:srgbClr val="221E1F"/>
                </a:solidFill>
                <a:latin typeface="Adobe 宋体 Std L" panose="02020300000000000000" pitchFamily="18" charset="-122"/>
                <a:ea typeface="Adobe 宋体 Std L" panose="02020300000000000000" pitchFamily="18" charset="-122"/>
              </a:rPr>
              <a:t>所必需</a:t>
            </a:r>
            <a:r>
              <a:rPr lang="zh-CN" altLang="en-US" dirty="0">
                <a:solidFill>
                  <a:srgbClr val="221E1F"/>
                </a:solidFill>
                <a:latin typeface="Adobe 宋体 Std L" panose="02020300000000000000" pitchFamily="18" charset="-122"/>
                <a:ea typeface="Adobe 宋体 Std L" panose="02020300000000000000" pitchFamily="18" charset="-122"/>
              </a:rPr>
              <a:t>的生活资料。人类社会的生存与发展都是基于劳动创造</a:t>
            </a:r>
            <a:r>
              <a:rPr lang="zh-CN" altLang="en-US" dirty="0" smtClean="0">
                <a:solidFill>
                  <a:srgbClr val="221E1F"/>
                </a:solidFill>
                <a:latin typeface="Adobe 宋体 Std L" panose="02020300000000000000" pitchFamily="18" charset="-122"/>
                <a:ea typeface="Adobe 宋体 Std L" panose="02020300000000000000" pitchFamily="18" charset="-122"/>
              </a:rPr>
              <a:t>实现的</a:t>
            </a:r>
            <a:r>
              <a:rPr lang="zh-CN" altLang="en-US" dirty="0">
                <a:solidFill>
                  <a:srgbClr val="221E1F"/>
                </a:solidFill>
                <a:latin typeface="Adobe 宋体 Std L" panose="02020300000000000000" pitchFamily="18" charset="-122"/>
                <a:ea typeface="Adobe 宋体 Std L" panose="02020300000000000000" pitchFamily="18" charset="-122"/>
              </a:rPr>
              <a:t>，没有社会中每个人的劳动创造，个人会失去生活来源，也就没有人类社会今日的进步</a:t>
            </a:r>
            <a:r>
              <a:rPr lang="zh-CN" altLang="en-US" dirty="0" smtClean="0">
                <a:solidFill>
                  <a:srgbClr val="221E1F"/>
                </a:solidFill>
                <a:latin typeface="Adobe 宋体 Std L" panose="02020300000000000000" pitchFamily="18" charset="-122"/>
                <a:ea typeface="Adobe 宋体 Std L" panose="02020300000000000000" pitchFamily="18" charset="-122"/>
              </a:rPr>
              <a:t>与发展</a:t>
            </a:r>
            <a:r>
              <a:rPr lang="zh-CN" altLang="en-US" dirty="0">
                <a:solidFill>
                  <a:srgbClr val="221E1F"/>
                </a:solidFill>
                <a:latin typeface="Adobe 宋体 Std L" panose="02020300000000000000" pitchFamily="18" charset="-122"/>
                <a:ea typeface="Adobe 宋体 Std L" panose="02020300000000000000" pitchFamily="18" charset="-122"/>
              </a:rPr>
              <a:t>。在现实社会中，劳动的目的是为了取得一定的报酬来作为生活资料的来源。人们</a:t>
            </a:r>
            <a:r>
              <a:rPr lang="zh-CN" altLang="en-US" dirty="0" smtClean="0">
                <a:solidFill>
                  <a:srgbClr val="221E1F"/>
                </a:solidFill>
                <a:latin typeface="Adobe 宋体 Std L" panose="02020300000000000000" pitchFamily="18" charset="-122"/>
                <a:ea typeface="Adobe 宋体 Std L" panose="02020300000000000000" pitchFamily="18" charset="-122"/>
              </a:rPr>
              <a:t>通过参加</a:t>
            </a:r>
            <a:r>
              <a:rPr lang="zh-CN" altLang="en-US" dirty="0">
                <a:solidFill>
                  <a:srgbClr val="221E1F"/>
                </a:solidFill>
                <a:latin typeface="Adobe 宋体 Std L" panose="02020300000000000000" pitchFamily="18" charset="-122"/>
                <a:ea typeface="Adobe 宋体 Std L" panose="02020300000000000000" pitchFamily="18" charset="-122"/>
              </a:rPr>
              <a:t>一定职业岗位的劳动，换取劳动报酬，满足谋生的需要，并积累个人的财富。</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）职业是个性发展的舞台。每种职业都有其独特的活动结构，对从业者在生理和</a:t>
            </a:r>
            <a:r>
              <a:rPr lang="zh-CN" altLang="en-US" dirty="0" smtClean="0">
                <a:solidFill>
                  <a:srgbClr val="221E1F"/>
                </a:solidFill>
                <a:latin typeface="Adobe 宋体 Std L" panose="02020300000000000000" pitchFamily="18" charset="-122"/>
                <a:ea typeface="Adobe 宋体 Std L" panose="02020300000000000000" pitchFamily="18" charset="-122"/>
              </a:rPr>
              <a:t>心理</a:t>
            </a:r>
            <a:r>
              <a:rPr lang="zh-CN" altLang="en-US" dirty="0">
                <a:solidFill>
                  <a:srgbClr val="221E1F"/>
                </a:solidFill>
                <a:latin typeface="Adobe 宋体 Std L" panose="02020300000000000000" pitchFamily="18" charset="-122"/>
                <a:ea typeface="Adobe 宋体 Std L" panose="02020300000000000000" pitchFamily="18" charset="-122"/>
              </a:rPr>
              <a:t>等方面都有特定的要求。人们通过参加职业活动，逐步形成并不断发展与完善自我的</a:t>
            </a:r>
            <a:r>
              <a:rPr lang="zh-CN" altLang="en-US" dirty="0" smtClean="0">
                <a:solidFill>
                  <a:srgbClr val="221E1F"/>
                </a:solidFill>
                <a:latin typeface="Adobe 宋体 Std L" panose="02020300000000000000" pitchFamily="18" charset="-122"/>
                <a:ea typeface="Adobe 宋体 Std L" panose="02020300000000000000" pitchFamily="18" charset="-122"/>
              </a:rPr>
              <a:t>个性</a:t>
            </a:r>
            <a:r>
              <a:rPr lang="zh-CN" altLang="en-US" dirty="0">
                <a:solidFill>
                  <a:srgbClr val="221E1F"/>
                </a:solidFill>
                <a:latin typeface="Adobe 宋体 Std L" panose="02020300000000000000" pitchFamily="18" charset="-122"/>
                <a:ea typeface="Adobe 宋体 Std L" panose="02020300000000000000" pitchFamily="18" charset="-122"/>
              </a:rPr>
              <a:t>。随着从业时间的增加，从业者的智力、体力、知识与技能水平都有长足的发展与提高</a:t>
            </a:r>
            <a:r>
              <a:rPr lang="zh-CN" altLang="en-US" dirty="0" smtClean="0">
                <a:solidFill>
                  <a:srgbClr val="221E1F"/>
                </a:solidFill>
                <a:latin typeface="Adobe 宋体 Std L" panose="02020300000000000000" pitchFamily="18" charset="-122"/>
                <a:ea typeface="Adobe 宋体 Std L" panose="02020300000000000000" pitchFamily="18" charset="-122"/>
              </a:rPr>
              <a:t>，从而</a:t>
            </a:r>
            <a:r>
              <a:rPr lang="zh-CN" altLang="en-US" dirty="0">
                <a:solidFill>
                  <a:srgbClr val="221E1F"/>
                </a:solidFill>
                <a:latin typeface="Adobe 宋体 Std L" panose="02020300000000000000" pitchFamily="18" charset="-122"/>
                <a:ea typeface="Adobe 宋体 Std L" panose="02020300000000000000" pitchFamily="18" charset="-122"/>
              </a:rPr>
              <a:t>满足了其自我价值实现的需要。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）职业是为社会做贡献的途径。职业的本质是劳动力与生产资料的结合，它体现</a:t>
            </a:r>
            <a:r>
              <a:rPr lang="zh-CN" altLang="en-US" dirty="0" smtClean="0">
                <a:solidFill>
                  <a:srgbClr val="221E1F"/>
                </a:solidFill>
                <a:latin typeface="Adobe 宋体 Std L" panose="02020300000000000000" pitchFamily="18" charset="-122"/>
                <a:ea typeface="Adobe 宋体 Std L" panose="02020300000000000000" pitchFamily="18" charset="-122"/>
              </a:rPr>
              <a:t>着人</a:t>
            </a:r>
            <a:r>
              <a:rPr lang="zh-CN" altLang="en-US" dirty="0">
                <a:solidFill>
                  <a:srgbClr val="221E1F"/>
                </a:solidFill>
                <a:latin typeface="Adobe 宋体 Std L" panose="02020300000000000000" pitchFamily="18" charset="-122"/>
                <a:ea typeface="Adobe 宋体 Std L" panose="02020300000000000000" pitchFamily="18" charset="-122"/>
              </a:rPr>
              <a:t>与人之间的社会关系。职业劳动在为个人获得谋生的生活资料的同时，也为社会创造了</a:t>
            </a:r>
            <a:r>
              <a:rPr lang="zh-CN" altLang="en-US" dirty="0" smtClean="0">
                <a:solidFill>
                  <a:srgbClr val="221E1F"/>
                </a:solidFill>
                <a:latin typeface="Adobe 宋体 Std L" panose="02020300000000000000" pitchFamily="18" charset="-122"/>
                <a:ea typeface="Adobe 宋体 Std L" panose="02020300000000000000" pitchFamily="18" charset="-122"/>
              </a:rPr>
              <a:t>财富</a:t>
            </a:r>
            <a:r>
              <a:rPr lang="zh-CN" altLang="en-US" dirty="0">
                <a:solidFill>
                  <a:srgbClr val="221E1F"/>
                </a:solidFill>
                <a:latin typeface="Adobe 宋体 Std L" panose="02020300000000000000" pitchFamily="18" charset="-122"/>
                <a:ea typeface="Adobe 宋体 Std L" panose="02020300000000000000" pitchFamily="18" charset="-122"/>
              </a:rPr>
              <a:t>。现代社会的劳动者有着十分明显的分工，一个人只能从事某种具体的劳动，不可能</a:t>
            </a:r>
            <a:r>
              <a:rPr lang="zh-CN" altLang="en-US" dirty="0" smtClean="0">
                <a:solidFill>
                  <a:srgbClr val="221E1F"/>
                </a:solidFill>
                <a:latin typeface="Adobe 宋体 Std L" panose="02020300000000000000" pitchFamily="18" charset="-122"/>
                <a:ea typeface="Adobe 宋体 Std L" panose="02020300000000000000" pitchFamily="18" charset="-122"/>
              </a:rPr>
              <a:t>同时从事</a:t>
            </a:r>
            <a:r>
              <a:rPr lang="zh-CN" altLang="en-US" dirty="0">
                <a:solidFill>
                  <a:srgbClr val="221E1F"/>
                </a:solidFill>
                <a:latin typeface="Adobe 宋体 Std L" panose="02020300000000000000" pitchFamily="18" charset="-122"/>
                <a:ea typeface="Adobe 宋体 Std L" panose="02020300000000000000" pitchFamily="18" charset="-122"/>
              </a:rPr>
              <a:t>直接生产其所需的全部生活资料的各种劳动。劳动者只有通过各自劳动成果的交换，</a:t>
            </a:r>
            <a:r>
              <a:rPr lang="zh-CN" altLang="en-US" dirty="0" smtClean="0">
                <a:solidFill>
                  <a:srgbClr val="221E1F"/>
                </a:solidFill>
                <a:latin typeface="Adobe 宋体 Std L" panose="02020300000000000000" pitchFamily="18" charset="-122"/>
                <a:ea typeface="Adobe 宋体 Std L" panose="02020300000000000000" pitchFamily="18" charset="-122"/>
              </a:rPr>
              <a:t>才能</a:t>
            </a:r>
            <a:r>
              <a:rPr lang="zh-CN" altLang="en-US" dirty="0">
                <a:solidFill>
                  <a:srgbClr val="221E1F"/>
                </a:solidFill>
                <a:latin typeface="Adobe 宋体 Std L" panose="02020300000000000000" pitchFamily="18" charset="-122"/>
                <a:ea typeface="Adobe 宋体 Std L" panose="02020300000000000000" pitchFamily="18" charset="-122"/>
              </a:rPr>
              <a:t>满足各自的需要。在这种平等的相互交换劳动成果的过程中，既体现了劳动者为他人</a:t>
            </a:r>
            <a:r>
              <a:rPr lang="zh-CN" altLang="en-US" dirty="0" smtClean="0">
                <a:solidFill>
                  <a:srgbClr val="221E1F"/>
                </a:solidFill>
                <a:latin typeface="Adobe 宋体 Std L" panose="02020300000000000000" pitchFamily="18" charset="-122"/>
                <a:ea typeface="Adobe 宋体 Std L" panose="02020300000000000000" pitchFamily="18" charset="-122"/>
              </a:rPr>
              <a:t>服务的</a:t>
            </a:r>
            <a:r>
              <a:rPr lang="zh-CN" altLang="en-US" dirty="0">
                <a:solidFill>
                  <a:srgbClr val="221E1F"/>
                </a:solidFill>
                <a:latin typeface="Adobe 宋体 Std L" panose="02020300000000000000" pitchFamily="18" charset="-122"/>
                <a:ea typeface="Adobe 宋体 Std L" panose="02020300000000000000" pitchFamily="18" charset="-122"/>
              </a:rPr>
              <a:t>程度，又可衡量出劳动者对社会和国家所做贡献的大小。</a:t>
            </a:r>
          </a:p>
        </p:txBody>
      </p:sp>
    </p:spTree>
    <p:extLst>
      <p:ext uri="{BB962C8B-B14F-4D97-AF65-F5344CB8AC3E}">
        <p14:creationId xmlns:p14="http://schemas.microsoft.com/office/powerpoint/2010/main" val="18288771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268512" y="204819"/>
            <a:ext cx="11467859"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）知识单一。劳动者知识结构单一，缺少积极学习新知识、新技术、新技能和</a:t>
            </a:r>
            <a:r>
              <a:rPr lang="zh-CN" altLang="en-US" dirty="0" smtClean="0">
                <a:solidFill>
                  <a:srgbClr val="221E1F"/>
                </a:solidFill>
                <a:latin typeface="Adobe 宋体 Std L" panose="02020300000000000000" pitchFamily="18" charset="-122"/>
                <a:ea typeface="Adobe 宋体 Std L" panose="02020300000000000000" pitchFamily="18" charset="-122"/>
              </a:rPr>
              <a:t>树立终身</a:t>
            </a:r>
            <a:r>
              <a:rPr lang="zh-CN" altLang="en-US" dirty="0">
                <a:solidFill>
                  <a:srgbClr val="221E1F"/>
                </a:solidFill>
                <a:latin typeface="Adobe 宋体 Std L" panose="02020300000000000000" pitchFamily="18" charset="-122"/>
                <a:ea typeface="Adobe 宋体 Std L" panose="02020300000000000000" pitchFamily="18" charset="-122"/>
              </a:rPr>
              <a:t>学习的意识，抱守一技之长，信奉“一招鲜，吃遍天”的信念，所以，一旦失业，就</a:t>
            </a:r>
            <a:r>
              <a:rPr lang="zh-CN" altLang="en-US" dirty="0" smtClean="0">
                <a:solidFill>
                  <a:srgbClr val="221E1F"/>
                </a:solidFill>
                <a:latin typeface="Adobe 宋体 Std L" panose="02020300000000000000" pitchFamily="18" charset="-122"/>
                <a:ea typeface="Adobe 宋体 Std L" panose="02020300000000000000" pitchFamily="18" charset="-122"/>
              </a:rPr>
              <a:t>难以</a:t>
            </a:r>
            <a:r>
              <a:rPr lang="zh-CN" altLang="en-US" dirty="0">
                <a:solidFill>
                  <a:srgbClr val="221E1F"/>
                </a:solidFill>
                <a:latin typeface="Adobe 宋体 Std L" panose="02020300000000000000" pitchFamily="18" charset="-122"/>
                <a:ea typeface="Adobe 宋体 Std L" panose="02020300000000000000" pitchFamily="18" charset="-122"/>
              </a:rPr>
              <a:t>及时找到新的工作。</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新型就业观</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进入知识经济时代后，知识经济成为主导，知识经济所消耗的主要是知识和劳动者</a:t>
            </a:r>
            <a:r>
              <a:rPr lang="zh-CN" altLang="en-US" dirty="0" smtClean="0">
                <a:solidFill>
                  <a:srgbClr val="221E1F"/>
                </a:solidFill>
                <a:latin typeface="Adobe 宋体 Std L" panose="02020300000000000000" pitchFamily="18" charset="-122"/>
                <a:ea typeface="Adobe 宋体 Std L" panose="02020300000000000000" pitchFamily="18" charset="-122"/>
              </a:rPr>
              <a:t>的智力</a:t>
            </a:r>
            <a:r>
              <a:rPr lang="zh-CN" altLang="en-US" dirty="0">
                <a:solidFill>
                  <a:srgbClr val="221E1F"/>
                </a:solidFill>
                <a:latin typeface="Adobe 宋体 Std L" panose="02020300000000000000" pitchFamily="18" charset="-122"/>
                <a:ea typeface="Adobe 宋体 Std L" panose="02020300000000000000" pitchFamily="18" charset="-122"/>
              </a:rPr>
              <a:t>，其本质是以智力资源的占有与配置和知识的生产、分配、使用为重要因素的经济。</a:t>
            </a:r>
            <a:r>
              <a:rPr lang="zh-CN" altLang="en-US" dirty="0" smtClean="0">
                <a:solidFill>
                  <a:srgbClr val="221E1F"/>
                </a:solidFill>
                <a:latin typeface="Adobe 宋体 Std L" panose="02020300000000000000" pitchFamily="18" charset="-122"/>
                <a:ea typeface="Adobe 宋体 Std L" panose="02020300000000000000" pitchFamily="18" charset="-122"/>
              </a:rPr>
              <a:t>在知识经济</a:t>
            </a:r>
            <a:r>
              <a:rPr lang="zh-CN" altLang="en-US" dirty="0">
                <a:solidFill>
                  <a:srgbClr val="221E1F"/>
                </a:solidFill>
                <a:latin typeface="Adobe 宋体 Std L" panose="02020300000000000000" pitchFamily="18" charset="-122"/>
                <a:ea typeface="Adobe 宋体 Std L" panose="02020300000000000000" pitchFamily="18" charset="-122"/>
              </a:rPr>
              <a:t>时代，知识的创新和衰退速度正逐步加快，知识在经济发展中的地位变得越来越</a:t>
            </a:r>
            <a:r>
              <a:rPr lang="zh-CN" altLang="en-US" dirty="0" smtClean="0">
                <a:solidFill>
                  <a:srgbClr val="221E1F"/>
                </a:solidFill>
                <a:latin typeface="Adobe 宋体 Std L" panose="02020300000000000000" pitchFamily="18" charset="-122"/>
                <a:ea typeface="Adobe 宋体 Std L" panose="02020300000000000000" pitchFamily="18" charset="-122"/>
              </a:rPr>
              <a:t>重要</a:t>
            </a:r>
            <a:r>
              <a:rPr lang="zh-CN" altLang="en-US" dirty="0">
                <a:solidFill>
                  <a:srgbClr val="221E1F"/>
                </a:solidFill>
                <a:latin typeface="Adobe 宋体 Std L" panose="02020300000000000000" pitchFamily="18" charset="-122"/>
                <a:ea typeface="Adobe 宋体 Std L" panose="02020300000000000000" pitchFamily="18" charset="-122"/>
              </a:rPr>
              <a:t>。要求个人逐步地向复合型人才发展，必须及时更新知识，调整知识结构，不断地加强</a:t>
            </a:r>
            <a:r>
              <a:rPr lang="zh-CN" altLang="en-US" dirty="0" smtClean="0">
                <a:solidFill>
                  <a:srgbClr val="221E1F"/>
                </a:solidFill>
                <a:latin typeface="Adobe 宋体 Std L" panose="02020300000000000000" pitchFamily="18" charset="-122"/>
                <a:ea typeface="Adobe 宋体 Std L" panose="02020300000000000000" pitchFamily="18" charset="-122"/>
              </a:rPr>
              <a:t>新技术</a:t>
            </a:r>
            <a:r>
              <a:rPr lang="zh-CN" altLang="en-US" dirty="0">
                <a:solidFill>
                  <a:srgbClr val="221E1F"/>
                </a:solidFill>
                <a:latin typeface="Adobe 宋体 Std L" panose="02020300000000000000" pitchFamily="18" charset="-122"/>
                <a:ea typeface="Adobe 宋体 Std L" panose="02020300000000000000" pitchFamily="18" charset="-122"/>
              </a:rPr>
              <a:t>和新技能的培养，才能符合时代发展的要求。</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在知识经济社会环境中，传统工业经济社会时代产生的就业观念就需要进行更新和</a:t>
            </a:r>
            <a:r>
              <a:rPr lang="zh-CN" altLang="en-US" dirty="0" smtClean="0">
                <a:solidFill>
                  <a:srgbClr val="221E1F"/>
                </a:solidFill>
                <a:latin typeface="Adobe 宋体 Std L" panose="02020300000000000000" pitchFamily="18" charset="-122"/>
                <a:ea typeface="Adobe 宋体 Std L" panose="02020300000000000000" pitchFamily="18" charset="-122"/>
              </a:rPr>
              <a:t>转变</a:t>
            </a:r>
            <a:r>
              <a:rPr lang="zh-CN" altLang="en-US" dirty="0">
                <a:solidFill>
                  <a:srgbClr val="221E1F"/>
                </a:solidFill>
                <a:latin typeface="Adobe 宋体 Std L" panose="02020300000000000000" pitchFamily="18" charset="-122"/>
                <a:ea typeface="Adobe 宋体 Std L" panose="02020300000000000000" pitchFamily="18" charset="-122"/>
              </a:rPr>
              <a:t>，体现为以下几方面：</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）智力劳动。新知识经济环境下，具有健康的身体、充沛的体力、一技之长和</a:t>
            </a:r>
            <a:r>
              <a:rPr lang="zh-CN" altLang="en-US" dirty="0" smtClean="0">
                <a:solidFill>
                  <a:srgbClr val="221E1F"/>
                </a:solidFill>
                <a:latin typeface="Adobe 宋体 Std L" panose="02020300000000000000" pitchFamily="18" charset="-122"/>
                <a:ea typeface="Adobe 宋体 Std L" panose="02020300000000000000" pitchFamily="18" charset="-122"/>
              </a:rPr>
              <a:t>勤于劳动</a:t>
            </a:r>
            <a:r>
              <a:rPr lang="zh-CN" altLang="en-US" dirty="0">
                <a:solidFill>
                  <a:srgbClr val="221E1F"/>
                </a:solidFill>
                <a:latin typeface="Adobe 宋体 Std L" panose="02020300000000000000" pitchFamily="18" charset="-122"/>
                <a:ea typeface="Adobe 宋体 Std L" panose="02020300000000000000" pitchFamily="18" charset="-122"/>
              </a:rPr>
              <a:t>仅仅是就业的前提，最重要的是要拥有较丰富的知识，要不断调整与完善知识结构，</a:t>
            </a:r>
            <a:r>
              <a:rPr lang="zh-CN" altLang="en-US" dirty="0" smtClean="0">
                <a:solidFill>
                  <a:srgbClr val="221E1F"/>
                </a:solidFill>
                <a:latin typeface="Adobe 宋体 Std L" panose="02020300000000000000" pitchFamily="18" charset="-122"/>
                <a:ea typeface="Adobe 宋体 Std L" panose="02020300000000000000" pitchFamily="18" charset="-122"/>
              </a:rPr>
              <a:t>及时</a:t>
            </a:r>
            <a:r>
              <a:rPr lang="zh-CN" altLang="en-US" dirty="0">
                <a:solidFill>
                  <a:srgbClr val="221E1F"/>
                </a:solidFill>
                <a:latin typeface="Adobe 宋体 Std L" panose="02020300000000000000" pitchFamily="18" charset="-122"/>
                <a:ea typeface="Adobe 宋体 Std L" panose="02020300000000000000" pitchFamily="18" charset="-122"/>
              </a:rPr>
              <a:t>充实与更新知识，掌握新技术和新技能，要有不断创新精神。劳动者的劳动不再是简单</a:t>
            </a:r>
            <a:r>
              <a:rPr lang="zh-CN" altLang="en-US" dirty="0" smtClean="0">
                <a:solidFill>
                  <a:srgbClr val="221E1F"/>
                </a:solidFill>
                <a:latin typeface="Adobe 宋体 Std L" panose="02020300000000000000" pitchFamily="18" charset="-122"/>
                <a:ea typeface="Adobe 宋体 Std L" panose="02020300000000000000" pitchFamily="18" charset="-122"/>
              </a:rPr>
              <a:t>的机械操作</a:t>
            </a:r>
            <a:r>
              <a:rPr lang="zh-CN" altLang="en-US" dirty="0">
                <a:solidFill>
                  <a:srgbClr val="221E1F"/>
                </a:solidFill>
                <a:latin typeface="Adobe 宋体 Std L" panose="02020300000000000000" pitchFamily="18" charset="-122"/>
                <a:ea typeface="Adobe 宋体 Std L" panose="02020300000000000000" pitchFamily="18" charset="-122"/>
              </a:rPr>
              <a:t>和体力劳动，而是输出智力。具有高知识水平和创新能力的人享有崇高的地位，</a:t>
            </a:r>
            <a:r>
              <a:rPr lang="zh-CN" altLang="en-US" dirty="0" smtClean="0">
                <a:solidFill>
                  <a:srgbClr val="221E1F"/>
                </a:solidFill>
                <a:latin typeface="Adobe 宋体 Std L" panose="02020300000000000000" pitchFamily="18" charset="-122"/>
                <a:ea typeface="Adobe 宋体 Std L" panose="02020300000000000000" pitchFamily="18" charset="-122"/>
              </a:rPr>
              <a:t>会越来越</a:t>
            </a:r>
            <a:r>
              <a:rPr lang="zh-CN" altLang="en-US" dirty="0">
                <a:solidFill>
                  <a:srgbClr val="221E1F"/>
                </a:solidFill>
                <a:latin typeface="Adobe 宋体 Std L" panose="02020300000000000000" pitchFamily="18" charset="-122"/>
                <a:ea typeface="Adobe 宋体 Std L" panose="02020300000000000000" pitchFamily="18" charset="-122"/>
              </a:rPr>
              <a:t>受到社会的尊重。因此，在知识经济社会环境中，就业的目的是依靠智力去获取</a:t>
            </a:r>
            <a:r>
              <a:rPr lang="zh-CN" altLang="en-US" dirty="0" smtClean="0">
                <a:solidFill>
                  <a:srgbClr val="221E1F"/>
                </a:solidFill>
                <a:latin typeface="Adobe 宋体 Std L" panose="02020300000000000000" pitchFamily="18" charset="-122"/>
                <a:ea typeface="Adobe 宋体 Std L" panose="02020300000000000000" pitchFamily="18" charset="-122"/>
              </a:rPr>
              <a:t>相应的</a:t>
            </a:r>
            <a:r>
              <a:rPr lang="zh-CN" altLang="en-US" dirty="0">
                <a:solidFill>
                  <a:srgbClr val="221E1F"/>
                </a:solidFill>
                <a:latin typeface="Adobe 宋体 Std L" panose="02020300000000000000" pitchFamily="18" charset="-122"/>
                <a:ea typeface="Adobe 宋体 Std L" panose="02020300000000000000" pitchFamily="18" charset="-122"/>
              </a:rPr>
              <a:t>收入。</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）忠于自己。在知识经济社会中，资本和劳动再次结合，劳动者之间是智力的</a:t>
            </a:r>
            <a:r>
              <a:rPr lang="zh-CN" altLang="en-US" dirty="0" smtClean="0">
                <a:solidFill>
                  <a:srgbClr val="221E1F"/>
                </a:solidFill>
                <a:latin typeface="Adobe 宋体 Std L" panose="02020300000000000000" pitchFamily="18" charset="-122"/>
                <a:ea typeface="Adobe 宋体 Std L" panose="02020300000000000000" pitchFamily="18" charset="-122"/>
              </a:rPr>
              <a:t>协作</a:t>
            </a:r>
            <a:r>
              <a:rPr lang="zh-CN" altLang="en-US" dirty="0">
                <a:solidFill>
                  <a:srgbClr val="221E1F"/>
                </a:solidFill>
                <a:latin typeface="Adobe 宋体 Std L" panose="02020300000000000000" pitchFamily="18" charset="-122"/>
                <a:ea typeface="Adobe 宋体 Std L" panose="02020300000000000000" pitchFamily="18" charset="-122"/>
              </a:rPr>
              <a:t>，自己是自己的主人，即使是偶尔受制于人，也只是暂时性的现象。所以，忠于雇主是</a:t>
            </a:r>
            <a:r>
              <a:rPr lang="zh-CN" altLang="en-US" dirty="0" smtClean="0">
                <a:solidFill>
                  <a:srgbClr val="221E1F"/>
                </a:solidFill>
                <a:latin typeface="Adobe 宋体 Std L" panose="02020300000000000000" pitchFamily="18" charset="-122"/>
                <a:ea typeface="Adobe 宋体 Std L" panose="02020300000000000000" pitchFamily="18" charset="-122"/>
              </a:rPr>
              <a:t>暂时性</a:t>
            </a:r>
            <a:r>
              <a:rPr lang="zh-CN" altLang="en-US" dirty="0">
                <a:solidFill>
                  <a:srgbClr val="221E1F"/>
                </a:solidFill>
                <a:latin typeface="Adobe 宋体 Std L" panose="02020300000000000000" pitchFamily="18" charset="-122"/>
                <a:ea typeface="Adobe 宋体 Std L" panose="02020300000000000000" pitchFamily="18" charset="-122"/>
              </a:rPr>
              <a:t>的，忠于自己是永恒的</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69324168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268512" y="1060225"/>
            <a:ext cx="11467859" cy="4662815"/>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）团结协作。在以后的经济生活中我们会遇到许多自己很难独立解决或完成的</a:t>
            </a:r>
            <a:r>
              <a:rPr lang="zh-CN" altLang="en-US" dirty="0" smtClean="0">
                <a:solidFill>
                  <a:srgbClr val="221E1F"/>
                </a:solidFill>
                <a:latin typeface="Adobe 宋体 Std L" panose="02020300000000000000" pitchFamily="18" charset="-122"/>
                <a:ea typeface="Adobe 宋体 Std L" panose="02020300000000000000" pitchFamily="18" charset="-122"/>
              </a:rPr>
              <a:t>工作难题</a:t>
            </a:r>
            <a:r>
              <a:rPr lang="zh-CN" altLang="en-US" dirty="0">
                <a:solidFill>
                  <a:srgbClr val="221E1F"/>
                </a:solidFill>
                <a:latin typeface="Adobe 宋体 Std L" panose="02020300000000000000" pitchFamily="18" charset="-122"/>
                <a:ea typeface="Adobe 宋体 Std L" panose="02020300000000000000" pitchFamily="18" charset="-122"/>
              </a:rPr>
              <a:t>，因此，在这种情况下，为了提高工作效率，高质量地完成任务，我们就应当树立</a:t>
            </a:r>
            <a:r>
              <a:rPr lang="zh-CN" altLang="en-US" dirty="0" smtClean="0">
                <a:solidFill>
                  <a:srgbClr val="221E1F"/>
                </a:solidFill>
                <a:latin typeface="Adobe 宋体 Std L" panose="02020300000000000000" pitchFamily="18" charset="-122"/>
                <a:ea typeface="Adobe 宋体 Std L" panose="02020300000000000000" pitchFamily="18" charset="-122"/>
              </a:rPr>
              <a:t>团结合作</a:t>
            </a:r>
            <a:r>
              <a:rPr lang="zh-CN" altLang="en-US" dirty="0">
                <a:solidFill>
                  <a:srgbClr val="221E1F"/>
                </a:solidFill>
                <a:latin typeface="Adobe 宋体 Std L" panose="02020300000000000000" pitchFamily="18" charset="-122"/>
                <a:ea typeface="Adobe 宋体 Std L" panose="02020300000000000000" pitchFamily="18" charset="-122"/>
              </a:rPr>
              <a:t>、共同发展的意识。同时，在为人处世过程中要有长远打算，不能在外人眼里留下</a:t>
            </a:r>
            <a:r>
              <a:rPr lang="zh-CN" altLang="en-US" dirty="0" smtClean="0">
                <a:solidFill>
                  <a:srgbClr val="221E1F"/>
                </a:solidFill>
                <a:latin typeface="Adobe 宋体 Std L" panose="02020300000000000000" pitchFamily="18" charset="-122"/>
                <a:ea typeface="Adobe 宋体 Std L" panose="02020300000000000000" pitchFamily="18" charset="-122"/>
              </a:rPr>
              <a:t>“见利忘义”</a:t>
            </a:r>
            <a:r>
              <a:rPr lang="zh-CN" altLang="en-US" dirty="0">
                <a:solidFill>
                  <a:srgbClr val="221E1F"/>
                </a:solidFill>
                <a:latin typeface="Adobe 宋体 Std L" panose="02020300000000000000" pitchFamily="18" charset="-122"/>
                <a:ea typeface="Adobe 宋体 Std L" panose="02020300000000000000" pitchFamily="18" charset="-122"/>
              </a:rPr>
              <a:t>“过河拆桥”“卸磨杀驴”的不良印象，否则，将来的路会越走越窄，甚至会</a:t>
            </a:r>
            <a:r>
              <a:rPr lang="zh-CN" altLang="en-US" dirty="0" smtClean="0">
                <a:solidFill>
                  <a:srgbClr val="221E1F"/>
                </a:solidFill>
                <a:latin typeface="Adobe 宋体 Std L" panose="02020300000000000000" pitchFamily="18" charset="-122"/>
                <a:ea typeface="Adobe 宋体 Std L" panose="02020300000000000000" pitchFamily="18" charset="-122"/>
              </a:rPr>
              <a:t>影响事业</a:t>
            </a:r>
            <a:r>
              <a:rPr lang="zh-CN" altLang="en-US" dirty="0">
                <a:solidFill>
                  <a:srgbClr val="221E1F"/>
                </a:solidFill>
                <a:latin typeface="Adobe 宋体 Std L" panose="02020300000000000000" pitchFamily="18" charset="-122"/>
                <a:ea typeface="Adobe 宋体 Std L" panose="02020300000000000000" pitchFamily="18" charset="-122"/>
              </a:rPr>
              <a:t>的进一步发展。因此必须培养良好的团结协作精神，高素质人才应该具备的基本要</a:t>
            </a:r>
            <a:r>
              <a:rPr lang="zh-CN" altLang="en-US" dirty="0" smtClean="0">
                <a:solidFill>
                  <a:srgbClr val="221E1F"/>
                </a:solidFill>
                <a:latin typeface="Adobe 宋体 Std L" panose="02020300000000000000" pitchFamily="18" charset="-122"/>
                <a:ea typeface="Adobe 宋体 Std L" panose="02020300000000000000" pitchFamily="18" charset="-122"/>
              </a:rPr>
              <a:t>求是勤奋</a:t>
            </a:r>
            <a:r>
              <a:rPr lang="zh-CN" altLang="en-US" dirty="0">
                <a:solidFill>
                  <a:srgbClr val="221E1F"/>
                </a:solidFill>
                <a:latin typeface="Adobe 宋体 Std L" panose="02020300000000000000" pitchFamily="18" charset="-122"/>
                <a:ea typeface="Adobe 宋体 Std L" panose="02020300000000000000" pitchFamily="18" charset="-122"/>
              </a:rPr>
              <a:t>、诚实、能力和团结协作精神。</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）个人素质。良好的个人素质包括完善的人格、良好的社会适应能力和心理素质</a:t>
            </a:r>
            <a:r>
              <a:rPr lang="zh-CN" altLang="en-US" dirty="0" smtClean="0">
                <a:solidFill>
                  <a:srgbClr val="221E1F"/>
                </a:solidFill>
                <a:latin typeface="Adobe 宋体 Std L" panose="02020300000000000000" pitchFamily="18" charset="-122"/>
                <a:ea typeface="Adobe 宋体 Std L" panose="02020300000000000000" pitchFamily="18" charset="-122"/>
              </a:rPr>
              <a:t>。世上</a:t>
            </a:r>
            <a:r>
              <a:rPr lang="zh-CN" altLang="en-US" dirty="0">
                <a:solidFill>
                  <a:srgbClr val="221E1F"/>
                </a:solidFill>
                <a:latin typeface="Adobe 宋体 Std L" panose="02020300000000000000" pitchFamily="18" charset="-122"/>
                <a:ea typeface="Adobe 宋体 Std L" panose="02020300000000000000" pitchFamily="18" charset="-122"/>
              </a:rPr>
              <a:t>的任何事情都不是一帆风顺的，要想获得成功必须经过奋斗和努力，克服这样和那样</a:t>
            </a:r>
            <a:r>
              <a:rPr lang="zh-CN" altLang="en-US" dirty="0" smtClean="0">
                <a:solidFill>
                  <a:srgbClr val="221E1F"/>
                </a:solidFill>
                <a:latin typeface="Adobe 宋体 Std L" panose="02020300000000000000" pitchFamily="18" charset="-122"/>
                <a:ea typeface="Adobe 宋体 Std L" panose="02020300000000000000" pitchFamily="18" charset="-122"/>
              </a:rPr>
              <a:t>的困难</a:t>
            </a:r>
            <a:r>
              <a:rPr lang="zh-CN" altLang="en-US" dirty="0">
                <a:solidFill>
                  <a:srgbClr val="221E1F"/>
                </a:solidFill>
                <a:latin typeface="Adobe 宋体 Std L" panose="02020300000000000000" pitchFamily="18" charset="-122"/>
                <a:ea typeface="Adobe 宋体 Std L" panose="02020300000000000000" pitchFamily="18" charset="-122"/>
              </a:rPr>
              <a:t>，有时甚至要付出很大的代价。现代社会的发展，对人提出了更高的要求，不仅要</a:t>
            </a:r>
            <a:r>
              <a:rPr lang="zh-CN" altLang="en-US" dirty="0" smtClean="0">
                <a:solidFill>
                  <a:srgbClr val="221E1F"/>
                </a:solidFill>
                <a:latin typeface="Adobe 宋体 Std L" panose="02020300000000000000" pitchFamily="18" charset="-122"/>
                <a:ea typeface="Adobe 宋体 Std L" panose="02020300000000000000" pitchFamily="18" charset="-122"/>
              </a:rPr>
              <a:t>求人具有</a:t>
            </a:r>
            <a:r>
              <a:rPr lang="zh-CN" altLang="en-US" dirty="0">
                <a:solidFill>
                  <a:srgbClr val="221E1F"/>
                </a:solidFill>
                <a:latin typeface="Adobe 宋体 Std L" panose="02020300000000000000" pitchFamily="18" charset="-122"/>
                <a:ea typeface="Adobe 宋体 Std L" panose="02020300000000000000" pitchFamily="18" charset="-122"/>
              </a:rPr>
              <a:t>较高的知识与能力，更要求人具有完善的人格、良好的社会适应能力、坚定的信念和</a:t>
            </a:r>
            <a:r>
              <a:rPr lang="zh-CN" altLang="en-US" dirty="0" smtClean="0">
                <a:solidFill>
                  <a:srgbClr val="221E1F"/>
                </a:solidFill>
                <a:latin typeface="Adobe 宋体 Std L" panose="02020300000000000000" pitchFamily="18" charset="-122"/>
                <a:ea typeface="Adobe 宋体 Std L" panose="02020300000000000000" pitchFamily="18" charset="-122"/>
              </a:rPr>
              <a:t>精神</a:t>
            </a:r>
            <a:r>
              <a:rPr lang="zh-CN" altLang="en-US" dirty="0">
                <a:solidFill>
                  <a:srgbClr val="221E1F"/>
                </a:solidFill>
                <a:latin typeface="Adobe 宋体 Std L" panose="02020300000000000000" pitchFamily="18" charset="-122"/>
                <a:ea typeface="Adobe 宋体 Std L" panose="02020300000000000000" pitchFamily="18" charset="-122"/>
              </a:rPr>
              <a:t>，而且还要有独立自主和勇于承担社会责任的道德素质，要具有意志坚强、开拓进取、</a:t>
            </a:r>
            <a:r>
              <a:rPr lang="zh-CN" altLang="en-US" dirty="0" smtClean="0">
                <a:solidFill>
                  <a:srgbClr val="221E1F"/>
                </a:solidFill>
                <a:latin typeface="Adobe 宋体 Std L" panose="02020300000000000000" pitchFamily="18" charset="-122"/>
                <a:ea typeface="Adobe 宋体 Std L" panose="02020300000000000000" pitchFamily="18" charset="-122"/>
              </a:rPr>
              <a:t>艰苦创业</a:t>
            </a:r>
            <a:r>
              <a:rPr lang="zh-CN" altLang="en-US" dirty="0">
                <a:solidFill>
                  <a:srgbClr val="221E1F"/>
                </a:solidFill>
                <a:latin typeface="Adobe 宋体 Std L" panose="02020300000000000000" pitchFamily="18" charset="-122"/>
                <a:ea typeface="Adobe 宋体 Std L" panose="02020300000000000000" pitchFamily="18" charset="-122"/>
              </a:rPr>
              <a:t>、吃苦耐劳、不怕困难、坚韧不拔的素质，要有敢于面对挫折和失败的勇气，没有</a:t>
            </a:r>
            <a:r>
              <a:rPr lang="zh-CN" altLang="en-US" dirty="0" smtClean="0">
                <a:solidFill>
                  <a:srgbClr val="221E1F"/>
                </a:solidFill>
                <a:latin typeface="Adobe 宋体 Std L" panose="02020300000000000000" pitchFamily="18" charset="-122"/>
                <a:ea typeface="Adobe 宋体 Std L" panose="02020300000000000000" pitchFamily="18" charset="-122"/>
              </a:rPr>
              <a:t>吃苦</a:t>
            </a:r>
            <a:r>
              <a:rPr lang="zh-CN" altLang="en-US" dirty="0">
                <a:solidFill>
                  <a:srgbClr val="221E1F"/>
                </a:solidFill>
                <a:latin typeface="Adobe 宋体 Std L" panose="02020300000000000000" pitchFamily="18" charset="-122"/>
                <a:ea typeface="Adobe 宋体 Std L" panose="02020300000000000000" pitchFamily="18" charset="-122"/>
              </a:rPr>
              <a:t>的精神是不能达到胜利的彼岸的。</a:t>
            </a:r>
          </a:p>
        </p:txBody>
      </p:sp>
    </p:spTree>
    <p:extLst>
      <p:ext uri="{BB962C8B-B14F-4D97-AF65-F5344CB8AC3E}">
        <p14:creationId xmlns:p14="http://schemas.microsoft.com/office/powerpoint/2010/main" val="60614722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a:extLst>
              <a:ext uri="{FF2B5EF4-FFF2-40B4-BE49-F238E27FC236}">
                <a16:creationId xmlns="" xmlns:a16="http://schemas.microsoft.com/office/drawing/2014/main" id="{5263DC9B-3D8F-19CA-605A-141B5E847747}"/>
              </a:ext>
            </a:extLst>
          </p:cNvPr>
          <p:cNvSpPr txBox="1"/>
          <p:nvPr/>
        </p:nvSpPr>
        <p:spPr>
          <a:xfrm>
            <a:off x="612742" y="356521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一、创业者应具备的基本知识结构</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682125" y="4275288"/>
            <a:ext cx="11054246" cy="216982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创业者应具备的基本指导思想就是要做到按照市场经济规律，紧密结合个人实际，在</a:t>
            </a:r>
            <a:r>
              <a:rPr lang="zh-CN" altLang="en-US" dirty="0" smtClean="0">
                <a:solidFill>
                  <a:srgbClr val="221E1F"/>
                </a:solidFill>
                <a:latin typeface="Adobe 宋体 Std L" panose="02020300000000000000" pitchFamily="18" charset="-122"/>
                <a:ea typeface="Adobe 宋体 Std L" panose="02020300000000000000" pitchFamily="18" charset="-122"/>
              </a:rPr>
              <a:t>认识</a:t>
            </a:r>
            <a:r>
              <a:rPr lang="zh-CN" altLang="en-US" dirty="0">
                <a:solidFill>
                  <a:srgbClr val="221E1F"/>
                </a:solidFill>
                <a:latin typeface="Adobe 宋体 Std L" panose="02020300000000000000" pitchFamily="18" charset="-122"/>
                <a:ea typeface="Adobe 宋体 Std L" panose="02020300000000000000" pitchFamily="18" charset="-122"/>
              </a:rPr>
              <a:t>社会职业结构变化和把握市场机会的前提下，选择合理的创业项目，掌握开办企业的各</a:t>
            </a:r>
            <a:r>
              <a:rPr lang="zh-CN" altLang="en-US" dirty="0" smtClean="0">
                <a:solidFill>
                  <a:srgbClr val="221E1F"/>
                </a:solidFill>
                <a:latin typeface="Adobe 宋体 Std L" panose="02020300000000000000" pitchFamily="18" charset="-122"/>
                <a:ea typeface="Adobe 宋体 Std L" panose="02020300000000000000" pitchFamily="18" charset="-122"/>
              </a:rPr>
              <a:t>类手续</a:t>
            </a:r>
            <a:r>
              <a:rPr lang="zh-CN" altLang="en-US" dirty="0">
                <a:solidFill>
                  <a:srgbClr val="221E1F"/>
                </a:solidFill>
                <a:latin typeface="Adobe 宋体 Std L" panose="02020300000000000000" pitchFamily="18" charset="-122"/>
                <a:ea typeface="Adobe 宋体 Std L" panose="02020300000000000000" pitchFamily="18" charset="-122"/>
              </a:rPr>
              <a:t>、法规、法律知识、经营管理知识等，运用个人社会交际能力、公关能力、组织管理</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等，将创业项目变为现实。其一般常涉及以下知识要求：</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）了解市场信息。深入了解市场信息，准确分析，明确定位创业的基准点和范围</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612742" y="388963"/>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3    </a:t>
            </a:r>
            <a:r>
              <a:rPr lang="zh-CN" altLang="en-US" sz="2600" dirty="0" smtClean="0">
                <a:solidFill>
                  <a:srgbClr val="C00000"/>
                </a:solidFill>
                <a:latin typeface="方正准圆_GBK" pitchFamily="65" charset="-122"/>
                <a:ea typeface="方正准圆_GBK" pitchFamily="65" charset="-122"/>
              </a:rPr>
              <a:t>创业</a:t>
            </a:r>
            <a:r>
              <a:rPr lang="zh-CN" altLang="en-US" sz="2600" dirty="0">
                <a:solidFill>
                  <a:srgbClr val="C00000"/>
                </a:solidFill>
                <a:latin typeface="方正准圆_GBK" pitchFamily="65" charset="-122"/>
                <a:ea typeface="方正准圆_GBK" pitchFamily="65" charset="-122"/>
              </a:rPr>
              <a:t>教育指导原则</a:t>
            </a:r>
            <a:endParaRPr lang="zh-CN" altLang="en-US" sz="2600" dirty="0">
              <a:solidFill>
                <a:srgbClr val="C00000"/>
              </a:solidFill>
              <a:latin typeface="方正准圆_GBK" pitchFamily="65" charset="-122"/>
              <a:ea typeface="方正准圆_GBK" pitchFamily="65" charset="-122"/>
            </a:endParaRPr>
          </a:p>
        </p:txBody>
      </p:sp>
      <p:sp>
        <p:nvSpPr>
          <p:cNvPr id="7" name="文本框 2">
            <a:extLst>
              <a:ext uri="{FF2B5EF4-FFF2-40B4-BE49-F238E27FC236}">
                <a16:creationId xmlns="" xmlns:a16="http://schemas.microsoft.com/office/drawing/2014/main" id="{8FF45739-E9BA-7E83-93BC-781D5B5F48CC}"/>
              </a:ext>
            </a:extLst>
          </p:cNvPr>
          <p:cNvSpPr txBox="1"/>
          <p:nvPr/>
        </p:nvSpPr>
        <p:spPr>
          <a:xfrm>
            <a:off x="682125" y="1160983"/>
            <a:ext cx="11054246" cy="21266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作为一名即将开始创业的创业者，首先要面临的现实问题就是要认真客观地评估</a:t>
            </a:r>
            <a:r>
              <a:rPr lang="zh-CN" altLang="en-US" dirty="0" smtClean="0">
                <a:solidFill>
                  <a:srgbClr val="221E1F"/>
                </a:solidFill>
                <a:latin typeface="Adobe 宋体 Std L" panose="02020300000000000000" pitchFamily="18" charset="-122"/>
                <a:ea typeface="Adobe 宋体 Std L" panose="02020300000000000000" pitchFamily="18" charset="-122"/>
              </a:rPr>
              <a:t>自己的</a:t>
            </a:r>
            <a:r>
              <a:rPr lang="zh-CN" altLang="en-US" dirty="0">
                <a:solidFill>
                  <a:srgbClr val="221E1F"/>
                </a:solidFill>
                <a:latin typeface="Adobe 宋体 Std L" panose="02020300000000000000" pitchFamily="18" charset="-122"/>
                <a:ea typeface="Adobe 宋体 Std L" panose="02020300000000000000" pitchFamily="18" charset="-122"/>
              </a:rPr>
              <a:t>基本状况和条件，规划自己的创业模式。然而如何使中职生在校期间能得到全面的教育</a:t>
            </a:r>
            <a:r>
              <a:rPr lang="zh-CN" altLang="en-US" dirty="0" smtClean="0">
                <a:solidFill>
                  <a:srgbClr val="221E1F"/>
                </a:solidFill>
                <a:latin typeface="Adobe 宋体 Std L" panose="02020300000000000000" pitchFamily="18" charset="-122"/>
                <a:ea typeface="Adobe 宋体 Std L" panose="02020300000000000000" pitchFamily="18" charset="-122"/>
              </a:rPr>
              <a:t>指导</a:t>
            </a:r>
            <a:r>
              <a:rPr lang="zh-CN" altLang="en-US" dirty="0">
                <a:solidFill>
                  <a:srgbClr val="221E1F"/>
                </a:solidFill>
                <a:latin typeface="Adobe 宋体 Std L" panose="02020300000000000000" pitchFamily="18" charset="-122"/>
                <a:ea typeface="Adobe 宋体 Std L" panose="02020300000000000000" pitchFamily="18" charset="-122"/>
              </a:rPr>
              <a:t>，则是当代职业院校需要充分考虑的事宜。面对我国劳动力资源相对过剩及结构调整的</a:t>
            </a:r>
            <a:r>
              <a:rPr lang="zh-CN" altLang="en-US" dirty="0" smtClean="0">
                <a:solidFill>
                  <a:srgbClr val="221E1F"/>
                </a:solidFill>
                <a:latin typeface="Adobe 宋体 Std L" panose="02020300000000000000" pitchFamily="18" charset="-122"/>
                <a:ea typeface="Adobe 宋体 Std L" panose="02020300000000000000" pitchFamily="18" charset="-122"/>
              </a:rPr>
              <a:t>局面</a:t>
            </a:r>
            <a:r>
              <a:rPr lang="zh-CN" altLang="en-US" dirty="0">
                <a:solidFill>
                  <a:srgbClr val="221E1F"/>
                </a:solidFill>
                <a:latin typeface="Adobe 宋体 Std L" panose="02020300000000000000" pitchFamily="18" charset="-122"/>
                <a:ea typeface="Adobe 宋体 Std L" panose="02020300000000000000" pitchFamily="18" charset="-122"/>
              </a:rPr>
              <a:t>，毕业生在未来的职业生涯中，要紧紧围绕“学会认知、学会做事、学会共同生活和</a:t>
            </a:r>
            <a:r>
              <a:rPr lang="zh-CN" altLang="en-US" dirty="0" smtClean="0">
                <a:solidFill>
                  <a:srgbClr val="221E1F"/>
                </a:solidFill>
                <a:latin typeface="Adobe 宋体 Std L" panose="02020300000000000000" pitchFamily="18" charset="-122"/>
                <a:ea typeface="Adobe 宋体 Std L" panose="02020300000000000000" pitchFamily="18" charset="-122"/>
              </a:rPr>
              <a:t>学会生存</a:t>
            </a:r>
            <a:r>
              <a:rPr lang="zh-CN" altLang="en-US" dirty="0">
                <a:solidFill>
                  <a:srgbClr val="221E1F"/>
                </a:solidFill>
                <a:latin typeface="Adobe 宋体 Std L" panose="02020300000000000000" pitchFamily="18" charset="-122"/>
                <a:ea typeface="Adobe 宋体 Std L" panose="02020300000000000000" pitchFamily="18" charset="-122"/>
              </a:rPr>
              <a:t>”四个方面来磨炼自己，培养具有跨专业和跨岗位的能力，培养一定的创业技能，以</a:t>
            </a:r>
            <a:r>
              <a:rPr lang="zh-CN" altLang="en-US" dirty="0" smtClean="0">
                <a:solidFill>
                  <a:srgbClr val="221E1F"/>
                </a:solidFill>
                <a:latin typeface="Adobe 宋体 Std L" panose="02020300000000000000" pitchFamily="18" charset="-122"/>
                <a:ea typeface="Adobe 宋体 Std L" panose="02020300000000000000" pitchFamily="18" charset="-122"/>
              </a:rPr>
              <a:t>适应</a:t>
            </a:r>
            <a:r>
              <a:rPr lang="zh-CN" altLang="en-US" dirty="0">
                <a:solidFill>
                  <a:srgbClr val="221E1F"/>
                </a:solidFill>
                <a:latin typeface="Adobe 宋体 Std L" panose="02020300000000000000" pitchFamily="18" charset="-122"/>
                <a:ea typeface="Adobe 宋体 Std L" panose="02020300000000000000" pitchFamily="18" charset="-122"/>
              </a:rPr>
              <a:t>社会对人才的客观需要。</a:t>
            </a:r>
          </a:p>
        </p:txBody>
      </p:sp>
    </p:spTree>
    <p:extLst>
      <p:ext uri="{BB962C8B-B14F-4D97-AF65-F5344CB8AC3E}">
        <p14:creationId xmlns:p14="http://schemas.microsoft.com/office/powerpoint/2010/main" val="368114995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681997"/>
            <a:ext cx="11054246" cy="383181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）加强自身综合素质的培养。加强创业基本素质和能力的培养，如心理素质、</a:t>
            </a:r>
            <a:r>
              <a:rPr lang="zh-CN" altLang="en-US" dirty="0" smtClean="0">
                <a:solidFill>
                  <a:srgbClr val="221E1F"/>
                </a:solidFill>
                <a:latin typeface="Adobe 宋体 Std L" panose="02020300000000000000" pitchFamily="18" charset="-122"/>
                <a:ea typeface="Adobe 宋体 Std L" panose="02020300000000000000" pitchFamily="18" charset="-122"/>
              </a:rPr>
              <a:t>文化素质</a:t>
            </a:r>
            <a:r>
              <a:rPr lang="zh-CN" altLang="en-US" dirty="0">
                <a:solidFill>
                  <a:srgbClr val="221E1F"/>
                </a:solidFill>
                <a:latin typeface="Adobe 宋体 Std L" panose="02020300000000000000" pitchFamily="18" charset="-122"/>
                <a:ea typeface="Adobe 宋体 Std L" panose="02020300000000000000" pitchFamily="18" charset="-122"/>
              </a:rPr>
              <a:t>、专业知识和技能、团队精神、职业道德及诚信等。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）做好创业前的调查。做好创业前的准备工作，如分析服务对象、竞争对手、</a:t>
            </a:r>
            <a:r>
              <a:rPr lang="zh-CN" altLang="en-US" dirty="0" smtClean="0">
                <a:solidFill>
                  <a:srgbClr val="221E1F"/>
                </a:solidFill>
                <a:latin typeface="Adobe 宋体 Std L" panose="02020300000000000000" pitchFamily="18" charset="-122"/>
                <a:ea typeface="Adobe 宋体 Std L" panose="02020300000000000000" pitchFamily="18" charset="-122"/>
              </a:rPr>
              <a:t>经营环境</a:t>
            </a:r>
            <a:r>
              <a:rPr lang="zh-CN" altLang="en-US" dirty="0">
                <a:solidFill>
                  <a:srgbClr val="221E1F"/>
                </a:solidFill>
                <a:latin typeface="Adobe 宋体 Std L" panose="02020300000000000000" pitchFamily="18" charset="-122"/>
                <a:ea typeface="Adobe 宋体 Std L" panose="02020300000000000000" pitchFamily="18" charset="-122"/>
              </a:rPr>
              <a:t>等，并制订相关的经营计划和方案。</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）做好企业再创业。初期的三件事一是筹措资金；二是进行企业注册登记；三是</a:t>
            </a:r>
            <a:r>
              <a:rPr lang="zh-CN" altLang="en-US" dirty="0" smtClean="0">
                <a:solidFill>
                  <a:srgbClr val="221E1F"/>
                </a:solidFill>
                <a:latin typeface="Adobe 宋体 Std L" panose="02020300000000000000" pitchFamily="18" charset="-122"/>
                <a:ea typeface="Adobe 宋体 Std L" panose="02020300000000000000" pitchFamily="18" charset="-122"/>
              </a:rPr>
              <a:t>制定</a:t>
            </a:r>
            <a:r>
              <a:rPr lang="zh-CN" altLang="en-US" dirty="0">
                <a:solidFill>
                  <a:srgbClr val="221E1F"/>
                </a:solidFill>
                <a:latin typeface="Adobe 宋体 Std L" panose="02020300000000000000" pitchFamily="18" charset="-122"/>
                <a:ea typeface="Adobe 宋体 Std L" panose="02020300000000000000" pitchFamily="18" charset="-122"/>
              </a:rPr>
              <a:t>必要的经营管理制度。</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）加强企业管理。企业在经营过程中要加强人事管理，财务管理，物品的采购、</a:t>
            </a:r>
            <a:r>
              <a:rPr lang="zh-CN" altLang="en-US" dirty="0" smtClean="0">
                <a:solidFill>
                  <a:srgbClr val="221E1F"/>
                </a:solidFill>
                <a:latin typeface="Adobe 宋体 Std L" panose="02020300000000000000" pitchFamily="18" charset="-122"/>
                <a:ea typeface="Adobe 宋体 Std L" panose="02020300000000000000" pitchFamily="18" charset="-122"/>
              </a:rPr>
              <a:t>销售</a:t>
            </a:r>
            <a:r>
              <a:rPr lang="zh-CN" altLang="en-US" dirty="0">
                <a:solidFill>
                  <a:srgbClr val="221E1F"/>
                </a:solidFill>
                <a:latin typeface="Adobe 宋体 Std L" panose="02020300000000000000" pitchFamily="18" charset="-122"/>
                <a:ea typeface="Adobe 宋体 Std L" panose="02020300000000000000" pitchFamily="18" charset="-122"/>
              </a:rPr>
              <a:t>、保存管理等。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）充分学习相关法规政策。要逐步了解企业在经营过程中涉及的法规和政策等，</a:t>
            </a:r>
            <a:r>
              <a:rPr lang="zh-CN" altLang="en-US" dirty="0" smtClean="0">
                <a:solidFill>
                  <a:srgbClr val="221E1F"/>
                </a:solidFill>
                <a:latin typeface="Adobe 宋体 Std L" panose="02020300000000000000" pitchFamily="18" charset="-122"/>
                <a:ea typeface="Adobe 宋体 Std L" panose="02020300000000000000" pitchFamily="18" charset="-122"/>
              </a:rPr>
              <a:t>避免</a:t>
            </a:r>
            <a:r>
              <a:rPr lang="zh-CN" altLang="en-US" dirty="0">
                <a:solidFill>
                  <a:srgbClr val="221E1F"/>
                </a:solidFill>
                <a:latin typeface="Adobe 宋体 Std L" panose="02020300000000000000" pitchFamily="18" charset="-122"/>
                <a:ea typeface="Adobe 宋体 Std L" panose="02020300000000000000" pitchFamily="18" charset="-122"/>
              </a:rPr>
              <a:t>违纪行为，同时利用好政府给予的优惠政策。</a:t>
            </a:r>
          </a:p>
        </p:txBody>
      </p:sp>
      <p:sp>
        <p:nvSpPr>
          <p:cNvPr id="8" name="文本框 1">
            <a:extLst>
              <a:ext uri="{FF2B5EF4-FFF2-40B4-BE49-F238E27FC236}">
                <a16:creationId xmlns="" xmlns:a16="http://schemas.microsoft.com/office/drawing/2014/main" id="{5263DC9B-3D8F-19CA-605A-141B5E847747}"/>
              </a:ext>
            </a:extLst>
          </p:cNvPr>
          <p:cNvSpPr txBox="1"/>
          <p:nvPr/>
        </p:nvSpPr>
        <p:spPr>
          <a:xfrm>
            <a:off x="612742" y="473780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二、创业的一般模式</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文本框 2">
            <a:extLst>
              <a:ext uri="{FF2B5EF4-FFF2-40B4-BE49-F238E27FC236}">
                <a16:creationId xmlns="" xmlns:a16="http://schemas.microsoft.com/office/drawing/2014/main" id="{8FF45739-E9BA-7E83-93BC-781D5B5F48CC}"/>
              </a:ext>
            </a:extLst>
          </p:cNvPr>
          <p:cNvSpPr txBox="1"/>
          <p:nvPr/>
        </p:nvSpPr>
        <p:spPr>
          <a:xfrm>
            <a:off x="682125" y="5447879"/>
            <a:ext cx="11054246" cy="464614"/>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创业的模式有很多，从类型上分析，创业的基本模式主要有以下几种：</a:t>
            </a:r>
          </a:p>
        </p:txBody>
      </p:sp>
    </p:spTree>
    <p:extLst>
      <p:ext uri="{BB962C8B-B14F-4D97-AF65-F5344CB8AC3E}">
        <p14:creationId xmlns:p14="http://schemas.microsoft.com/office/powerpoint/2010/main" val="162184675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a:extLst>
              <a:ext uri="{FF2B5EF4-FFF2-40B4-BE49-F238E27FC236}">
                <a16:creationId xmlns="" xmlns:a16="http://schemas.microsoft.com/office/drawing/2014/main" id="{8FF45739-E9BA-7E83-93BC-781D5B5F48CC}"/>
              </a:ext>
            </a:extLst>
          </p:cNvPr>
          <p:cNvSpPr txBox="1"/>
          <p:nvPr/>
        </p:nvSpPr>
        <p:spPr>
          <a:xfrm>
            <a:off x="682125" y="4769453"/>
            <a:ext cx="11054246"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）个人（独立）创业。这种创业模式主要是指从创业的决策、申办、资金准备到</a:t>
            </a:r>
            <a:r>
              <a:rPr lang="zh-CN" altLang="en-US" dirty="0" smtClean="0">
                <a:solidFill>
                  <a:srgbClr val="221E1F"/>
                </a:solidFill>
                <a:latin typeface="Adobe 宋体 Std L" panose="02020300000000000000" pitchFamily="18" charset="-122"/>
                <a:ea typeface="Adobe 宋体 Std L" panose="02020300000000000000" pitchFamily="18" charset="-122"/>
              </a:rPr>
              <a:t>经营</a:t>
            </a:r>
            <a:r>
              <a:rPr lang="zh-CN" altLang="en-US" dirty="0">
                <a:solidFill>
                  <a:srgbClr val="221E1F"/>
                </a:solidFill>
                <a:latin typeface="Adobe 宋体 Std L" panose="02020300000000000000" pitchFamily="18" charset="-122"/>
                <a:ea typeface="Adobe 宋体 Std L" panose="02020300000000000000" pitchFamily="18" charset="-122"/>
              </a:rPr>
              <a:t>和管理等方面均由个人负责承担。</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）知识（技术）入股型创业。这种创业模式需要明确知识入股人的合法地位，主要</a:t>
            </a:r>
            <a:r>
              <a:rPr lang="zh-CN" altLang="en-US" dirty="0" smtClean="0">
                <a:solidFill>
                  <a:srgbClr val="221E1F"/>
                </a:solidFill>
                <a:latin typeface="Adobe 宋体 Std L" panose="02020300000000000000" pitchFamily="18" charset="-122"/>
                <a:ea typeface="Adobe 宋体 Std L" panose="02020300000000000000" pitchFamily="18" charset="-122"/>
              </a:rPr>
              <a:t>是指</a:t>
            </a:r>
            <a:r>
              <a:rPr lang="zh-CN" altLang="en-US" dirty="0">
                <a:solidFill>
                  <a:srgbClr val="221E1F"/>
                </a:solidFill>
                <a:latin typeface="Adobe 宋体 Std L" panose="02020300000000000000" pitchFamily="18" charset="-122"/>
                <a:ea typeface="Adobe 宋体 Std L" panose="02020300000000000000" pitchFamily="18" charset="-122"/>
              </a:rPr>
              <a:t>凭借自己的某项技术或知识成果或某项专利作为资产或资本，与他人合作创办企业的模式</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1591" y="265471"/>
            <a:ext cx="6978388" cy="4249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658957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a:extLst>
              <a:ext uri="{FF2B5EF4-FFF2-40B4-BE49-F238E27FC236}">
                <a16:creationId xmlns="" xmlns:a16="http://schemas.microsoft.com/office/drawing/2014/main" id="{8FF45739-E9BA-7E83-93BC-781D5B5F48CC}"/>
              </a:ext>
            </a:extLst>
          </p:cNvPr>
          <p:cNvSpPr txBox="1"/>
          <p:nvPr/>
        </p:nvSpPr>
        <p:spPr>
          <a:xfrm>
            <a:off x="682125" y="241698"/>
            <a:ext cx="11054246" cy="383181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）合伙（合资、合股、合作）创办型创业。合伙（合资、合股、合作）创办型的</a:t>
            </a:r>
            <a:r>
              <a:rPr lang="zh-CN" altLang="en-US" dirty="0" smtClean="0">
                <a:solidFill>
                  <a:srgbClr val="221E1F"/>
                </a:solidFill>
                <a:latin typeface="Adobe 宋体 Std L" panose="02020300000000000000" pitchFamily="18" charset="-122"/>
                <a:ea typeface="Adobe 宋体 Std L" panose="02020300000000000000" pitchFamily="18" charset="-122"/>
              </a:rPr>
              <a:t>企业</a:t>
            </a:r>
            <a:r>
              <a:rPr lang="zh-CN" altLang="en-US" dirty="0">
                <a:solidFill>
                  <a:srgbClr val="221E1F"/>
                </a:solidFill>
                <a:latin typeface="Adobe 宋体 Std L" panose="02020300000000000000" pitchFamily="18" charset="-122"/>
                <a:ea typeface="Adobe 宋体 Std L" panose="02020300000000000000" pitchFamily="18" charset="-122"/>
              </a:rPr>
              <a:t>资金采取入股方式筹措，与个人（独立）创业型不同的是需要确定企业法人代表，并按</a:t>
            </a:r>
            <a:r>
              <a:rPr lang="zh-CN" altLang="en-US" dirty="0" smtClean="0">
                <a:solidFill>
                  <a:srgbClr val="221E1F"/>
                </a:solidFill>
                <a:latin typeface="Adobe 宋体 Std L" panose="02020300000000000000" pitchFamily="18" charset="-122"/>
                <a:ea typeface="Adobe 宋体 Std L" panose="02020300000000000000" pitchFamily="18" charset="-122"/>
              </a:rPr>
              <a:t>出资</a:t>
            </a:r>
            <a:r>
              <a:rPr lang="zh-CN" altLang="en-US" dirty="0">
                <a:solidFill>
                  <a:srgbClr val="221E1F"/>
                </a:solidFill>
                <a:latin typeface="Adobe 宋体 Std L" panose="02020300000000000000" pitchFamily="18" charset="-122"/>
                <a:ea typeface="Adobe 宋体 Std L" panose="02020300000000000000" pitchFamily="18" charset="-122"/>
              </a:rPr>
              <a:t>人持股数的比例承担各种经营风险。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）个人承包型创业。所谓个人承包型是指由单个人承包一个企业，如国有企业、</a:t>
            </a:r>
            <a:r>
              <a:rPr lang="zh-CN" altLang="en-US" dirty="0" smtClean="0">
                <a:solidFill>
                  <a:srgbClr val="221E1F"/>
                </a:solidFill>
                <a:latin typeface="Adobe 宋体 Std L" panose="02020300000000000000" pitchFamily="18" charset="-122"/>
                <a:ea typeface="Adobe 宋体 Std L" panose="02020300000000000000" pitchFamily="18" charset="-122"/>
              </a:rPr>
              <a:t>农场</a:t>
            </a:r>
            <a:r>
              <a:rPr lang="zh-CN" altLang="en-US" dirty="0">
                <a:solidFill>
                  <a:srgbClr val="221E1F"/>
                </a:solidFill>
                <a:latin typeface="Adobe 宋体 Std L" panose="02020300000000000000" pitchFamily="18" charset="-122"/>
                <a:ea typeface="Adobe 宋体 Std L" panose="02020300000000000000" pitchFamily="18" charset="-122"/>
              </a:rPr>
              <a:t>、民营企业、某个服务企业或某个商店等，以实现自主经营的创业模式。这与个人（</a:t>
            </a:r>
            <a:r>
              <a:rPr lang="zh-CN" altLang="en-US" dirty="0" smtClean="0">
                <a:solidFill>
                  <a:srgbClr val="221E1F"/>
                </a:solidFill>
                <a:latin typeface="Adobe 宋体 Std L" panose="02020300000000000000" pitchFamily="18" charset="-122"/>
                <a:ea typeface="Adobe 宋体 Std L" panose="02020300000000000000" pitchFamily="18" charset="-122"/>
              </a:rPr>
              <a:t>独立</a:t>
            </a:r>
            <a:r>
              <a:rPr lang="zh-CN" altLang="en-US" dirty="0">
                <a:solidFill>
                  <a:srgbClr val="221E1F"/>
                </a:solidFill>
                <a:latin typeface="Adobe 宋体 Std L" panose="02020300000000000000" pitchFamily="18" charset="-122"/>
                <a:ea typeface="Adobe 宋体 Std L" panose="02020300000000000000" pitchFamily="18" charset="-122"/>
              </a:rPr>
              <a:t>）创业型不同的一点是承包的期限和承包的法律责任应有明确的规定，承包前出租方和</a:t>
            </a:r>
            <a:r>
              <a:rPr lang="zh-CN" altLang="en-US" dirty="0" smtClean="0">
                <a:solidFill>
                  <a:srgbClr val="221E1F"/>
                </a:solidFill>
                <a:latin typeface="Adobe 宋体 Std L" panose="02020300000000000000" pitchFamily="18" charset="-122"/>
                <a:ea typeface="Adobe 宋体 Std L" panose="02020300000000000000" pitchFamily="18" charset="-122"/>
              </a:rPr>
              <a:t>承包方</a:t>
            </a:r>
            <a:r>
              <a:rPr lang="zh-CN" altLang="en-US" dirty="0">
                <a:solidFill>
                  <a:srgbClr val="221E1F"/>
                </a:solidFill>
                <a:latin typeface="Adobe 宋体 Std L" panose="02020300000000000000" pitchFamily="18" charset="-122"/>
                <a:ea typeface="Adobe 宋体 Std L" panose="02020300000000000000" pitchFamily="18" charset="-122"/>
              </a:rPr>
              <a:t>必须事先签订承包合同，明确承包期限、租金和双方法律责任等事宜。</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）连锁经营型创业。这种创业模式需要明确品牌的价值或股份及连锁经营的管理</a:t>
            </a:r>
            <a:r>
              <a:rPr lang="zh-CN" altLang="en-US" dirty="0" smtClean="0">
                <a:solidFill>
                  <a:srgbClr val="221E1F"/>
                </a:solidFill>
                <a:latin typeface="Adobe 宋体 Std L" panose="02020300000000000000" pitchFamily="18" charset="-122"/>
                <a:ea typeface="Adobe 宋体 Std L" panose="02020300000000000000" pitchFamily="18" charset="-122"/>
              </a:rPr>
              <a:t>模式</a:t>
            </a:r>
            <a:r>
              <a:rPr lang="zh-CN" altLang="en-US" dirty="0">
                <a:solidFill>
                  <a:srgbClr val="221E1F"/>
                </a:solidFill>
                <a:latin typeface="Adobe 宋体 Std L" panose="02020300000000000000" pitchFamily="18" charset="-122"/>
                <a:ea typeface="Adobe 宋体 Std L" panose="02020300000000000000" pitchFamily="18" charset="-122"/>
              </a:rPr>
              <a:t>等。具体来说是指有偿利用他人的知名品牌进行品牌经营，以实现自主经营的创业模式。</a:t>
            </a:r>
          </a:p>
        </p:txBody>
      </p:sp>
      <p:sp>
        <p:nvSpPr>
          <p:cNvPr id="4" name="文本框 1">
            <a:extLst>
              <a:ext uri="{FF2B5EF4-FFF2-40B4-BE49-F238E27FC236}">
                <a16:creationId xmlns="" xmlns:a16="http://schemas.microsoft.com/office/drawing/2014/main" id="{5263DC9B-3D8F-19CA-605A-141B5E847747}"/>
              </a:ext>
            </a:extLst>
          </p:cNvPr>
          <p:cNvSpPr txBox="1"/>
          <p:nvPr/>
        </p:nvSpPr>
        <p:spPr>
          <a:xfrm>
            <a:off x="612742" y="428510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三、获取创业知识的途径</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682125" y="4783592"/>
            <a:ext cx="11054246" cy="216982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获取创业知识主要可以通过以下五种途径：</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利用媒体信息途径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通过媒体信息获得的创业知识具有针对性强的特点。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）报刊媒体。人才类、经济类媒体是首选，如比较出名的有</a:t>
            </a:r>
            <a:r>
              <a:rPr lang="en-US" altLang="zh-CN" dirty="0">
                <a:solidFill>
                  <a:srgbClr val="221E1F"/>
                </a:solidFill>
                <a:latin typeface="Adobe 宋体 Std L" panose="02020300000000000000" pitchFamily="18" charset="-122"/>
                <a:ea typeface="Adobe 宋体 Std L" panose="02020300000000000000" pitchFamily="18" charset="-122"/>
              </a:rPr>
              <a:t>《21 </a:t>
            </a:r>
            <a:r>
              <a:rPr lang="zh-CN" altLang="en-US" dirty="0">
                <a:solidFill>
                  <a:srgbClr val="221E1F"/>
                </a:solidFill>
                <a:latin typeface="Adobe 宋体 Std L" panose="02020300000000000000" pitchFamily="18" charset="-122"/>
                <a:ea typeface="Adobe 宋体 Std L" panose="02020300000000000000" pitchFamily="18" charset="-122"/>
              </a:rPr>
              <a:t>世纪人才报</a:t>
            </a:r>
            <a:r>
              <a:rPr lang="en-US" altLang="zh-CN" dirty="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21</a:t>
            </a:r>
            <a:r>
              <a:rPr lang="zh-CN" altLang="en-US" dirty="0" smtClean="0">
                <a:solidFill>
                  <a:srgbClr val="221E1F"/>
                </a:solidFill>
                <a:latin typeface="Adobe 宋体 Std L" panose="02020300000000000000" pitchFamily="18" charset="-122"/>
                <a:ea typeface="Adobe 宋体 Std L" panose="02020300000000000000" pitchFamily="18" charset="-122"/>
              </a:rPr>
              <a:t>世纪</a:t>
            </a:r>
            <a:r>
              <a:rPr lang="zh-CN" altLang="en-US" dirty="0">
                <a:solidFill>
                  <a:srgbClr val="221E1F"/>
                </a:solidFill>
                <a:latin typeface="Adobe 宋体 Std L" panose="02020300000000000000" pitchFamily="18" charset="-122"/>
                <a:ea typeface="Adobe 宋体 Std L" panose="02020300000000000000" pitchFamily="18" charset="-122"/>
              </a:rPr>
              <a:t>经济报道</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创业家</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第一财经</a:t>
            </a:r>
            <a:r>
              <a:rPr lang="en-US" altLang="zh-CN" dirty="0">
                <a:solidFill>
                  <a:srgbClr val="221E1F"/>
                </a:solidFill>
                <a:latin typeface="Adobe 宋体 Std L" panose="02020300000000000000" pitchFamily="18" charset="-122"/>
                <a:ea typeface="Adobe 宋体 Std L" panose="02020300000000000000" pitchFamily="18" charset="-122"/>
              </a:rPr>
              <a:t>》《IT </a:t>
            </a:r>
            <a:r>
              <a:rPr lang="zh-CN" altLang="en-US" dirty="0">
                <a:solidFill>
                  <a:srgbClr val="221E1F"/>
                </a:solidFill>
                <a:latin typeface="Adobe 宋体 Std L" panose="02020300000000000000" pitchFamily="18" charset="-122"/>
                <a:ea typeface="Adobe 宋体 Std L" panose="02020300000000000000" pitchFamily="18" charset="-122"/>
              </a:rPr>
              <a:t>经理人世界</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79766291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78860"/>
            <a:ext cx="11054246"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）网络媒体。管理类、人才类、专业创业类网站是必要选择，如比较出名的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中国营销</a:t>
            </a:r>
            <a:r>
              <a:rPr lang="zh-CN" altLang="en-US" dirty="0">
                <a:solidFill>
                  <a:srgbClr val="221E1F"/>
                </a:solidFill>
                <a:latin typeface="Adobe 宋体 Std L" panose="02020300000000000000" pitchFamily="18" charset="-122"/>
                <a:ea typeface="Adobe 宋体 Std L" panose="02020300000000000000" pitchFamily="18" charset="-122"/>
              </a:rPr>
              <a:t>传播网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中华英才网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中华创业网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）创业中心、创新服务中心。如学生科技园、留学生创业园、科技信息中心、</a:t>
            </a:r>
            <a:r>
              <a:rPr lang="zh-CN" altLang="en-US" dirty="0" smtClean="0">
                <a:solidFill>
                  <a:srgbClr val="221E1F"/>
                </a:solidFill>
                <a:latin typeface="Adobe 宋体 Std L" panose="02020300000000000000" pitchFamily="18" charset="-122"/>
                <a:ea typeface="Adobe 宋体 Std L" panose="02020300000000000000" pitchFamily="18" charset="-122"/>
              </a:rPr>
              <a:t>先导民营</a:t>
            </a:r>
            <a:r>
              <a:rPr lang="zh-CN" altLang="en-US" dirty="0">
                <a:solidFill>
                  <a:srgbClr val="221E1F"/>
                </a:solidFill>
                <a:latin typeface="Adobe 宋体 Std L" panose="02020300000000000000" pitchFamily="18" charset="-122"/>
                <a:ea typeface="Adobe 宋体 Std L" panose="02020300000000000000" pitchFamily="18" charset="-122"/>
              </a:rPr>
              <a:t>企业的网站等。</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利用校园的课堂、图书馆和社团组织等途径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通过课堂学习能拥有一门过硬的专业知识，在创业过程中将受益无穷；在图书馆能</a:t>
            </a:r>
            <a:r>
              <a:rPr lang="zh-CN" altLang="en-US" dirty="0" smtClean="0">
                <a:solidFill>
                  <a:srgbClr val="221E1F"/>
                </a:solidFill>
                <a:latin typeface="Adobe 宋体 Std L" panose="02020300000000000000" pitchFamily="18" charset="-122"/>
                <a:ea typeface="Adobe 宋体 Std L" panose="02020300000000000000" pitchFamily="18" charset="-122"/>
              </a:rPr>
              <a:t>找到创业</a:t>
            </a:r>
            <a:r>
              <a:rPr lang="zh-CN" altLang="en-US" dirty="0">
                <a:solidFill>
                  <a:srgbClr val="221E1F"/>
                </a:solidFill>
                <a:latin typeface="Adobe 宋体 Std L" panose="02020300000000000000" pitchFamily="18" charset="-122"/>
                <a:ea typeface="Adobe 宋体 Std L" panose="02020300000000000000" pitchFamily="18" charset="-122"/>
              </a:rPr>
              <a:t>指导方面的报刊和图书，广泛阅读能增加对创业市场的认识；积极参加社团活动能</a:t>
            </a:r>
            <a:r>
              <a:rPr lang="zh-CN" altLang="en-US" dirty="0" smtClean="0">
                <a:solidFill>
                  <a:srgbClr val="221E1F"/>
                </a:solidFill>
                <a:latin typeface="Adobe 宋体 Std L" panose="02020300000000000000" pitchFamily="18" charset="-122"/>
                <a:ea typeface="Adobe 宋体 Std L" panose="02020300000000000000" pitchFamily="18" charset="-122"/>
              </a:rPr>
              <a:t>锻炼各种</a:t>
            </a:r>
            <a:r>
              <a:rPr lang="zh-CN" altLang="en-US" dirty="0">
                <a:solidFill>
                  <a:srgbClr val="221E1F"/>
                </a:solidFill>
                <a:latin typeface="Adobe 宋体 Std L" panose="02020300000000000000" pitchFamily="18" charset="-122"/>
                <a:ea typeface="Adobe 宋体 Std L" panose="02020300000000000000" pitchFamily="18" charset="-122"/>
              </a:rPr>
              <a:t>综合能力，这是创业者积累经验必不可少的实践过程。通过这种途径获得创业知识，</a:t>
            </a:r>
            <a:r>
              <a:rPr lang="zh-CN" altLang="en-US" dirty="0" smtClean="0">
                <a:solidFill>
                  <a:srgbClr val="221E1F"/>
                </a:solidFill>
                <a:latin typeface="Adobe 宋体 Std L" panose="02020300000000000000" pitchFamily="18" charset="-122"/>
                <a:ea typeface="Adobe 宋体 Std L" panose="02020300000000000000" pitchFamily="18" charset="-122"/>
              </a:rPr>
              <a:t>无疑</a:t>
            </a:r>
            <a:r>
              <a:rPr lang="zh-CN" altLang="en-US" dirty="0">
                <a:solidFill>
                  <a:srgbClr val="221E1F"/>
                </a:solidFill>
                <a:latin typeface="Adobe 宋体 Std L" panose="02020300000000000000" pitchFamily="18" charset="-122"/>
                <a:ea typeface="Adobe 宋体 Std L" panose="02020300000000000000" pitchFamily="18" charset="-122"/>
              </a:rPr>
              <a:t>是最经济、最方便的。</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利用与商界人士广泛交流来获得知识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通过这种途径可以获得最直接的创业技巧与经验，将使你在创业过程中受益匪浅。</a:t>
            </a:r>
            <a:r>
              <a:rPr lang="zh-CN" altLang="en-US" dirty="0" smtClean="0">
                <a:solidFill>
                  <a:srgbClr val="221E1F"/>
                </a:solidFill>
                <a:latin typeface="Adobe 宋体 Std L" panose="02020300000000000000" pitchFamily="18" charset="-122"/>
                <a:ea typeface="Adobe 宋体 Std L" panose="02020300000000000000" pitchFamily="18" charset="-122"/>
              </a:rPr>
              <a:t>商业活动</a:t>
            </a:r>
            <a:r>
              <a:rPr lang="zh-CN" altLang="en-US" dirty="0">
                <a:solidFill>
                  <a:srgbClr val="221E1F"/>
                </a:solidFill>
                <a:latin typeface="Adobe 宋体 Std L" panose="02020300000000000000" pitchFamily="18" charset="-122"/>
                <a:ea typeface="Adobe 宋体 Std L" panose="02020300000000000000" pitchFamily="18" charset="-122"/>
              </a:rPr>
              <a:t>无处不在。可以找有创业经验的亲戚、同学、朋友、网友、老师交流。在他们那里，</a:t>
            </a:r>
            <a:r>
              <a:rPr lang="zh-CN" altLang="en-US" dirty="0" smtClean="0">
                <a:solidFill>
                  <a:srgbClr val="221E1F"/>
                </a:solidFill>
                <a:latin typeface="Adobe 宋体 Std L" panose="02020300000000000000" pitchFamily="18" charset="-122"/>
                <a:ea typeface="Adobe 宋体 Std L" panose="02020300000000000000" pitchFamily="18" charset="-122"/>
              </a:rPr>
              <a:t>能得到</a:t>
            </a:r>
            <a:r>
              <a:rPr lang="zh-CN" altLang="en-US" dirty="0">
                <a:solidFill>
                  <a:srgbClr val="221E1F"/>
                </a:solidFill>
                <a:latin typeface="Adobe 宋体 Std L" panose="02020300000000000000" pitchFamily="18" charset="-122"/>
                <a:ea typeface="Adobe 宋体 Std L" panose="02020300000000000000" pitchFamily="18" charset="-122"/>
              </a:rPr>
              <a:t>最直接的创业技巧与经验。这比看书的收获更多。还可以通过 </a:t>
            </a:r>
            <a:r>
              <a:rPr lang="en-US" altLang="zh-CN" dirty="0">
                <a:solidFill>
                  <a:srgbClr val="221E1F"/>
                </a:solidFill>
                <a:latin typeface="Adobe 宋体 Std L" panose="02020300000000000000" pitchFamily="18" charset="-122"/>
                <a:ea typeface="Adobe 宋体 Std L" panose="02020300000000000000" pitchFamily="18" charset="-122"/>
              </a:rPr>
              <a:t>E-mail </a:t>
            </a:r>
            <a:r>
              <a:rPr lang="zh-CN" altLang="en-US" dirty="0">
                <a:solidFill>
                  <a:srgbClr val="221E1F"/>
                </a:solidFill>
                <a:latin typeface="Adobe 宋体 Std L" panose="02020300000000000000" pitchFamily="18" charset="-122"/>
                <a:ea typeface="Adobe 宋体 Std L" panose="02020300000000000000" pitchFamily="18" charset="-122"/>
              </a:rPr>
              <a:t>和电话拜访成功</a:t>
            </a:r>
            <a:r>
              <a:rPr lang="zh-CN" altLang="en-US" dirty="0" smtClean="0">
                <a:solidFill>
                  <a:srgbClr val="221E1F"/>
                </a:solidFill>
                <a:latin typeface="Adobe 宋体 Std L" panose="02020300000000000000" pitchFamily="18" charset="-122"/>
                <a:ea typeface="Adobe 宋体 Std L" panose="02020300000000000000" pitchFamily="18" charset="-122"/>
              </a:rPr>
              <a:t>的商界</a:t>
            </a:r>
            <a:r>
              <a:rPr lang="zh-CN" altLang="en-US" dirty="0">
                <a:solidFill>
                  <a:srgbClr val="221E1F"/>
                </a:solidFill>
                <a:latin typeface="Adobe 宋体 Std L" panose="02020300000000000000" pitchFamily="18" charset="-122"/>
                <a:ea typeface="Adobe 宋体 Std L" panose="02020300000000000000" pitchFamily="18" charset="-122"/>
              </a:rPr>
              <a:t>人士，或咨询与你的创业项目有密切联系的商业团体</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通过创业实践来获得创业知识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通过这种途径获得的知识与经验是最实用的，学以致用</a:t>
            </a:r>
            <a:r>
              <a:rPr lang="zh-CN" altLang="en-US" dirty="0" smtClean="0">
                <a:solidFill>
                  <a:srgbClr val="221E1F"/>
                </a:solidFill>
                <a:latin typeface="Adobe 宋体 Std L" panose="02020300000000000000" pitchFamily="18" charset="-122"/>
                <a:ea typeface="Adobe 宋体 Std L" panose="02020300000000000000" pitchFamily="18" charset="-122"/>
              </a:rPr>
              <a:t>，印象</a:t>
            </a:r>
            <a:r>
              <a:rPr lang="zh-CN" altLang="en-US" dirty="0">
                <a:solidFill>
                  <a:srgbClr val="221E1F"/>
                </a:solidFill>
                <a:latin typeface="Adobe 宋体 Std L" panose="02020300000000000000" pitchFamily="18" charset="-122"/>
                <a:ea typeface="Adobe 宋体 Std L" panose="02020300000000000000" pitchFamily="18" charset="-122"/>
              </a:rPr>
              <a:t>也最深。创业实践是学习创业知识的最好途径。真正的</a:t>
            </a: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实践开始于创业意识萌发之时。间接的创业实践学习主要</a:t>
            </a:r>
            <a:r>
              <a:rPr lang="zh-CN" altLang="en-US" dirty="0" smtClean="0">
                <a:solidFill>
                  <a:srgbClr val="221E1F"/>
                </a:solidFill>
                <a:latin typeface="Adobe 宋体 Std L" panose="02020300000000000000" pitchFamily="18" charset="-122"/>
                <a:ea typeface="Adobe 宋体 Std L" panose="02020300000000000000" pitchFamily="18" charset="-122"/>
              </a:rPr>
              <a:t>可借助</a:t>
            </a:r>
            <a:r>
              <a:rPr lang="zh-CN" altLang="en-US" dirty="0">
                <a:solidFill>
                  <a:srgbClr val="221E1F"/>
                </a:solidFill>
                <a:latin typeface="Adobe 宋体 Std L" panose="02020300000000000000" pitchFamily="18" charset="-122"/>
                <a:ea typeface="Adobe 宋体 Std L" panose="02020300000000000000" pitchFamily="18" charset="-122"/>
              </a:rPr>
              <a:t>学校举办的某些课程的角色性、情景性模拟参与来完成。</a:t>
            </a:r>
          </a:p>
        </p:txBody>
      </p:sp>
    </p:spTree>
    <p:extLst>
      <p:ext uri="{BB962C8B-B14F-4D97-AF65-F5344CB8AC3E}">
        <p14:creationId xmlns:p14="http://schemas.microsoft.com/office/powerpoint/2010/main" val="157648487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78860"/>
            <a:ext cx="11054246" cy="2542106"/>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5. </a:t>
            </a:r>
            <a:r>
              <a:rPr lang="zh-CN" altLang="en-US" b="1" dirty="0">
                <a:solidFill>
                  <a:srgbClr val="221E1F"/>
                </a:solidFill>
                <a:latin typeface="Adobe 宋体 Std L" panose="02020300000000000000" pitchFamily="18" charset="-122"/>
                <a:ea typeface="Adobe 宋体 Std L" panose="02020300000000000000" pitchFamily="18" charset="-122"/>
              </a:rPr>
              <a:t>迂回创业的途径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通过这种途径可以积累创业资金与经验，并建立一定的人际网络关系，为以后创业</a:t>
            </a:r>
            <a:r>
              <a:rPr lang="zh-CN" altLang="en-US" dirty="0" smtClean="0">
                <a:solidFill>
                  <a:srgbClr val="221E1F"/>
                </a:solidFill>
                <a:latin typeface="Adobe 宋体 Std L" panose="02020300000000000000" pitchFamily="18" charset="-122"/>
                <a:ea typeface="Adobe 宋体 Std L" panose="02020300000000000000" pitchFamily="18" charset="-122"/>
              </a:rPr>
              <a:t>奠定良好</a:t>
            </a:r>
            <a:r>
              <a:rPr lang="zh-CN" altLang="en-US" dirty="0">
                <a:solidFill>
                  <a:srgbClr val="221E1F"/>
                </a:solidFill>
                <a:latin typeface="Adobe 宋体 Std L" panose="02020300000000000000" pitchFamily="18" charset="-122"/>
                <a:ea typeface="Adobe 宋体 Std L" panose="02020300000000000000" pitchFamily="18" charset="-122"/>
              </a:rPr>
              <a:t>的基础。所谓迂回就是指在条件不成熟时，先就业再创业，这是时下很多学生的选择</a:t>
            </a:r>
            <a:r>
              <a:rPr lang="zh-CN" altLang="en-US" dirty="0" smtClean="0">
                <a:solidFill>
                  <a:srgbClr val="221E1F"/>
                </a:solidFill>
                <a:latin typeface="Adobe 宋体 Std L" panose="02020300000000000000" pitchFamily="18" charset="-122"/>
                <a:ea typeface="Adobe 宋体 Std L" panose="02020300000000000000" pitchFamily="18" charset="-122"/>
              </a:rPr>
              <a:t>。毕业</a:t>
            </a:r>
            <a:r>
              <a:rPr lang="zh-CN" altLang="en-US" dirty="0">
                <a:solidFill>
                  <a:srgbClr val="221E1F"/>
                </a:solidFill>
                <a:latin typeface="Adobe 宋体 Std L" panose="02020300000000000000" pitchFamily="18" charset="-122"/>
                <a:ea typeface="Adobe 宋体 Std L" panose="02020300000000000000" pitchFamily="18" charset="-122"/>
              </a:rPr>
              <a:t>后，由于自己各方面阅历和经验都不够，自己先到实体单位锻炼几年，待积累了一定</a:t>
            </a:r>
            <a:r>
              <a:rPr lang="zh-CN" altLang="en-US" dirty="0" smtClean="0">
                <a:solidFill>
                  <a:srgbClr val="221E1F"/>
                </a:solidFill>
                <a:latin typeface="Adobe 宋体 Std L" panose="02020300000000000000" pitchFamily="18" charset="-122"/>
                <a:ea typeface="Adobe 宋体 Std L" panose="02020300000000000000" pitchFamily="18" charset="-122"/>
              </a:rPr>
              <a:t>的知识</a:t>
            </a:r>
            <a:r>
              <a:rPr lang="zh-CN" altLang="en-US" dirty="0">
                <a:solidFill>
                  <a:srgbClr val="221E1F"/>
                </a:solidFill>
                <a:latin typeface="Adobe 宋体 Std L" panose="02020300000000000000" pitchFamily="18" charset="-122"/>
                <a:ea typeface="Adobe 宋体 Std L" panose="02020300000000000000" pitchFamily="18" charset="-122"/>
              </a:rPr>
              <a:t>和经验后再创业也不迟。另外，先就业再创业的毕业生在跳槽后，所从事的创业项目</a:t>
            </a:r>
            <a:r>
              <a:rPr lang="zh-CN" altLang="en-US" dirty="0" smtClean="0">
                <a:solidFill>
                  <a:srgbClr val="221E1F"/>
                </a:solidFill>
                <a:latin typeface="Adobe 宋体 Std L" panose="02020300000000000000" pitchFamily="18" charset="-122"/>
                <a:ea typeface="Adobe 宋体 Std L" panose="02020300000000000000" pitchFamily="18" charset="-122"/>
              </a:rPr>
              <a:t>通常</a:t>
            </a:r>
            <a:r>
              <a:rPr lang="zh-CN" altLang="en-US" dirty="0">
                <a:solidFill>
                  <a:srgbClr val="221E1F"/>
                </a:solidFill>
                <a:latin typeface="Adobe 宋体 Std L" panose="02020300000000000000" pitchFamily="18" charset="-122"/>
                <a:ea typeface="Adobe 宋体 Std L" panose="02020300000000000000" pitchFamily="18" charset="-122"/>
              </a:rPr>
              <a:t>也是与过去的工作内容密切联系的。并且在准备创业的过程中，可以利用与老板交流的</a:t>
            </a:r>
            <a:r>
              <a:rPr lang="zh-CN" altLang="en-US" dirty="0" smtClean="0">
                <a:solidFill>
                  <a:srgbClr val="221E1F"/>
                </a:solidFill>
                <a:latin typeface="Adobe 宋体 Std L" panose="02020300000000000000" pitchFamily="18" charset="-122"/>
                <a:ea typeface="Adobe 宋体 Std L" panose="02020300000000000000" pitchFamily="18" charset="-122"/>
              </a:rPr>
              <a:t>机会</a:t>
            </a:r>
            <a:r>
              <a:rPr lang="zh-CN" altLang="en-US" dirty="0">
                <a:solidFill>
                  <a:srgbClr val="221E1F"/>
                </a:solidFill>
                <a:latin typeface="Adobe 宋体 Std L" panose="02020300000000000000" pitchFamily="18" charset="-122"/>
                <a:ea typeface="Adobe 宋体 Std L" panose="02020300000000000000" pitchFamily="18" charset="-122"/>
              </a:rPr>
              <a:t>获得更多的来自市场方面的创业知识与经验。</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612742" y="282501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四、创业的正确方法和基本技巧</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682125" y="3323501"/>
            <a:ext cx="11054246" cy="3000821"/>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创业的正确方法</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能够在短时间内创业成功，关键在于是否找到了正确的方法。</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）观察。观察当前社会上热门的产业、热门的行业。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）测量。测量产业的规模，测量行业的成熟度。</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）发现。发现该产业或行业的空白点，发现该产业或行业顾客有需要，而尚未</a:t>
            </a:r>
            <a:r>
              <a:rPr lang="zh-CN" altLang="en-US" dirty="0" smtClean="0">
                <a:solidFill>
                  <a:srgbClr val="221E1F"/>
                </a:solidFill>
                <a:latin typeface="Adobe 宋体 Std L" panose="02020300000000000000" pitchFamily="18" charset="-122"/>
                <a:ea typeface="Adobe 宋体 Std L" panose="02020300000000000000" pitchFamily="18" charset="-122"/>
              </a:rPr>
              <a:t>有人想到</a:t>
            </a:r>
            <a:r>
              <a:rPr lang="zh-CN" altLang="en-US" dirty="0">
                <a:solidFill>
                  <a:srgbClr val="221E1F"/>
                </a:solidFill>
                <a:latin typeface="Adobe 宋体 Std L" panose="02020300000000000000" pitchFamily="18" charset="-122"/>
                <a:ea typeface="Adobe 宋体 Std L" panose="02020300000000000000" pitchFamily="18" charset="-122"/>
              </a:rPr>
              <a:t>去满足的产品或服务。</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）行动。一旦发现空白点，立即行动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7185424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578889" y="78858"/>
            <a:ext cx="11054246" cy="6740307"/>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创业的基本技巧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）依托一个成熟的行业，行业需要足够大。因为行业大，做细分市场才能够有钱可赚</a:t>
            </a:r>
            <a:r>
              <a:rPr lang="zh-CN" altLang="en-US" dirty="0" smtClean="0">
                <a:solidFill>
                  <a:srgbClr val="221E1F"/>
                </a:solidFill>
                <a:latin typeface="Adobe 宋体 Std L" panose="02020300000000000000" pitchFamily="18" charset="-122"/>
                <a:ea typeface="Adobe 宋体 Std L" panose="02020300000000000000" pitchFamily="18" charset="-122"/>
              </a:rPr>
              <a:t>；因为</a:t>
            </a:r>
            <a:r>
              <a:rPr lang="zh-CN" altLang="en-US" dirty="0">
                <a:solidFill>
                  <a:srgbClr val="221E1F"/>
                </a:solidFill>
                <a:latin typeface="Adobe 宋体 Std L" panose="02020300000000000000" pitchFamily="18" charset="-122"/>
                <a:ea typeface="Adobe 宋体 Std L" panose="02020300000000000000" pitchFamily="18" charset="-122"/>
              </a:rPr>
              <a:t>行业成熟度高，利用现成消费群，才可以省去开拓新市场的费用和唤醒消费者的麻烦</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）专注支流业务，不做主流业务。做到满足消费者在主流需求得到满足之后的</a:t>
            </a:r>
            <a:r>
              <a:rPr lang="zh-CN" altLang="en-US" dirty="0" smtClean="0">
                <a:solidFill>
                  <a:srgbClr val="221E1F"/>
                </a:solidFill>
                <a:latin typeface="Adobe 宋体 Std L" panose="02020300000000000000" pitchFamily="18" charset="-122"/>
                <a:ea typeface="Adobe 宋体 Std L" panose="02020300000000000000" pitchFamily="18" charset="-122"/>
              </a:rPr>
              <a:t>衍生</a:t>
            </a:r>
            <a:r>
              <a:rPr lang="zh-CN" altLang="en-US" dirty="0">
                <a:solidFill>
                  <a:srgbClr val="221E1F"/>
                </a:solidFill>
                <a:latin typeface="Adobe 宋体 Std L" panose="02020300000000000000" pitchFamily="18" charset="-122"/>
                <a:ea typeface="Adobe 宋体 Std L" panose="02020300000000000000" pitchFamily="18" charset="-122"/>
              </a:rPr>
              <a:t>需求。比如手机，消费者购买手机的主要目的是为了通信，为了随时随地方便地与</a:t>
            </a:r>
            <a:r>
              <a:rPr lang="zh-CN" altLang="en-US" dirty="0" smtClean="0">
                <a:solidFill>
                  <a:srgbClr val="221E1F"/>
                </a:solidFill>
                <a:latin typeface="Adobe 宋体 Std L" panose="02020300000000000000" pitchFamily="18" charset="-122"/>
                <a:ea typeface="Adobe 宋体 Std L" panose="02020300000000000000" pitchFamily="18" charset="-122"/>
              </a:rPr>
              <a:t>他人沟通</a:t>
            </a:r>
            <a:r>
              <a:rPr lang="zh-CN" altLang="en-US" dirty="0">
                <a:solidFill>
                  <a:srgbClr val="221E1F"/>
                </a:solidFill>
                <a:latin typeface="Adobe 宋体 Std L" panose="02020300000000000000" pitchFamily="18" charset="-122"/>
                <a:ea typeface="Adobe 宋体 Std L" panose="02020300000000000000" pitchFamily="18" charset="-122"/>
              </a:rPr>
              <a:t>。所以，强大的通信功能和畅通的通信服务是消费者在消费手机这项产品和服务时</a:t>
            </a:r>
            <a:r>
              <a:rPr lang="zh-CN" altLang="en-US" dirty="0" smtClean="0">
                <a:solidFill>
                  <a:srgbClr val="221E1F"/>
                </a:solidFill>
                <a:latin typeface="Adobe 宋体 Std L" panose="02020300000000000000" pitchFamily="18" charset="-122"/>
                <a:ea typeface="Adobe 宋体 Std L" panose="02020300000000000000" pitchFamily="18" charset="-122"/>
              </a:rPr>
              <a:t>的首要</a:t>
            </a:r>
            <a:r>
              <a:rPr lang="zh-CN" altLang="en-US" dirty="0">
                <a:solidFill>
                  <a:srgbClr val="221E1F"/>
                </a:solidFill>
                <a:latin typeface="Adobe 宋体 Std L" panose="02020300000000000000" pitchFamily="18" charset="-122"/>
                <a:ea typeface="Adobe 宋体 Std L" panose="02020300000000000000" pitchFamily="18" charset="-122"/>
              </a:rPr>
              <a:t>和主要诉求。手机好不好看，只是消费者的衍生需求，根本不影响手机的性能，</a:t>
            </a:r>
            <a:r>
              <a:rPr lang="zh-CN" altLang="en-US" dirty="0" smtClean="0">
                <a:solidFill>
                  <a:srgbClr val="221E1F"/>
                </a:solidFill>
                <a:latin typeface="Adobe 宋体 Std L" panose="02020300000000000000" pitchFamily="18" charset="-122"/>
                <a:ea typeface="Adobe 宋体 Std L" panose="02020300000000000000" pitchFamily="18" charset="-122"/>
              </a:rPr>
              <a:t>通信是否</a:t>
            </a:r>
            <a:r>
              <a:rPr lang="zh-CN" altLang="en-US" dirty="0">
                <a:solidFill>
                  <a:srgbClr val="221E1F"/>
                </a:solidFill>
                <a:latin typeface="Adobe 宋体 Std L" panose="02020300000000000000" pitchFamily="18" charset="-122"/>
                <a:ea typeface="Adobe 宋体 Std L" panose="02020300000000000000" pitchFamily="18" charset="-122"/>
              </a:rPr>
              <a:t>畅通，也不是由手机好不好看决定的。这两项是手机产业的主流业务，要满足</a:t>
            </a:r>
            <a:r>
              <a:rPr lang="zh-CN" altLang="en-US" dirty="0" smtClean="0">
                <a:solidFill>
                  <a:srgbClr val="221E1F"/>
                </a:solidFill>
                <a:latin typeface="Adobe 宋体 Std L" panose="02020300000000000000" pitchFamily="18" charset="-122"/>
                <a:ea typeface="Adobe 宋体 Std L" panose="02020300000000000000" pitchFamily="18" charset="-122"/>
              </a:rPr>
              <a:t>消费者的</a:t>
            </a:r>
            <a:r>
              <a:rPr lang="zh-CN" altLang="en-US" dirty="0">
                <a:solidFill>
                  <a:srgbClr val="221E1F"/>
                </a:solidFill>
                <a:latin typeface="Adobe 宋体 Std L" panose="02020300000000000000" pitchFamily="18" charset="-122"/>
                <a:ea typeface="Adobe 宋体 Std L" panose="02020300000000000000" pitchFamily="18" charset="-122"/>
              </a:rPr>
              <a:t>这两项需求，做好这两项业务，需要巨大的投入，中小投资者根本无力承担。所以</a:t>
            </a:r>
            <a:r>
              <a:rPr lang="zh-CN" altLang="en-US" dirty="0" smtClean="0">
                <a:solidFill>
                  <a:srgbClr val="221E1F"/>
                </a:solidFill>
                <a:latin typeface="Adobe 宋体 Std L" panose="02020300000000000000" pitchFamily="18" charset="-122"/>
                <a:ea typeface="Adobe 宋体 Std L" panose="02020300000000000000" pitchFamily="18" charset="-122"/>
              </a:rPr>
              <a:t>，对于</a:t>
            </a:r>
            <a:r>
              <a:rPr lang="zh-CN" altLang="en-US" dirty="0">
                <a:solidFill>
                  <a:srgbClr val="221E1F"/>
                </a:solidFill>
                <a:latin typeface="Adobe 宋体 Std L" panose="02020300000000000000" pitchFamily="18" charset="-122"/>
                <a:ea typeface="Adobe 宋体 Std L" panose="02020300000000000000" pitchFamily="18" charset="-122"/>
              </a:rPr>
              <a:t>中小投资者来说，选择在细分市场做支流业务，专注消费者的个性化需求才是</a:t>
            </a:r>
            <a:r>
              <a:rPr lang="zh-CN" altLang="en-US" dirty="0" smtClean="0">
                <a:solidFill>
                  <a:srgbClr val="221E1F"/>
                </a:solidFill>
                <a:latin typeface="Adobe 宋体 Std L" panose="02020300000000000000" pitchFamily="18" charset="-122"/>
                <a:ea typeface="Adobe 宋体 Std L" panose="02020300000000000000" pitchFamily="18" charset="-122"/>
              </a:rPr>
              <a:t>明智之举</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）仅仅满足一部分人，而不是满足所有人的需求。拿手机来说，目前国内的手机</a:t>
            </a:r>
            <a:r>
              <a:rPr lang="zh-CN" altLang="en-US" dirty="0" smtClean="0">
                <a:solidFill>
                  <a:srgbClr val="221E1F"/>
                </a:solidFill>
                <a:latin typeface="Adobe 宋体 Std L" panose="02020300000000000000" pitchFamily="18" charset="-122"/>
                <a:ea typeface="Adobe 宋体 Std L" panose="02020300000000000000" pitchFamily="18" charset="-122"/>
              </a:rPr>
              <a:t>消费者</a:t>
            </a:r>
            <a:r>
              <a:rPr lang="zh-CN" altLang="en-US" dirty="0">
                <a:solidFill>
                  <a:srgbClr val="221E1F"/>
                </a:solidFill>
                <a:latin typeface="Adobe 宋体 Std L" panose="02020300000000000000" pitchFamily="18" charset="-122"/>
                <a:ea typeface="Adobe 宋体 Std L" panose="02020300000000000000" pitchFamily="18" charset="-122"/>
              </a:rPr>
              <a:t>已达 </a:t>
            </a: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亿，想要满足所有 </a:t>
            </a: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亿消费者的愿望是愚蠢的，也是不可能的。所以，你只能</a:t>
            </a:r>
            <a:r>
              <a:rPr lang="zh-CN" altLang="en-US" dirty="0" smtClean="0">
                <a:solidFill>
                  <a:srgbClr val="221E1F"/>
                </a:solidFill>
                <a:latin typeface="Adobe 宋体 Std L" panose="02020300000000000000" pitchFamily="18" charset="-122"/>
                <a:ea typeface="Adobe 宋体 Std L" panose="02020300000000000000" pitchFamily="18" charset="-122"/>
              </a:rPr>
              <a:t>满足</a:t>
            </a:r>
            <a:r>
              <a:rPr lang="zh-CN" altLang="en-US" dirty="0">
                <a:solidFill>
                  <a:srgbClr val="221E1F"/>
                </a:solidFill>
                <a:latin typeface="Adobe 宋体 Std L" panose="02020300000000000000" pitchFamily="18" charset="-122"/>
                <a:ea typeface="Adobe 宋体 Std L" panose="02020300000000000000" pitchFamily="18" charset="-122"/>
              </a:rPr>
              <a:t>他们中间一部分人，经常可能只是一小部分人的需求。但是因为市场规模够大，即使</a:t>
            </a:r>
            <a:r>
              <a:rPr lang="zh-CN" altLang="en-US" dirty="0" smtClean="0">
                <a:solidFill>
                  <a:srgbClr val="221E1F"/>
                </a:solidFill>
                <a:latin typeface="Adobe 宋体 Std L" panose="02020300000000000000" pitchFamily="18" charset="-122"/>
                <a:ea typeface="Adobe 宋体 Std L" panose="02020300000000000000" pitchFamily="18" charset="-122"/>
              </a:rPr>
              <a:t>只是满足</a:t>
            </a:r>
            <a:r>
              <a:rPr lang="zh-CN" altLang="en-US" dirty="0">
                <a:solidFill>
                  <a:srgbClr val="221E1F"/>
                </a:solidFill>
                <a:latin typeface="Adobe 宋体 Std L" panose="02020300000000000000" pitchFamily="18" charset="-122"/>
                <a:ea typeface="Adobe 宋体 Std L" panose="02020300000000000000" pitchFamily="18" charset="-122"/>
              </a:rPr>
              <a:t>他们中间一小部分人的需求，也足够中小投资者吃饱的。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）服务要到位。衍生需求，换句话说，就是可有可无的需求。有则更好，没有，</a:t>
            </a:r>
            <a:r>
              <a:rPr lang="zh-CN" altLang="en-US" dirty="0" smtClean="0">
                <a:solidFill>
                  <a:srgbClr val="221E1F"/>
                </a:solidFill>
                <a:latin typeface="Adobe 宋体 Std L" panose="02020300000000000000" pitchFamily="18" charset="-122"/>
                <a:ea typeface="Adobe 宋体 Std L" panose="02020300000000000000" pitchFamily="18" charset="-122"/>
              </a:rPr>
              <a:t>对消费者</a:t>
            </a:r>
            <a:r>
              <a:rPr lang="zh-CN" altLang="en-US" dirty="0">
                <a:solidFill>
                  <a:srgbClr val="221E1F"/>
                </a:solidFill>
                <a:latin typeface="Adobe 宋体 Std L" panose="02020300000000000000" pitchFamily="18" charset="-122"/>
                <a:ea typeface="Adobe 宋体 Std L" panose="02020300000000000000" pitchFamily="18" charset="-122"/>
              </a:rPr>
              <a:t>也不会造成什么损失。因为如此，此类需求大多数时候是属于精神层面的需求，对</a:t>
            </a:r>
            <a:r>
              <a:rPr lang="zh-CN" altLang="en-US" dirty="0" smtClean="0">
                <a:solidFill>
                  <a:srgbClr val="221E1F"/>
                </a:solidFill>
                <a:latin typeface="Adobe 宋体 Std L" panose="02020300000000000000" pitchFamily="18" charset="-122"/>
                <a:ea typeface="Adobe 宋体 Std L" panose="02020300000000000000" pitchFamily="18" charset="-122"/>
              </a:rPr>
              <a:t>从业者</a:t>
            </a:r>
            <a:r>
              <a:rPr lang="zh-CN" altLang="en-US" dirty="0">
                <a:solidFill>
                  <a:srgbClr val="221E1F"/>
                </a:solidFill>
                <a:latin typeface="Adobe 宋体 Std L" panose="02020300000000000000" pitchFamily="18" charset="-122"/>
                <a:ea typeface="Adobe 宋体 Std L" panose="02020300000000000000" pitchFamily="18" charset="-122"/>
              </a:rPr>
              <a:t>提供的服务往往有着超高的要求。这是需要投资者格外注意的。创业的过程中都会</a:t>
            </a:r>
            <a:r>
              <a:rPr lang="zh-CN" altLang="en-US" dirty="0" smtClean="0">
                <a:solidFill>
                  <a:srgbClr val="221E1F"/>
                </a:solidFill>
                <a:latin typeface="Adobe 宋体 Std L" panose="02020300000000000000" pitchFamily="18" charset="-122"/>
                <a:ea typeface="Adobe 宋体 Std L" panose="02020300000000000000" pitchFamily="18" charset="-122"/>
              </a:rPr>
              <a:t>几经曲折</a:t>
            </a:r>
            <a:r>
              <a:rPr lang="zh-CN" altLang="en-US" dirty="0">
                <a:solidFill>
                  <a:srgbClr val="221E1F"/>
                </a:solidFill>
                <a:latin typeface="Adobe 宋体 Std L" panose="02020300000000000000" pitchFamily="18" charset="-122"/>
                <a:ea typeface="Adobe 宋体 Std L" panose="02020300000000000000" pitchFamily="18" charset="-122"/>
              </a:rPr>
              <a:t>，饱受消费者的“挑剔”，最后才能涉险过关。</a:t>
            </a:r>
          </a:p>
        </p:txBody>
      </p:sp>
    </p:spTree>
    <p:extLst>
      <p:ext uri="{BB962C8B-B14F-4D97-AF65-F5344CB8AC3E}">
        <p14:creationId xmlns:p14="http://schemas.microsoft.com/office/powerpoint/2010/main" val="149701674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2308324"/>
          </a:xfrm>
          <a:prstGeom prst="rect">
            <a:avLst/>
          </a:prstGeom>
          <a:noFill/>
        </p:spPr>
        <p:txBody>
          <a:bodyPr wrap="square" rtlCol="0">
            <a:spAutoFit/>
          </a:bodyPr>
          <a:lstStyle/>
          <a:p>
            <a:r>
              <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rPr>
              <a:t>中职生创业素养和创业能力</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第五章</a:t>
            </a:r>
            <a:endParaRPr lang="zh-CN" altLang="en-US" sz="6000" dirty="0">
              <a:solidFill>
                <a:schemeClr val="bg1"/>
              </a:solidFill>
              <a:cs typeface="+mn-ea"/>
              <a:sym typeface="+mn-lt"/>
            </a:endParaRPr>
          </a:p>
        </p:txBody>
      </p:sp>
    </p:spTree>
    <p:extLst>
      <p:ext uri="{BB962C8B-B14F-4D97-AF65-F5344CB8AC3E}">
        <p14:creationId xmlns:p14="http://schemas.microsoft.com/office/powerpoint/2010/main" val="41451656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a:extLst>
              <a:ext uri="{FF2B5EF4-FFF2-40B4-BE49-F238E27FC236}">
                <a16:creationId xmlns="" xmlns:a16="http://schemas.microsoft.com/office/drawing/2014/main" id="{5263DC9B-3D8F-19CA-605A-141B5E847747}"/>
              </a:ext>
            </a:extLst>
          </p:cNvPr>
          <p:cNvSpPr txBox="1"/>
          <p:nvPr/>
        </p:nvSpPr>
        <p:spPr>
          <a:xfrm>
            <a:off x="612742" y="31011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四、产业、行业与职业</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73976" y="3890665"/>
            <a:ext cx="6765810" cy="2169825"/>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行业及其划分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行业是指从事相同性质的经济活动的所有单位的</a:t>
            </a:r>
            <a:r>
              <a:rPr lang="zh-CN" altLang="en-US" dirty="0" smtClean="0">
                <a:solidFill>
                  <a:srgbClr val="221E1F"/>
                </a:solidFill>
                <a:latin typeface="Adobe 宋体 Std L" panose="02020300000000000000" pitchFamily="18" charset="-122"/>
                <a:ea typeface="Adobe 宋体 Std L" panose="02020300000000000000" pitchFamily="18" charset="-122"/>
              </a:rPr>
              <a:t>集合</a:t>
            </a:r>
            <a:r>
              <a:rPr lang="zh-CN" altLang="en-US" dirty="0">
                <a:solidFill>
                  <a:srgbClr val="221E1F"/>
                </a:solidFill>
                <a:latin typeface="Adobe 宋体 Std L" panose="02020300000000000000" pitchFamily="18" charset="-122"/>
                <a:ea typeface="Adobe 宋体 Std L" panose="02020300000000000000" pitchFamily="18" charset="-122"/>
              </a:rPr>
              <a:t>。各种行业在产业体系中都有其自身特定的含义、范围</a:t>
            </a:r>
            <a:r>
              <a:rPr lang="zh-CN" altLang="en-US" dirty="0" smtClean="0">
                <a:solidFill>
                  <a:srgbClr val="221E1F"/>
                </a:solidFill>
                <a:latin typeface="Adobe 宋体 Std L" panose="02020300000000000000" pitchFamily="18" charset="-122"/>
                <a:ea typeface="Adobe 宋体 Std L" panose="02020300000000000000" pitchFamily="18" charset="-122"/>
              </a:rPr>
              <a:t>和地位</a:t>
            </a:r>
            <a:r>
              <a:rPr lang="zh-CN" altLang="en-US" dirty="0">
                <a:solidFill>
                  <a:srgbClr val="221E1F"/>
                </a:solidFill>
                <a:latin typeface="Adobe 宋体 Std L" panose="02020300000000000000" pitchFamily="18" charset="-122"/>
                <a:ea typeface="Adobe 宋体 Std L" panose="02020300000000000000" pitchFamily="18" charset="-122"/>
              </a:rPr>
              <a:t>，随着产业体系的内部变化，各种行业也随之发生着</a:t>
            </a:r>
            <a:r>
              <a:rPr lang="zh-CN" altLang="en-US" dirty="0" smtClean="0">
                <a:solidFill>
                  <a:srgbClr val="221E1F"/>
                </a:solidFill>
                <a:latin typeface="Adobe 宋体 Std L" panose="02020300000000000000" pitchFamily="18" charset="-122"/>
                <a:ea typeface="Adobe 宋体 Std L" panose="02020300000000000000" pitchFamily="18" charset="-122"/>
              </a:rPr>
              <a:t>显著</a:t>
            </a:r>
            <a:r>
              <a:rPr lang="zh-CN" altLang="en-US" dirty="0">
                <a:solidFill>
                  <a:srgbClr val="221E1F"/>
                </a:solidFill>
                <a:latin typeface="Adobe 宋体 Std L" panose="02020300000000000000" pitchFamily="18" charset="-122"/>
                <a:ea typeface="Adobe 宋体 Std L" panose="02020300000000000000" pitchFamily="18" charset="-122"/>
              </a:rPr>
              <a:t>变化。结合我国的情况看，</a:t>
            </a:r>
            <a:r>
              <a:rPr lang="en-US" altLang="zh-CN" dirty="0">
                <a:solidFill>
                  <a:srgbClr val="221E1F"/>
                </a:solidFill>
                <a:latin typeface="Adobe 宋体 Std L" panose="02020300000000000000" pitchFamily="18" charset="-122"/>
                <a:ea typeface="Adobe 宋体 Std L" panose="02020300000000000000" pitchFamily="18" charset="-122"/>
              </a:rPr>
              <a:t>21 </a:t>
            </a:r>
            <a:r>
              <a:rPr lang="zh-CN" altLang="en-US" dirty="0">
                <a:solidFill>
                  <a:srgbClr val="221E1F"/>
                </a:solidFill>
                <a:latin typeface="Adobe 宋体 Std L" panose="02020300000000000000" pitchFamily="18" charset="-122"/>
                <a:ea typeface="Adobe 宋体 Std L" panose="02020300000000000000" pitchFamily="18" charset="-122"/>
              </a:rPr>
              <a:t>世纪将会迅速发展的行业</a:t>
            </a:r>
            <a:r>
              <a:rPr lang="zh-CN" altLang="en-US" dirty="0" smtClean="0">
                <a:solidFill>
                  <a:srgbClr val="221E1F"/>
                </a:solidFill>
                <a:latin typeface="Adobe 宋体 Std L" panose="02020300000000000000" pitchFamily="18" charset="-122"/>
                <a:ea typeface="Adobe 宋体 Std L" panose="02020300000000000000" pitchFamily="18" charset="-122"/>
              </a:rPr>
              <a:t>主要</a:t>
            </a:r>
            <a:r>
              <a:rPr lang="zh-CN" altLang="en-US" dirty="0">
                <a:solidFill>
                  <a:srgbClr val="221E1F"/>
                </a:solidFill>
                <a:latin typeface="Adobe 宋体 Std L" panose="02020300000000000000" pitchFamily="18" charset="-122"/>
                <a:ea typeface="Adobe 宋体 Std L" panose="02020300000000000000" pitchFamily="18" charset="-122"/>
              </a:rPr>
              <a:t>有以下几种：</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6770" y="3890665"/>
            <a:ext cx="3071138" cy="2344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73976" y="1305342"/>
            <a:ext cx="11265740" cy="2585323"/>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产业及其划分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人类社会经济发展的历程，是从农业经济到工业经济再到知识经济的，相应的产业特征则是以农业（第一产业）为主导到以工业（第二产业）为主导再到以服务业（第三产业）为主导。</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第一产业指直接取自于自然物质的生产部门，泛指农、林、牧、渔业，简称农业；第二产业指加工取自于自然物质的生产部门，泛指制造业或工业；第三产业指广义的服务业，如商业、金融、教育、卫生、信息、旅游、餐饮以及政府公共行政事业和其他公益事业。</a:t>
            </a:r>
            <a:endParaRPr lang="en-US" altLang="zh-CN"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05657609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515093" y="804621"/>
            <a:ext cx="8118187" cy="5581240"/>
          </a:xfrm>
          <a:prstGeom prst="rect">
            <a:avLst/>
          </a:prstGeom>
          <a:gradFill flip="none" rotWithShape="1">
            <a:gsLst>
              <a:gs pos="100000">
                <a:schemeClr val="accent1">
                  <a:lumMod val="20000"/>
                  <a:lumOff val="80000"/>
                </a:schemeClr>
              </a:gs>
              <a:gs pos="0">
                <a:schemeClr val="accent1">
                  <a:lumMod val="60000"/>
                  <a:lumOff val="40000"/>
                </a:schemeClr>
              </a:gs>
            </a:gsLst>
            <a:lin ang="2700000" scaled="1"/>
            <a:tileRect/>
          </a:gradFill>
          <a:ln w="19050">
            <a:no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62" name="文本框 61"/>
          <p:cNvSpPr txBox="1"/>
          <p:nvPr/>
        </p:nvSpPr>
        <p:spPr>
          <a:xfrm>
            <a:off x="664442" y="1058457"/>
            <a:ext cx="2501582" cy="400110"/>
          </a:xfrm>
          <a:prstGeom prst="rect">
            <a:avLst/>
          </a:prstGeom>
          <a:noFill/>
        </p:spPr>
        <p:txBody>
          <a:bodyPr wrap="square" rtlCol="0">
            <a:spAutoFit/>
          </a:bodyPr>
          <a:lstStyle/>
          <a:p>
            <a:r>
              <a:rPr lang="zh-CN" altLang="en-US" sz="2000" b="1" dirty="0">
                <a:solidFill>
                  <a:schemeClr val="bg1"/>
                </a:solidFill>
                <a:cs typeface="+mn-ea"/>
                <a:sym typeface="+mn-lt"/>
              </a:rPr>
              <a:t>教学目标</a:t>
            </a:r>
          </a:p>
        </p:txBody>
      </p:sp>
      <p:sp>
        <p:nvSpPr>
          <p:cNvPr id="63" name="文本框 62"/>
          <p:cNvSpPr txBox="1"/>
          <p:nvPr/>
        </p:nvSpPr>
        <p:spPr>
          <a:xfrm>
            <a:off x="1218444" y="1512348"/>
            <a:ext cx="7162707" cy="1689373"/>
          </a:xfrm>
          <a:prstGeom prst="rect">
            <a:avLst/>
          </a:prstGeom>
          <a:noFill/>
        </p:spPr>
        <p:txBody>
          <a:bodyPr wrap="square" rtlCol="0">
            <a:spAutoFit/>
          </a:bodyPr>
          <a:lstStyle/>
          <a:p>
            <a:pPr>
              <a:lnSpc>
                <a:spcPct val="150000"/>
              </a:lnSpc>
            </a:pPr>
            <a:r>
              <a:rPr lang="zh-CN" altLang="en-US" dirty="0" smtClean="0">
                <a:cs typeface="+mn-ea"/>
                <a:sym typeface="+mn-lt"/>
              </a:rPr>
              <a:t>    本章</a:t>
            </a:r>
            <a:r>
              <a:rPr lang="zh-CN" altLang="en-US" dirty="0">
                <a:cs typeface="+mn-ea"/>
                <a:sym typeface="+mn-lt"/>
              </a:rPr>
              <a:t>主要就中职生创业需要进行的几点能力及其培养方法进行阐释，包括创业素养、创业精神、创业能力和创新能力等，是学生充分做好创业前期的思想准备工作，理解和把握创业所需的全方位因素，拥有成为时代弄潮儿、乘风破浪的智力资本。</a:t>
            </a:r>
          </a:p>
        </p:txBody>
      </p:sp>
      <p:sp>
        <p:nvSpPr>
          <p:cNvPr id="5" name="文本框 61"/>
          <p:cNvSpPr txBox="1"/>
          <p:nvPr/>
        </p:nvSpPr>
        <p:spPr>
          <a:xfrm>
            <a:off x="664442" y="3449822"/>
            <a:ext cx="2501582" cy="400110"/>
          </a:xfrm>
          <a:prstGeom prst="rect">
            <a:avLst/>
          </a:prstGeom>
          <a:noFill/>
        </p:spPr>
        <p:txBody>
          <a:bodyPr wrap="square" rtlCol="0">
            <a:spAutoFit/>
          </a:bodyPr>
          <a:lstStyle/>
          <a:p>
            <a:r>
              <a:rPr lang="zh-CN" altLang="en-US" sz="2000" b="1" dirty="0" smtClean="0">
                <a:solidFill>
                  <a:schemeClr val="bg1"/>
                </a:solidFill>
                <a:cs typeface="+mn-ea"/>
                <a:sym typeface="+mn-lt"/>
              </a:rPr>
              <a:t>教学</a:t>
            </a:r>
            <a:r>
              <a:rPr lang="zh-CN" altLang="en-US" sz="2000" b="1" dirty="0">
                <a:solidFill>
                  <a:schemeClr val="bg1"/>
                </a:solidFill>
                <a:cs typeface="+mn-ea"/>
                <a:sym typeface="+mn-lt"/>
              </a:rPr>
              <a:t>要求</a:t>
            </a:r>
          </a:p>
        </p:txBody>
      </p:sp>
      <p:sp>
        <p:nvSpPr>
          <p:cNvPr id="6" name="文本框 62"/>
          <p:cNvSpPr txBox="1"/>
          <p:nvPr/>
        </p:nvSpPr>
        <p:spPr>
          <a:xfrm>
            <a:off x="1218444" y="3903713"/>
            <a:ext cx="7162707" cy="2104872"/>
          </a:xfrm>
          <a:prstGeom prst="rect">
            <a:avLst/>
          </a:prstGeom>
          <a:noFill/>
        </p:spPr>
        <p:txBody>
          <a:bodyPr wrap="square" rtlCol="0">
            <a:spAutoFit/>
          </a:bodyPr>
          <a:lstStyle/>
          <a:p>
            <a:pPr>
              <a:lnSpc>
                <a:spcPct val="150000"/>
              </a:lnSpc>
            </a:pPr>
            <a:r>
              <a:rPr lang="zh-CN" altLang="en-US" dirty="0">
                <a:cs typeface="+mn-ea"/>
                <a:sym typeface="+mn-lt"/>
              </a:rPr>
              <a:t>认知：理解创业素质和创业素养对一个创业者的重要性。</a:t>
            </a:r>
          </a:p>
          <a:p>
            <a:pPr>
              <a:lnSpc>
                <a:spcPct val="150000"/>
              </a:lnSpc>
            </a:pPr>
            <a:r>
              <a:rPr lang="zh-CN" altLang="en-US" dirty="0">
                <a:cs typeface="+mn-ea"/>
                <a:sym typeface="+mn-lt"/>
              </a:rPr>
              <a:t>情感和态度： 进入新世纪，创新成为了促进社会持续发展的关键，创新精神的培养是时代的要求。</a:t>
            </a:r>
          </a:p>
          <a:p>
            <a:pPr>
              <a:lnSpc>
                <a:spcPct val="150000"/>
              </a:lnSpc>
            </a:pPr>
            <a:r>
              <a:rPr lang="zh-CN" altLang="en-US" dirty="0">
                <a:cs typeface="+mn-ea"/>
                <a:sym typeface="+mn-lt"/>
              </a:rPr>
              <a:t>运用： 注重创业综合能力的培养，做好充分的准备，锐意进取，迈向成功。</a:t>
            </a:r>
            <a:endParaRPr lang="zh-CN" altLang="en-US" dirty="0">
              <a:cs typeface="+mn-ea"/>
              <a:sym typeface="+mn-lt"/>
            </a:endParaRPr>
          </a:p>
        </p:txBody>
      </p:sp>
      <p:pic>
        <p:nvPicPr>
          <p:cNvPr id="245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1151" y="180975"/>
            <a:ext cx="3624622" cy="2399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51411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7261356" cy="804725"/>
            <a:chOff x="251900" y="195486"/>
            <a:chExt cx="5283943" cy="585582"/>
          </a:xfrm>
        </p:grpSpPr>
        <p:sp>
          <p:nvSpPr>
            <p:cNvPr id="7" name="矩形 6"/>
            <p:cNvSpPr/>
            <p:nvPr/>
          </p:nvSpPr>
          <p:spPr>
            <a:xfrm>
              <a:off x="1331640" y="255120"/>
              <a:ext cx="4204203"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5</a:t>
              </a:r>
              <a:r>
                <a:rPr lang="zh-CN" altLang="en-US" sz="2800" b="1" kern="0" dirty="0" smtClean="0">
                  <a:solidFill>
                    <a:schemeClr val="accent1">
                      <a:lumMod val="75000"/>
                    </a:schemeClr>
                  </a:solidFill>
                  <a:cs typeface="+mn-ea"/>
                  <a:sym typeface="+mn-lt"/>
                </a:rPr>
                <a:t>章  中</a:t>
              </a:r>
              <a:r>
                <a:rPr lang="zh-CN" altLang="en-US" sz="2800" b="1" kern="0" dirty="0">
                  <a:solidFill>
                    <a:schemeClr val="accent1">
                      <a:lumMod val="75000"/>
                    </a:schemeClr>
                  </a:solidFill>
                  <a:cs typeface="+mn-ea"/>
                  <a:sym typeface="+mn-lt"/>
                </a:rPr>
                <a:t>职生创业素养和创业能力</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a:extLst>
              <a:ext uri="{FF2B5EF4-FFF2-40B4-BE49-F238E27FC236}">
                <a16:creationId xmlns="" xmlns:a16="http://schemas.microsoft.com/office/drawing/2014/main" id="{5263DC9B-3D8F-19CA-605A-141B5E847747}"/>
              </a:ext>
            </a:extLst>
          </p:cNvPr>
          <p:cNvSpPr txBox="1"/>
          <p:nvPr/>
        </p:nvSpPr>
        <p:spPr>
          <a:xfrm>
            <a:off x="612742" y="196999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一、创业精神概述</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682125" y="2680069"/>
            <a:ext cx="11054246" cy="383181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创业精神是时代精神的集中体现，是时代对人们提出的要求。创业成功者的环境、</a:t>
            </a:r>
            <a:r>
              <a:rPr lang="zh-CN" altLang="en-US" dirty="0" smtClean="0">
                <a:solidFill>
                  <a:srgbClr val="221E1F"/>
                </a:solidFill>
                <a:latin typeface="Adobe 宋体 Std L" panose="02020300000000000000" pitchFamily="18" charset="-122"/>
                <a:ea typeface="Adobe 宋体 Std L" panose="02020300000000000000" pitchFamily="18" charset="-122"/>
              </a:rPr>
              <a:t>条件</a:t>
            </a:r>
            <a:r>
              <a:rPr lang="zh-CN" altLang="en-US" dirty="0">
                <a:solidFill>
                  <a:srgbClr val="221E1F"/>
                </a:solidFill>
                <a:latin typeface="Adobe 宋体 Std L" panose="02020300000000000000" pitchFamily="18" charset="-122"/>
                <a:ea typeface="Adobe 宋体 Std L" panose="02020300000000000000" pitchFamily="18" charset="-122"/>
              </a:rPr>
              <a:t>、机遇等可能不尽相同，但他们有一个共同的特点，即强烈的创业意识和敢于冒尖、敢</a:t>
            </a:r>
            <a:r>
              <a:rPr lang="zh-CN" altLang="en-US" dirty="0" smtClean="0">
                <a:solidFill>
                  <a:srgbClr val="221E1F"/>
                </a:solidFill>
                <a:latin typeface="Adobe 宋体 Std L" panose="02020300000000000000" pitchFamily="18" charset="-122"/>
                <a:ea typeface="Adobe 宋体 Std L" panose="02020300000000000000" pitchFamily="18" charset="-122"/>
              </a:rPr>
              <a:t>为人</a:t>
            </a:r>
            <a:r>
              <a:rPr lang="zh-CN" altLang="en-US" dirty="0">
                <a:solidFill>
                  <a:srgbClr val="221E1F"/>
                </a:solidFill>
                <a:latin typeface="Adobe 宋体 Std L" panose="02020300000000000000" pitchFamily="18" charset="-122"/>
                <a:ea typeface="Adobe 宋体 Std L" panose="02020300000000000000" pitchFamily="18" charset="-122"/>
              </a:rPr>
              <a:t>先的创业精神。</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创业精神的内涵</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中共中央关于加强精神文明建设若干重要问题的决议</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指出：“在全民族树立</a:t>
            </a:r>
            <a:r>
              <a:rPr lang="zh-CN" altLang="en-US" dirty="0" smtClean="0">
                <a:solidFill>
                  <a:srgbClr val="221E1F"/>
                </a:solidFill>
                <a:latin typeface="Adobe 宋体 Std L" panose="02020300000000000000" pitchFamily="18" charset="-122"/>
                <a:ea typeface="Adobe 宋体 Std L" panose="02020300000000000000" pitchFamily="18" charset="-122"/>
              </a:rPr>
              <a:t>艰苦创业</a:t>
            </a:r>
            <a:r>
              <a:rPr lang="zh-CN" altLang="en-US" dirty="0">
                <a:solidFill>
                  <a:srgbClr val="221E1F"/>
                </a:solidFill>
                <a:latin typeface="Adobe 宋体 Std L" panose="02020300000000000000" pitchFamily="18" charset="-122"/>
                <a:ea typeface="Adobe 宋体 Std L" panose="02020300000000000000" pitchFamily="18" charset="-122"/>
              </a:rPr>
              <a:t>精神，是实现社会主义现代化的重要思想保证。我国是发展中国家，经济文化比较落后</a:t>
            </a:r>
            <a:r>
              <a:rPr lang="zh-CN" altLang="en-US" dirty="0" smtClean="0">
                <a:solidFill>
                  <a:srgbClr val="221E1F"/>
                </a:solidFill>
                <a:latin typeface="Adobe 宋体 Std L" panose="02020300000000000000" pitchFamily="18" charset="-122"/>
                <a:ea typeface="Adobe 宋体 Std L" panose="02020300000000000000" pitchFamily="18" charset="-122"/>
              </a:rPr>
              <a:t>，处在</a:t>
            </a:r>
            <a:r>
              <a:rPr lang="zh-CN" altLang="en-US" dirty="0">
                <a:solidFill>
                  <a:srgbClr val="221E1F"/>
                </a:solidFill>
                <a:latin typeface="Adobe 宋体 Std L" panose="02020300000000000000" pitchFamily="18" charset="-122"/>
                <a:ea typeface="Adobe 宋体 Std L" panose="02020300000000000000" pitchFamily="18" charset="-122"/>
              </a:rPr>
              <a:t>创业时期。伟大的创业实践，需要伟大的创业精神。即使经济有了大的发展，人民</a:t>
            </a:r>
            <a:r>
              <a:rPr lang="zh-CN" altLang="en-US" dirty="0" smtClean="0">
                <a:solidFill>
                  <a:srgbClr val="221E1F"/>
                </a:solidFill>
                <a:latin typeface="Adobe 宋体 Std L" panose="02020300000000000000" pitchFamily="18" charset="-122"/>
                <a:ea typeface="Adobe 宋体 Std L" panose="02020300000000000000" pitchFamily="18" charset="-122"/>
              </a:rPr>
              <a:t>生活有了</a:t>
            </a:r>
            <a:r>
              <a:rPr lang="zh-CN" altLang="en-US" dirty="0">
                <a:solidFill>
                  <a:srgbClr val="221E1F"/>
                </a:solidFill>
                <a:latin typeface="Adobe 宋体 Std L" panose="02020300000000000000" pitchFamily="18" charset="-122"/>
                <a:ea typeface="Adobe 宋体 Std L" panose="02020300000000000000" pitchFamily="18" charset="-122"/>
              </a:rPr>
              <a:t>大的改善，仍然需要保持和发扬这种精神。”</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新世纪的伟大创业精神主要包括以下三层含义：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）要有远大的理想和坚定的信念。要坚持用科学的理论武装头脑，树立正确的</a:t>
            </a:r>
            <a:r>
              <a:rPr lang="zh-CN" altLang="en-US" dirty="0" smtClean="0">
                <a:solidFill>
                  <a:srgbClr val="221E1F"/>
                </a:solidFill>
                <a:latin typeface="Adobe 宋体 Std L" panose="02020300000000000000" pitchFamily="18" charset="-122"/>
                <a:ea typeface="Adobe 宋体 Std L" panose="02020300000000000000" pitchFamily="18" charset="-122"/>
              </a:rPr>
              <a:t>人生观</a:t>
            </a:r>
            <a:r>
              <a:rPr lang="zh-CN" altLang="en-US" dirty="0">
                <a:solidFill>
                  <a:srgbClr val="221E1F"/>
                </a:solidFill>
                <a:latin typeface="Adobe 宋体 Std L" panose="02020300000000000000" pitchFamily="18" charset="-122"/>
                <a:ea typeface="Adobe 宋体 Std L" panose="02020300000000000000" pitchFamily="18" charset="-122"/>
              </a:rPr>
              <a:t>和世界观，决心为实现中华民族的共同理想，为祖国现代化建设奉献自己的智慧和力量</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5" name="文本框 1">
            <a:extLst>
              <a:ext uri="{FF2B5EF4-FFF2-40B4-BE49-F238E27FC236}">
                <a16:creationId xmlns="" xmlns:a16="http://schemas.microsoft.com/office/drawing/2014/main" id="{5263DC9B-3D8F-19CA-605A-141B5E847747}"/>
              </a:ext>
            </a:extLst>
          </p:cNvPr>
          <p:cNvSpPr txBox="1"/>
          <p:nvPr/>
        </p:nvSpPr>
        <p:spPr>
          <a:xfrm>
            <a:off x="612742" y="1273867"/>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1    </a:t>
            </a:r>
            <a:r>
              <a:rPr lang="zh-CN" altLang="en-US" sz="2600" dirty="0" smtClean="0">
                <a:solidFill>
                  <a:srgbClr val="C00000"/>
                </a:solidFill>
                <a:latin typeface="方正准圆_GBK" pitchFamily="65" charset="-122"/>
                <a:ea typeface="方正准圆_GBK" pitchFamily="65" charset="-122"/>
              </a:rPr>
              <a:t>创业</a:t>
            </a:r>
            <a:r>
              <a:rPr lang="zh-CN" altLang="en-US" sz="2600" dirty="0">
                <a:solidFill>
                  <a:srgbClr val="C00000"/>
                </a:solidFill>
                <a:latin typeface="方正准圆_GBK" pitchFamily="65" charset="-122"/>
                <a:ea typeface="方正准圆_GBK" pitchFamily="65" charset="-122"/>
              </a:rPr>
              <a:t>精神与创业素养</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23848289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23566"/>
            <a:ext cx="11054246" cy="5909310"/>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）要有实事求是的科学态度和脚踏实地的工作作风。要坚持解放思想与实事求是</a:t>
            </a:r>
            <a:r>
              <a:rPr lang="zh-CN" altLang="en-US" dirty="0" smtClean="0">
                <a:solidFill>
                  <a:srgbClr val="221E1F"/>
                </a:solidFill>
                <a:latin typeface="Adobe 宋体 Std L" panose="02020300000000000000" pitchFamily="18" charset="-122"/>
                <a:ea typeface="Adobe 宋体 Std L" panose="02020300000000000000" pitchFamily="18" charset="-122"/>
              </a:rPr>
              <a:t>相统一</a:t>
            </a:r>
            <a:r>
              <a:rPr lang="zh-CN" altLang="en-US" dirty="0">
                <a:solidFill>
                  <a:srgbClr val="221E1F"/>
                </a:solidFill>
                <a:latin typeface="Adobe 宋体 Std L" panose="02020300000000000000" pitchFamily="18" charset="-122"/>
                <a:ea typeface="Adobe 宋体 Std L" panose="02020300000000000000" pitchFamily="18" charset="-122"/>
              </a:rPr>
              <a:t>，既要敢想敢干，又要求真务实。</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）要有艰苦创业、顽强拼搏的精神。以强烈的事业心和责任感，刻苦钻研、勤奋</a:t>
            </a:r>
            <a:r>
              <a:rPr lang="zh-CN" altLang="en-US" dirty="0" smtClean="0">
                <a:solidFill>
                  <a:srgbClr val="221E1F"/>
                </a:solidFill>
                <a:latin typeface="Adobe 宋体 Std L" panose="02020300000000000000" pitchFamily="18" charset="-122"/>
                <a:ea typeface="Adobe 宋体 Std L" panose="02020300000000000000" pitchFamily="18" charset="-122"/>
              </a:rPr>
              <a:t>工作</a:t>
            </a:r>
            <a:r>
              <a:rPr lang="zh-CN" altLang="en-US" dirty="0">
                <a:solidFill>
                  <a:srgbClr val="221E1F"/>
                </a:solidFill>
                <a:latin typeface="Adobe 宋体 Std L" panose="02020300000000000000" pitchFamily="18" charset="-122"/>
                <a:ea typeface="Adobe 宋体 Std L" panose="02020300000000000000" pitchFamily="18" charset="-122"/>
              </a:rPr>
              <a:t>，努力掌握科学文化知识、专业知识和专业技能，要树立高标准，严要求，不怕困难，</a:t>
            </a:r>
            <a:r>
              <a:rPr lang="zh-CN" altLang="en-US" dirty="0" smtClean="0">
                <a:solidFill>
                  <a:srgbClr val="221E1F"/>
                </a:solidFill>
                <a:latin typeface="Adobe 宋体 Std L" panose="02020300000000000000" pitchFamily="18" charset="-122"/>
                <a:ea typeface="Adobe 宋体 Std L" panose="02020300000000000000" pitchFamily="18" charset="-122"/>
              </a:rPr>
              <a:t>勇于</a:t>
            </a:r>
            <a:r>
              <a:rPr lang="zh-CN" altLang="en-US" dirty="0">
                <a:solidFill>
                  <a:srgbClr val="221E1F"/>
                </a:solidFill>
                <a:latin typeface="Adobe 宋体 Std L" panose="02020300000000000000" pitchFamily="18" charset="-122"/>
                <a:ea typeface="Adobe 宋体 Std L" panose="02020300000000000000" pitchFamily="18" charset="-122"/>
              </a:rPr>
              <a:t>创新，敢于创业，争创一流的思想。</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创业精神的培养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一般来说，精神的形成来自实践的总结，来自情感和意志习惯的积累。因此，要形成</a:t>
            </a: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精神就要养成良好的精神意志，要进行积极的创业实践。要养成良好的精神意志，形成</a:t>
            </a:r>
            <a:r>
              <a:rPr lang="zh-CN" altLang="en-US" dirty="0" smtClean="0">
                <a:solidFill>
                  <a:srgbClr val="221E1F"/>
                </a:solidFill>
                <a:latin typeface="Adobe 宋体 Std L" panose="02020300000000000000" pitchFamily="18" charset="-122"/>
                <a:ea typeface="Adobe 宋体 Std L" panose="02020300000000000000" pitchFamily="18" charset="-122"/>
              </a:rPr>
              <a:t>可贵</a:t>
            </a:r>
            <a:r>
              <a:rPr lang="zh-CN" altLang="en-US" dirty="0">
                <a:solidFill>
                  <a:srgbClr val="221E1F"/>
                </a:solidFill>
                <a:latin typeface="Adobe 宋体 Std L" panose="02020300000000000000" pitchFamily="18" charset="-122"/>
                <a:ea typeface="Adobe 宋体 Std L" panose="02020300000000000000" pitchFamily="18" charset="-122"/>
              </a:rPr>
              <a:t>的创业精神，就必须注重以下四个方面的培养：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）对自己充满自信。对创业者来说，自信就是对自己充满信心，相信自己有能力</a:t>
            </a:r>
            <a:r>
              <a:rPr lang="zh-CN" altLang="en-US" dirty="0" smtClean="0">
                <a:solidFill>
                  <a:srgbClr val="221E1F"/>
                </a:solidFill>
                <a:latin typeface="Adobe 宋体 Std L" panose="02020300000000000000" pitchFamily="18" charset="-122"/>
                <a:ea typeface="Adobe 宋体 Std L" panose="02020300000000000000" pitchFamily="18" charset="-122"/>
              </a:rPr>
              <a:t>，有</a:t>
            </a:r>
            <a:r>
              <a:rPr lang="zh-CN" altLang="en-US" dirty="0">
                <a:solidFill>
                  <a:srgbClr val="221E1F"/>
                </a:solidFill>
                <a:latin typeface="Adobe 宋体 Std L" panose="02020300000000000000" pitchFamily="18" charset="-122"/>
                <a:ea typeface="Adobe 宋体 Std L" panose="02020300000000000000" pitchFamily="18" charset="-122"/>
              </a:rPr>
              <a:t>条件去开创自己未来的事业。自信贯穿于创业活动的始终。自信赋予人主动积极的人生</a:t>
            </a:r>
            <a:r>
              <a:rPr lang="zh-CN" altLang="en-US" dirty="0" smtClean="0">
                <a:solidFill>
                  <a:srgbClr val="221E1F"/>
                </a:solidFill>
                <a:latin typeface="Adobe 宋体 Std L" panose="02020300000000000000" pitchFamily="18" charset="-122"/>
                <a:ea typeface="Adobe 宋体 Std L" panose="02020300000000000000" pitchFamily="18" charset="-122"/>
              </a:rPr>
              <a:t>态度</a:t>
            </a:r>
            <a:r>
              <a:rPr lang="zh-CN" altLang="en-US" dirty="0">
                <a:solidFill>
                  <a:srgbClr val="221E1F"/>
                </a:solidFill>
                <a:latin typeface="Adobe 宋体 Std L" panose="02020300000000000000" pitchFamily="18" charset="-122"/>
                <a:ea typeface="Adobe 宋体 Std L" panose="02020300000000000000" pitchFamily="18" charset="-122"/>
              </a:rPr>
              <a:t>和进取精神，不依赖父母，不过分指望朋友，不等待国家和社会的安排，不守株待兔，</a:t>
            </a:r>
            <a:r>
              <a:rPr lang="zh-CN" altLang="en-US" dirty="0" smtClean="0">
                <a:solidFill>
                  <a:srgbClr val="221E1F"/>
                </a:solidFill>
                <a:latin typeface="Adobe 宋体 Std L" panose="02020300000000000000" pitchFamily="18" charset="-122"/>
                <a:ea typeface="Adobe 宋体 Std L" panose="02020300000000000000" pitchFamily="18" charset="-122"/>
              </a:rPr>
              <a:t>幻想</a:t>
            </a:r>
            <a:r>
              <a:rPr lang="zh-CN" altLang="en-US" dirty="0">
                <a:solidFill>
                  <a:srgbClr val="221E1F"/>
                </a:solidFill>
                <a:latin typeface="Adobe 宋体 Std L" panose="02020300000000000000" pitchFamily="18" charset="-122"/>
                <a:ea typeface="Adobe 宋体 Std L" panose="02020300000000000000" pitchFamily="18" charset="-122"/>
              </a:rPr>
              <a:t>天上掉下馅饼来。创业成功能让人更加信心倍增，而失败</a:t>
            </a:r>
            <a:r>
              <a:rPr lang="zh-CN" altLang="en-US" dirty="0" smtClean="0">
                <a:solidFill>
                  <a:srgbClr val="221E1F"/>
                </a:solidFill>
                <a:latin typeface="Adobe 宋体 Std L" panose="02020300000000000000" pitchFamily="18" charset="-122"/>
                <a:ea typeface="Adobe 宋体 Std L" panose="02020300000000000000" pitchFamily="18" charset="-122"/>
              </a:rPr>
              <a:t>和挫折</a:t>
            </a:r>
            <a:r>
              <a:rPr lang="zh-CN" altLang="en-US" dirty="0">
                <a:solidFill>
                  <a:srgbClr val="221E1F"/>
                </a:solidFill>
                <a:latin typeface="Adobe 宋体 Std L" panose="02020300000000000000" pitchFamily="18" charset="-122"/>
                <a:ea typeface="Adobe 宋体 Std L" panose="02020300000000000000" pitchFamily="18" charset="-122"/>
              </a:rPr>
              <a:t>则也能激发拼搏与奋斗的精神。“不到长城非好汉”的</a:t>
            </a:r>
            <a:r>
              <a:rPr lang="zh-CN" altLang="en-US" dirty="0" smtClean="0">
                <a:solidFill>
                  <a:srgbClr val="221E1F"/>
                </a:solidFill>
                <a:latin typeface="Adobe 宋体 Std L" panose="02020300000000000000" pitchFamily="18" charset="-122"/>
                <a:ea typeface="Adobe 宋体 Std L" panose="02020300000000000000" pitchFamily="18" charset="-122"/>
              </a:rPr>
              <a:t>豪情壮志</a:t>
            </a:r>
            <a:r>
              <a:rPr lang="zh-CN" altLang="en-US" dirty="0">
                <a:solidFill>
                  <a:srgbClr val="221E1F"/>
                </a:solidFill>
                <a:latin typeface="Adobe 宋体 Std L" panose="02020300000000000000" pitchFamily="18" charset="-122"/>
                <a:ea typeface="Adobe 宋体 Std L" panose="02020300000000000000" pitchFamily="18" charset="-122"/>
              </a:rPr>
              <a:t>是大部分创业者对创业的一种坚持和追求。</a:t>
            </a:r>
          </a:p>
        </p:txBody>
      </p:sp>
    </p:spTree>
    <p:extLst>
      <p:ext uri="{BB962C8B-B14F-4D97-AF65-F5344CB8AC3E}">
        <p14:creationId xmlns:p14="http://schemas.microsoft.com/office/powerpoint/2010/main" val="36738000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028250"/>
            <a:ext cx="11054246" cy="4247317"/>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）有胆有略的自强信念。在这个时代，各行各业</a:t>
            </a:r>
            <a:r>
              <a:rPr lang="zh-CN" altLang="en-US" dirty="0" smtClean="0">
                <a:solidFill>
                  <a:srgbClr val="221E1F"/>
                </a:solidFill>
                <a:latin typeface="Adobe 宋体 Std L" panose="02020300000000000000" pitchFamily="18" charset="-122"/>
                <a:ea typeface="Adobe 宋体 Std L" panose="02020300000000000000" pitchFamily="18" charset="-122"/>
              </a:rPr>
              <a:t>都是广阔</a:t>
            </a:r>
            <a:r>
              <a:rPr lang="zh-CN" altLang="en-US" dirty="0">
                <a:solidFill>
                  <a:srgbClr val="221E1F"/>
                </a:solidFill>
                <a:latin typeface="Adobe 宋体 Std L" panose="02020300000000000000" pitchFamily="18" charset="-122"/>
                <a:ea typeface="Adobe 宋体 Std L" panose="02020300000000000000" pitchFamily="18" charset="-122"/>
              </a:rPr>
              <a:t>的舞台，都是可以大有作为的，行行能创业，行行能</a:t>
            </a:r>
            <a:r>
              <a:rPr lang="zh-CN" altLang="en-US" dirty="0" smtClean="0">
                <a:solidFill>
                  <a:srgbClr val="221E1F"/>
                </a:solidFill>
                <a:latin typeface="Adobe 宋体 Std L" panose="02020300000000000000" pitchFamily="18" charset="-122"/>
                <a:ea typeface="Adobe 宋体 Std L" panose="02020300000000000000" pitchFamily="18" charset="-122"/>
              </a:rPr>
              <a:t>致富</a:t>
            </a:r>
            <a:r>
              <a:rPr lang="zh-CN" altLang="en-US" dirty="0">
                <a:solidFill>
                  <a:srgbClr val="221E1F"/>
                </a:solidFill>
                <a:latin typeface="Adobe 宋体 Std L" panose="02020300000000000000" pitchFamily="18" charset="-122"/>
                <a:ea typeface="Adobe 宋体 Std L" panose="02020300000000000000" pitchFamily="18" charset="-122"/>
              </a:rPr>
              <a:t>，行行出状元。自强就是在自信的基础上，通过创业实践，不断增长自己各方面的能力</a:t>
            </a:r>
            <a:r>
              <a:rPr lang="zh-CN" altLang="en-US" dirty="0" smtClean="0">
                <a:solidFill>
                  <a:srgbClr val="221E1F"/>
                </a:solidFill>
                <a:latin typeface="Adobe 宋体 Std L" panose="02020300000000000000" pitchFamily="18" charset="-122"/>
                <a:ea typeface="Adobe 宋体 Std L" panose="02020300000000000000" pitchFamily="18" charset="-122"/>
              </a:rPr>
              <a:t>，进一步</a:t>
            </a:r>
            <a:r>
              <a:rPr lang="zh-CN" altLang="en-US" dirty="0">
                <a:solidFill>
                  <a:srgbClr val="221E1F"/>
                </a:solidFill>
                <a:latin typeface="Adobe 宋体 Std L" panose="02020300000000000000" pitchFamily="18" charset="-122"/>
                <a:ea typeface="Adobe 宋体 Std L" panose="02020300000000000000" pitchFamily="18" charset="-122"/>
              </a:rPr>
              <a:t>磨炼自己的意志，建立起自己的形象，敢说敢当，敢作敢为，不贪图眼前的利益，</a:t>
            </a:r>
            <a:r>
              <a:rPr lang="zh-CN" altLang="en-US" dirty="0" smtClean="0">
                <a:solidFill>
                  <a:srgbClr val="221E1F"/>
                </a:solidFill>
                <a:latin typeface="Adobe 宋体 Std L" panose="02020300000000000000" pitchFamily="18" charset="-122"/>
                <a:ea typeface="Adobe 宋体 Std L" panose="02020300000000000000" pitchFamily="18" charset="-122"/>
              </a:rPr>
              <a:t>永远</a:t>
            </a:r>
            <a:r>
              <a:rPr lang="zh-CN" altLang="en-US" dirty="0">
                <a:solidFill>
                  <a:srgbClr val="221E1F"/>
                </a:solidFill>
                <a:latin typeface="Adobe 宋体 Std L" panose="02020300000000000000" pitchFamily="18" charset="-122"/>
                <a:ea typeface="Adobe 宋体 Std L" panose="02020300000000000000" pitchFamily="18" charset="-122"/>
              </a:rPr>
              <a:t>进取，使自己成为强者</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）自主意识成就人格魅力。自主就是具有独立的人格，具有独立性思维能力，不</a:t>
            </a:r>
            <a:r>
              <a:rPr lang="zh-CN" altLang="en-US" dirty="0" smtClean="0">
                <a:solidFill>
                  <a:srgbClr val="221E1F"/>
                </a:solidFill>
                <a:latin typeface="Adobe 宋体 Std L" panose="02020300000000000000" pitchFamily="18" charset="-122"/>
                <a:ea typeface="Adobe 宋体 Std L" panose="02020300000000000000" pitchFamily="18" charset="-122"/>
              </a:rPr>
              <a:t>受传统</a:t>
            </a:r>
            <a:r>
              <a:rPr lang="zh-CN" altLang="en-US" dirty="0">
                <a:solidFill>
                  <a:srgbClr val="221E1F"/>
                </a:solidFill>
                <a:latin typeface="Adobe 宋体 Std L" panose="02020300000000000000" pitchFamily="18" charset="-122"/>
                <a:ea typeface="Adobe 宋体 Std L" panose="02020300000000000000" pitchFamily="18" charset="-122"/>
              </a:rPr>
              <a:t>和世俗偏见的束缚，不受舆论和环境的影响，能自己选择自己的道路，善于设计和</a:t>
            </a:r>
            <a:r>
              <a:rPr lang="zh-CN" altLang="en-US" dirty="0" smtClean="0">
                <a:solidFill>
                  <a:srgbClr val="221E1F"/>
                </a:solidFill>
                <a:latin typeface="Adobe 宋体 Std L" panose="02020300000000000000" pitchFamily="18" charset="-122"/>
                <a:ea typeface="Adobe 宋体 Std L" panose="02020300000000000000" pitchFamily="18" charset="-122"/>
              </a:rPr>
              <a:t>规划自己</a:t>
            </a:r>
            <a:r>
              <a:rPr lang="zh-CN" altLang="en-US" dirty="0">
                <a:solidFill>
                  <a:srgbClr val="221E1F"/>
                </a:solidFill>
                <a:latin typeface="Adobe 宋体 Std L" panose="02020300000000000000" pitchFamily="18" charset="-122"/>
                <a:ea typeface="Adobe 宋体 Std L" panose="02020300000000000000" pitchFamily="18" charset="-122"/>
              </a:rPr>
              <a:t>的未来，并采取相应的行动。自主还要有远见、有敢为人先的胆略和实事求是的科学</a:t>
            </a:r>
            <a:r>
              <a:rPr lang="zh-CN" altLang="en-US" dirty="0" smtClean="0">
                <a:solidFill>
                  <a:srgbClr val="221E1F"/>
                </a:solidFill>
                <a:latin typeface="Adobe 宋体 Std L" panose="02020300000000000000" pitchFamily="18" charset="-122"/>
                <a:ea typeface="Adobe 宋体 Std L" panose="02020300000000000000" pitchFamily="18" charset="-122"/>
              </a:rPr>
              <a:t>态度</a:t>
            </a:r>
            <a:r>
              <a:rPr lang="zh-CN" altLang="en-US" dirty="0">
                <a:solidFill>
                  <a:srgbClr val="221E1F"/>
                </a:solidFill>
                <a:latin typeface="Adobe 宋体 Std L" panose="02020300000000000000" pitchFamily="18" charset="-122"/>
                <a:ea typeface="Adobe 宋体 Std L" panose="02020300000000000000" pitchFamily="18" charset="-122"/>
              </a:rPr>
              <a:t>，能把握住自己的航向，直至到达成功的彼岸</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）树立人生旗帜的自立信念。</a:t>
            </a:r>
            <a:r>
              <a:rPr lang="en-US" altLang="zh-CN" dirty="0">
                <a:solidFill>
                  <a:srgbClr val="221E1F"/>
                </a:solidFill>
                <a:latin typeface="Adobe 宋体 Std L" panose="02020300000000000000" pitchFamily="18" charset="-122"/>
                <a:ea typeface="Adobe 宋体 Std L" panose="02020300000000000000" pitchFamily="18" charset="-122"/>
              </a:rPr>
              <a:t>21 </a:t>
            </a:r>
            <a:r>
              <a:rPr lang="zh-CN" altLang="en-US" dirty="0">
                <a:solidFill>
                  <a:srgbClr val="221E1F"/>
                </a:solidFill>
                <a:latin typeface="Adobe 宋体 Std L" panose="02020300000000000000" pitchFamily="18" charset="-122"/>
                <a:ea typeface="Adobe 宋体 Std L" panose="02020300000000000000" pitchFamily="18" charset="-122"/>
              </a:rPr>
              <a:t>世纪的青年人应该早立、快立志向，自谋职业，</a:t>
            </a:r>
            <a:r>
              <a:rPr lang="zh-CN" altLang="en-US" dirty="0" smtClean="0">
                <a:solidFill>
                  <a:srgbClr val="221E1F"/>
                </a:solidFill>
                <a:latin typeface="Adobe 宋体 Std L" panose="02020300000000000000" pitchFamily="18" charset="-122"/>
                <a:ea typeface="Adobe 宋体 Std L" panose="02020300000000000000" pitchFamily="18" charset="-122"/>
              </a:rPr>
              <a:t>勤劳</a:t>
            </a:r>
            <a:r>
              <a:rPr lang="zh-CN" altLang="en-US" dirty="0">
                <a:solidFill>
                  <a:srgbClr val="221E1F"/>
                </a:solidFill>
                <a:latin typeface="Adobe 宋体 Std L" panose="02020300000000000000" pitchFamily="18" charset="-122"/>
                <a:ea typeface="Adobe 宋体 Std L" panose="02020300000000000000" pitchFamily="18" charset="-122"/>
              </a:rPr>
              <a:t>致富，建立起自己的事业。自立就是凭借自己的头脑和双手，凭借自己的智慧和才能，</a:t>
            </a:r>
            <a:r>
              <a:rPr lang="zh-CN" altLang="en-US" dirty="0" smtClean="0">
                <a:solidFill>
                  <a:srgbClr val="221E1F"/>
                </a:solidFill>
                <a:latin typeface="Adobe 宋体 Std L" panose="02020300000000000000" pitchFamily="18" charset="-122"/>
                <a:ea typeface="Adobe 宋体 Std L" panose="02020300000000000000" pitchFamily="18" charset="-122"/>
              </a:rPr>
              <a:t>凭借</a:t>
            </a:r>
            <a:r>
              <a:rPr lang="zh-CN" altLang="en-US" dirty="0">
                <a:solidFill>
                  <a:srgbClr val="221E1F"/>
                </a:solidFill>
                <a:latin typeface="Adobe 宋体 Std L" panose="02020300000000000000" pitchFamily="18" charset="-122"/>
                <a:ea typeface="Adobe 宋体 Std L" panose="02020300000000000000" pitchFamily="18" charset="-122"/>
              </a:rPr>
              <a:t>自己的努力和奋斗，建立起自己生活和事业的基础。</a:t>
            </a:r>
          </a:p>
        </p:txBody>
      </p:sp>
    </p:spTree>
    <p:extLst>
      <p:ext uri="{BB962C8B-B14F-4D97-AF65-F5344CB8AC3E}">
        <p14:creationId xmlns:p14="http://schemas.microsoft.com/office/powerpoint/2010/main" val="396640582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612742" y="19980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二、创业者的综合素质</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682125" y="1044498"/>
            <a:ext cx="8358636" cy="175432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一般来说，创业是一个人各种能力的综合体现，它需要几个</a:t>
            </a:r>
            <a:r>
              <a:rPr lang="zh-CN" altLang="en-US" dirty="0" smtClean="0">
                <a:solidFill>
                  <a:srgbClr val="221E1F"/>
                </a:solidFill>
                <a:latin typeface="Adobe 宋体 Std L" panose="02020300000000000000" pitchFamily="18" charset="-122"/>
                <a:ea typeface="Adobe 宋体 Std L" panose="02020300000000000000" pitchFamily="18" charset="-122"/>
              </a:rPr>
              <a:t>方面</a:t>
            </a:r>
            <a:r>
              <a:rPr lang="zh-CN" altLang="en-US" dirty="0">
                <a:solidFill>
                  <a:srgbClr val="221E1F"/>
                </a:solidFill>
                <a:latin typeface="Adobe 宋体 Std L" panose="02020300000000000000" pitchFamily="18" charset="-122"/>
                <a:ea typeface="Adobe 宋体 Std L" panose="02020300000000000000" pitchFamily="18" charset="-122"/>
              </a:rPr>
              <a:t>的素质进行支撑。时代呼唤创业者，环境造就创业者。但是面临</a:t>
            </a:r>
            <a:r>
              <a:rPr lang="zh-CN" altLang="en-US" dirty="0" smtClean="0">
                <a:solidFill>
                  <a:srgbClr val="221E1F"/>
                </a:solidFill>
                <a:latin typeface="Adobe 宋体 Std L" panose="02020300000000000000" pitchFamily="18" charset="-122"/>
                <a:ea typeface="Adobe 宋体 Std L" panose="02020300000000000000" pitchFamily="18" charset="-122"/>
              </a:rPr>
              <a:t>飞速</a:t>
            </a:r>
            <a:r>
              <a:rPr lang="zh-CN" altLang="en-US" dirty="0">
                <a:solidFill>
                  <a:srgbClr val="221E1F"/>
                </a:solidFill>
                <a:latin typeface="Adobe 宋体 Std L" panose="02020300000000000000" pitchFamily="18" charset="-122"/>
                <a:ea typeface="Adobe 宋体 Std L" panose="02020300000000000000" pitchFamily="18" charset="-122"/>
              </a:rPr>
              <a:t>发展的时代和纷繁复杂的环境，创业者的素质具有时代的特色。</a:t>
            </a:r>
            <a:r>
              <a:rPr lang="zh-CN" altLang="en-US" dirty="0" smtClean="0">
                <a:solidFill>
                  <a:srgbClr val="221E1F"/>
                </a:solidFill>
                <a:latin typeface="Adobe 宋体 Std L" panose="02020300000000000000" pitchFamily="18" charset="-122"/>
                <a:ea typeface="Adobe 宋体 Std L" panose="02020300000000000000" pitchFamily="18" charset="-122"/>
              </a:rPr>
              <a:t>具体地说</a:t>
            </a:r>
            <a:r>
              <a:rPr lang="zh-CN" altLang="en-US" dirty="0">
                <a:solidFill>
                  <a:srgbClr val="221E1F"/>
                </a:solidFill>
                <a:latin typeface="Adobe 宋体 Std L" panose="02020300000000000000" pitchFamily="18" charset="-122"/>
                <a:ea typeface="Adobe 宋体 Std L" panose="02020300000000000000" pitchFamily="18" charset="-122"/>
              </a:rPr>
              <a:t>，创业者要有知识水平和管理素质、学习和反思素质、决断</a:t>
            </a:r>
            <a:r>
              <a:rPr lang="zh-CN" altLang="en-US" dirty="0" smtClean="0">
                <a:solidFill>
                  <a:srgbClr val="221E1F"/>
                </a:solidFill>
                <a:latin typeface="Adobe 宋体 Std L" panose="02020300000000000000" pitchFamily="18" charset="-122"/>
                <a:ea typeface="Adobe 宋体 Std L" panose="02020300000000000000" pitchFamily="18" charset="-122"/>
              </a:rPr>
              <a:t>素质</a:t>
            </a:r>
            <a:r>
              <a:rPr lang="zh-CN" altLang="en-US" dirty="0">
                <a:solidFill>
                  <a:srgbClr val="221E1F"/>
                </a:solidFill>
                <a:latin typeface="Adobe 宋体 Std L" panose="02020300000000000000" pitchFamily="18" charset="-122"/>
                <a:ea typeface="Adobe 宋体 Std L" panose="02020300000000000000" pitchFamily="18" charset="-122"/>
              </a:rPr>
              <a:t>、心理素质。</a:t>
            </a:r>
          </a:p>
        </p:txBody>
      </p:sp>
      <p:pic>
        <p:nvPicPr>
          <p:cNvPr id="2560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59296" y="199804"/>
            <a:ext cx="1712555" cy="2565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本框 2">
            <a:extLst>
              <a:ext uri="{FF2B5EF4-FFF2-40B4-BE49-F238E27FC236}">
                <a16:creationId xmlns="" xmlns:a16="http://schemas.microsoft.com/office/drawing/2014/main" id="{8FF45739-E9BA-7E83-93BC-781D5B5F48CC}"/>
              </a:ext>
            </a:extLst>
          </p:cNvPr>
          <p:cNvSpPr txBox="1"/>
          <p:nvPr/>
        </p:nvSpPr>
        <p:spPr>
          <a:xfrm>
            <a:off x="682124" y="2798824"/>
            <a:ext cx="11042843" cy="3416320"/>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建立复合型知识结构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作为新创企业的管理者，创业者既要懂得管理学的知识又要了解相应行业的科学技术</a:t>
            </a:r>
            <a:r>
              <a:rPr lang="zh-CN" altLang="en-US" dirty="0" smtClean="0">
                <a:solidFill>
                  <a:srgbClr val="221E1F"/>
                </a:solidFill>
                <a:latin typeface="Adobe 宋体 Std L" panose="02020300000000000000" pitchFamily="18" charset="-122"/>
                <a:ea typeface="Adobe 宋体 Std L" panose="02020300000000000000" pitchFamily="18" charset="-122"/>
              </a:rPr>
              <a:t>知识</a:t>
            </a:r>
            <a:r>
              <a:rPr lang="zh-CN" altLang="en-US" dirty="0">
                <a:solidFill>
                  <a:srgbClr val="221E1F"/>
                </a:solidFill>
                <a:latin typeface="Adobe 宋体 Std L" panose="02020300000000000000" pitchFamily="18" charset="-122"/>
                <a:ea typeface="Adobe 宋体 Std L" panose="02020300000000000000" pitchFamily="18" charset="-122"/>
              </a:rPr>
              <a:t>，既要懂市场又要懂法律，还要了解人文和历史。在知识经济时代的创业者需要复合型</a:t>
            </a:r>
            <a:r>
              <a:rPr lang="zh-CN" altLang="en-US" dirty="0" smtClean="0">
                <a:solidFill>
                  <a:srgbClr val="221E1F"/>
                </a:solidFill>
                <a:latin typeface="Adobe 宋体 Std L" panose="02020300000000000000" pitchFamily="18" charset="-122"/>
                <a:ea typeface="Adobe 宋体 Std L" panose="02020300000000000000" pitchFamily="18" charset="-122"/>
              </a:rPr>
              <a:t>的知识结构</a:t>
            </a:r>
            <a:r>
              <a:rPr lang="zh-CN" altLang="en-US" dirty="0">
                <a:solidFill>
                  <a:srgbClr val="221E1F"/>
                </a:solidFill>
                <a:latin typeface="Adobe 宋体 Std L" panose="02020300000000000000" pitchFamily="18" charset="-122"/>
                <a:ea typeface="Adobe 宋体 Std L" panose="02020300000000000000" pitchFamily="18" charset="-122"/>
              </a:rPr>
              <a:t>，包括两方面的内容：一是指知识的广博性；二是指知识的专业性。创业者以其</a:t>
            </a:r>
            <a:r>
              <a:rPr lang="zh-CN" altLang="en-US" dirty="0" smtClean="0">
                <a:solidFill>
                  <a:srgbClr val="221E1F"/>
                </a:solidFill>
                <a:latin typeface="Adobe 宋体 Std L" panose="02020300000000000000" pitchFamily="18" charset="-122"/>
                <a:ea typeface="Adobe 宋体 Std L" panose="02020300000000000000" pitchFamily="18" charset="-122"/>
              </a:rPr>
              <a:t>知识</a:t>
            </a:r>
            <a:r>
              <a:rPr lang="zh-CN" altLang="en-US" dirty="0">
                <a:solidFill>
                  <a:srgbClr val="221E1F"/>
                </a:solidFill>
                <a:latin typeface="Adobe 宋体 Std L" panose="02020300000000000000" pitchFamily="18" charset="-122"/>
                <a:ea typeface="Adobe 宋体 Std L" panose="02020300000000000000" pitchFamily="18" charset="-122"/>
              </a:rPr>
              <a:t>广博，能够吸收和借鉴任何时期任何群体的经验和成果，以培养敏锐的目光和思维，在</a:t>
            </a:r>
            <a:r>
              <a:rPr lang="zh-CN" altLang="en-US" dirty="0" smtClean="0">
                <a:solidFill>
                  <a:srgbClr val="221E1F"/>
                </a:solidFill>
                <a:latin typeface="Adobe 宋体 Std L" panose="02020300000000000000" pitchFamily="18" charset="-122"/>
                <a:ea typeface="Adobe 宋体 Std L" panose="02020300000000000000" pitchFamily="18" charset="-122"/>
              </a:rPr>
              <a:t>多种</a:t>
            </a:r>
            <a:r>
              <a:rPr lang="zh-CN" altLang="en-US" dirty="0">
                <a:solidFill>
                  <a:srgbClr val="221E1F"/>
                </a:solidFill>
                <a:latin typeface="Adobe 宋体 Std L" panose="02020300000000000000" pitchFamily="18" charset="-122"/>
                <a:ea typeface="Adobe 宋体 Std L" panose="02020300000000000000" pitchFamily="18" charset="-122"/>
              </a:rPr>
              <a:t>知识的综合上找到新的创业点，在多种机会的把握上获得优势。另外，为免通而不专，</a:t>
            </a:r>
            <a:r>
              <a:rPr lang="zh-CN" altLang="en-US" dirty="0" smtClean="0">
                <a:solidFill>
                  <a:srgbClr val="221E1F"/>
                </a:solidFill>
                <a:latin typeface="Adobe 宋体 Std L" panose="02020300000000000000" pitchFamily="18" charset="-122"/>
                <a:ea typeface="Adobe 宋体 Std L" panose="02020300000000000000" pitchFamily="18" charset="-122"/>
              </a:rPr>
              <a:t>流于</a:t>
            </a:r>
            <a:r>
              <a:rPr lang="zh-CN" altLang="en-US" dirty="0">
                <a:solidFill>
                  <a:srgbClr val="221E1F"/>
                </a:solidFill>
                <a:latin typeface="Adobe 宋体 Std L" panose="02020300000000000000" pitchFamily="18" charset="-122"/>
                <a:ea typeface="Adobe 宋体 Std L" panose="02020300000000000000" pitchFamily="18" charset="-122"/>
              </a:rPr>
              <a:t>纸上谈兵，创业者还需要一些专才。“专”的第一项是专业知识，没有专业知识就</a:t>
            </a:r>
            <a:r>
              <a:rPr lang="zh-CN" altLang="en-US" dirty="0" smtClean="0">
                <a:solidFill>
                  <a:srgbClr val="221E1F"/>
                </a:solidFill>
                <a:latin typeface="Adobe 宋体 Std L" panose="02020300000000000000" pitchFamily="18" charset="-122"/>
                <a:ea typeface="Adobe 宋体 Std L" panose="02020300000000000000" pitchFamily="18" charset="-122"/>
              </a:rPr>
              <a:t>不可能正确</a:t>
            </a:r>
            <a:r>
              <a:rPr lang="zh-CN" altLang="en-US" dirty="0">
                <a:solidFill>
                  <a:srgbClr val="221E1F"/>
                </a:solidFill>
                <a:latin typeface="Adobe 宋体 Std L" panose="02020300000000000000" pitchFamily="18" charset="-122"/>
                <a:ea typeface="Adobe 宋体 Std L" panose="02020300000000000000" pitchFamily="18" charset="-122"/>
              </a:rPr>
              <a:t>把握创业机遇与方案，做出正确决策；“专”的第二项是管理知识，创业者的重要</a:t>
            </a:r>
            <a:r>
              <a:rPr lang="zh-CN" altLang="en-US" dirty="0" smtClean="0">
                <a:solidFill>
                  <a:srgbClr val="221E1F"/>
                </a:solidFill>
                <a:latin typeface="Adobe 宋体 Std L" panose="02020300000000000000" pitchFamily="18" charset="-122"/>
                <a:ea typeface="Adobe 宋体 Std L" panose="02020300000000000000" pitchFamily="18" charset="-122"/>
              </a:rPr>
              <a:t>职责是</a:t>
            </a:r>
            <a:r>
              <a:rPr lang="zh-CN" altLang="en-US" dirty="0">
                <a:solidFill>
                  <a:srgbClr val="221E1F"/>
                </a:solidFill>
                <a:latin typeface="Adobe 宋体 Std L" panose="02020300000000000000" pitchFamily="18" charset="-122"/>
                <a:ea typeface="Adobe 宋体 Std L" panose="02020300000000000000" pitchFamily="18" charset="-122"/>
              </a:rPr>
              <a:t>把握创业方向、制定创业决策和对创业团队的组织协调，管理知识既是团队管理所必需</a:t>
            </a:r>
            <a:r>
              <a:rPr lang="zh-CN" altLang="en-US" dirty="0" smtClean="0">
                <a:solidFill>
                  <a:srgbClr val="221E1F"/>
                </a:solidFill>
                <a:latin typeface="Adobe 宋体 Std L" panose="02020300000000000000" pitchFamily="18" charset="-122"/>
                <a:ea typeface="Adobe 宋体 Std L" panose="02020300000000000000" pitchFamily="18" charset="-122"/>
              </a:rPr>
              <a:t>，也</a:t>
            </a:r>
            <a:r>
              <a:rPr lang="zh-CN" altLang="en-US" dirty="0">
                <a:solidFill>
                  <a:srgbClr val="221E1F"/>
                </a:solidFill>
                <a:latin typeface="Adobe 宋体 Std L" panose="02020300000000000000" pitchFamily="18" charset="-122"/>
                <a:ea typeface="Adobe 宋体 Std L" panose="02020300000000000000" pitchFamily="18" charset="-122"/>
              </a:rPr>
              <a:t>是战略决策的基础</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6183343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82124" y="276850"/>
            <a:ext cx="11042843"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）经营管理知识。在市场经济条件下，市场充满了竞争和风险，创业者要使自己</a:t>
            </a:r>
            <a:r>
              <a:rPr lang="zh-CN" altLang="en-US" dirty="0" smtClean="0">
                <a:solidFill>
                  <a:srgbClr val="221E1F"/>
                </a:solidFill>
                <a:latin typeface="Adobe 宋体 Std L" panose="02020300000000000000" pitchFamily="18" charset="-122"/>
                <a:ea typeface="Adobe 宋体 Std L" panose="02020300000000000000" pitchFamily="18" charset="-122"/>
              </a:rPr>
              <a:t>的创业</a:t>
            </a:r>
            <a:r>
              <a:rPr lang="zh-CN" altLang="en-US" dirty="0">
                <a:solidFill>
                  <a:srgbClr val="221E1F"/>
                </a:solidFill>
                <a:latin typeface="Adobe 宋体 Std L" panose="02020300000000000000" pitchFamily="18" charset="-122"/>
                <a:ea typeface="Adobe 宋体 Std L" panose="02020300000000000000" pitchFamily="18" charset="-122"/>
              </a:rPr>
              <a:t>实践活动获得成功，就必须重视经营管理。在创业的过程中，许多具有良好产品的</a:t>
            </a:r>
            <a:r>
              <a:rPr lang="zh-CN" altLang="en-US" dirty="0" smtClean="0">
                <a:solidFill>
                  <a:srgbClr val="221E1F"/>
                </a:solidFill>
                <a:latin typeface="Adobe 宋体 Std L" panose="02020300000000000000" pitchFamily="18" charset="-122"/>
                <a:ea typeface="Adobe 宋体 Std L" panose="02020300000000000000" pitchFamily="18" charset="-122"/>
              </a:rPr>
              <a:t>企业由于</a:t>
            </a:r>
            <a:r>
              <a:rPr lang="zh-CN" altLang="en-US" dirty="0">
                <a:solidFill>
                  <a:srgbClr val="221E1F"/>
                </a:solidFill>
                <a:latin typeface="Adobe 宋体 Std L" panose="02020300000000000000" pitchFamily="18" charset="-122"/>
                <a:ea typeface="Adobe 宋体 Std L" panose="02020300000000000000" pitchFamily="18" charset="-122"/>
              </a:rPr>
              <a:t>经营管理不善而导致失败的教训很多，所以创业者一定要高度重视对企业的管理。</a:t>
            </a:r>
            <a:r>
              <a:rPr lang="zh-CN" altLang="en-US" dirty="0" smtClean="0">
                <a:solidFill>
                  <a:srgbClr val="221E1F"/>
                </a:solidFill>
                <a:latin typeface="Adobe 宋体 Std L" panose="02020300000000000000" pitchFamily="18" charset="-122"/>
                <a:ea typeface="Adobe 宋体 Std L" panose="02020300000000000000" pitchFamily="18" charset="-122"/>
              </a:rPr>
              <a:t>经营管理</a:t>
            </a:r>
            <a:r>
              <a:rPr lang="zh-CN" altLang="en-US" dirty="0">
                <a:solidFill>
                  <a:srgbClr val="221E1F"/>
                </a:solidFill>
                <a:latin typeface="Adobe 宋体 Std L" panose="02020300000000000000" pitchFamily="18" charset="-122"/>
                <a:ea typeface="Adobe 宋体 Std L" panose="02020300000000000000" pitchFamily="18" charset="-122"/>
              </a:rPr>
              <a:t>知识大致包括：人员的管理、经营目标的管理、经营过程的管理等。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）专业知识。专业知识是创业之本。专业知识对于创业者确定创业目标具有</a:t>
            </a:r>
            <a:r>
              <a:rPr lang="zh-CN" altLang="en-US" dirty="0" smtClean="0">
                <a:solidFill>
                  <a:srgbClr val="221E1F"/>
                </a:solidFill>
                <a:latin typeface="Adobe 宋体 Std L" panose="02020300000000000000" pitchFamily="18" charset="-122"/>
                <a:ea typeface="Adobe 宋体 Std L" panose="02020300000000000000" pitchFamily="18" charset="-122"/>
              </a:rPr>
              <a:t>直接的</a:t>
            </a:r>
            <a:r>
              <a:rPr lang="zh-CN" altLang="en-US" dirty="0">
                <a:solidFill>
                  <a:srgbClr val="221E1F"/>
                </a:solidFill>
                <a:latin typeface="Adobe 宋体 Std L" panose="02020300000000000000" pitchFamily="18" charset="-122"/>
                <a:ea typeface="Adobe 宋体 Std L" panose="02020300000000000000" pitchFamily="18" charset="-122"/>
              </a:rPr>
              <a:t>、至关重要的作用。纵观近几年在高科技领域创业取得成功的创业者，无一不具有深厚</a:t>
            </a:r>
            <a:r>
              <a:rPr lang="zh-CN" altLang="en-US" dirty="0" smtClean="0">
                <a:solidFill>
                  <a:srgbClr val="221E1F"/>
                </a:solidFill>
                <a:latin typeface="Adobe 宋体 Std L" panose="02020300000000000000" pitchFamily="18" charset="-122"/>
                <a:ea typeface="Adobe 宋体 Std L" panose="02020300000000000000" pitchFamily="18" charset="-122"/>
              </a:rPr>
              <a:t>的专业知识</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）财务管理知识。企业财务管理的基本任务和方法是做好各项财务收支的计划、</a:t>
            </a:r>
            <a:r>
              <a:rPr lang="zh-CN" altLang="en-US" dirty="0" smtClean="0">
                <a:solidFill>
                  <a:srgbClr val="221E1F"/>
                </a:solidFill>
                <a:latin typeface="Adobe 宋体 Std L" panose="02020300000000000000" pitchFamily="18" charset="-122"/>
                <a:ea typeface="Adobe 宋体 Std L" panose="02020300000000000000" pitchFamily="18" charset="-122"/>
              </a:rPr>
              <a:t>组织</a:t>
            </a:r>
            <a:r>
              <a:rPr lang="zh-CN" altLang="en-US" dirty="0">
                <a:solidFill>
                  <a:srgbClr val="221E1F"/>
                </a:solidFill>
                <a:latin typeface="Adobe 宋体 Std L" panose="02020300000000000000" pitchFamily="18" charset="-122"/>
                <a:ea typeface="Adobe 宋体 Std L" panose="02020300000000000000" pitchFamily="18" charset="-122"/>
              </a:rPr>
              <a:t>、控制、核算、分析和考核工作，依法合理筹集资金，有效利用企业各项资产，实现</a:t>
            </a:r>
            <a:r>
              <a:rPr lang="zh-CN" altLang="en-US" dirty="0" smtClean="0">
                <a:solidFill>
                  <a:srgbClr val="221E1F"/>
                </a:solidFill>
                <a:latin typeface="Adobe 宋体 Std L" panose="02020300000000000000" pitchFamily="18" charset="-122"/>
                <a:ea typeface="Adobe 宋体 Std L" panose="02020300000000000000" pitchFamily="18" charset="-122"/>
              </a:rPr>
              <a:t>企业生产</a:t>
            </a:r>
            <a:r>
              <a:rPr lang="zh-CN" altLang="en-US" dirty="0">
                <a:solidFill>
                  <a:srgbClr val="221E1F"/>
                </a:solidFill>
                <a:latin typeface="Adobe 宋体 Std L" panose="02020300000000000000" pitchFamily="18" charset="-122"/>
                <a:ea typeface="Adobe 宋体 Std L" panose="02020300000000000000" pitchFamily="18" charset="-122"/>
              </a:rPr>
              <a:t>经营目标，提高经济效益。财务管理知识内容包括：财务决策评价、资金筹集、</a:t>
            </a:r>
            <a:r>
              <a:rPr lang="zh-CN" altLang="en-US" dirty="0" smtClean="0">
                <a:solidFill>
                  <a:srgbClr val="221E1F"/>
                </a:solidFill>
                <a:latin typeface="Adobe 宋体 Std L" panose="02020300000000000000" pitchFamily="18" charset="-122"/>
                <a:ea typeface="Adobe 宋体 Std L" panose="02020300000000000000" pitchFamily="18" charset="-122"/>
              </a:rPr>
              <a:t>流动资产</a:t>
            </a:r>
            <a:r>
              <a:rPr lang="zh-CN" altLang="en-US" dirty="0">
                <a:solidFill>
                  <a:srgbClr val="221E1F"/>
                </a:solidFill>
                <a:latin typeface="Adobe 宋体 Std L" panose="02020300000000000000" pitchFamily="18" charset="-122"/>
                <a:ea typeface="Adobe 宋体 Std L" panose="02020300000000000000" pitchFamily="18" charset="-122"/>
              </a:rPr>
              <a:t>、固定资产、无形资产和递延资产的管理、对外投资、成本核算、损益分析等。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）金融知识。创业，需要资金的支持。因此，要学习金融知识，了解融资的渠道</a:t>
            </a:r>
            <a:r>
              <a:rPr lang="zh-CN" altLang="en-US" dirty="0" smtClean="0">
                <a:solidFill>
                  <a:srgbClr val="221E1F"/>
                </a:solidFill>
                <a:latin typeface="Adobe 宋体 Std L" panose="02020300000000000000" pitchFamily="18" charset="-122"/>
                <a:ea typeface="Adobe 宋体 Std L" panose="02020300000000000000" pitchFamily="18" charset="-122"/>
              </a:rPr>
              <a:t>、融资</a:t>
            </a:r>
            <a:r>
              <a:rPr lang="zh-CN" altLang="en-US" dirty="0">
                <a:solidFill>
                  <a:srgbClr val="221E1F"/>
                </a:solidFill>
                <a:latin typeface="Adobe 宋体 Std L" panose="02020300000000000000" pitchFamily="18" charset="-122"/>
                <a:ea typeface="Adobe 宋体 Std L" panose="02020300000000000000" pitchFamily="18" charset="-122"/>
              </a:rPr>
              <a:t>的方法、融资的注意事项等，保证创业成功。</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）税收知识。税收是国家为实现其职能，依照法律规定的标准强制地、无偿地</a:t>
            </a:r>
            <a:r>
              <a:rPr lang="zh-CN" altLang="en-US" dirty="0" smtClean="0">
                <a:solidFill>
                  <a:srgbClr val="221E1F"/>
                </a:solidFill>
                <a:latin typeface="Adobe 宋体 Std L" panose="02020300000000000000" pitchFamily="18" charset="-122"/>
                <a:ea typeface="Adobe 宋体 Std L" panose="02020300000000000000" pitchFamily="18" charset="-122"/>
              </a:rPr>
              <a:t>征收货币</a:t>
            </a:r>
            <a:r>
              <a:rPr lang="zh-CN" altLang="en-US" dirty="0">
                <a:solidFill>
                  <a:srgbClr val="221E1F"/>
                </a:solidFill>
                <a:latin typeface="Adobe 宋体 Std L" panose="02020300000000000000" pitchFamily="18" charset="-122"/>
                <a:ea typeface="Adobe 宋体 Std L" panose="02020300000000000000" pitchFamily="18" charset="-122"/>
              </a:rPr>
              <a:t>和实物的经济行政活动，是国家参与社会产品和国民收入分配和再分配的一种主要</a:t>
            </a:r>
            <a:r>
              <a:rPr lang="zh-CN" altLang="en-US" dirty="0" smtClean="0">
                <a:solidFill>
                  <a:srgbClr val="221E1F"/>
                </a:solidFill>
                <a:latin typeface="Adobe 宋体 Std L" panose="02020300000000000000" pitchFamily="18" charset="-122"/>
                <a:ea typeface="Adobe 宋体 Std L" panose="02020300000000000000" pitchFamily="18" charset="-122"/>
              </a:rPr>
              <a:t>手段</a:t>
            </a:r>
            <a:r>
              <a:rPr lang="zh-CN" altLang="en-US" dirty="0">
                <a:solidFill>
                  <a:srgbClr val="221E1F"/>
                </a:solidFill>
                <a:latin typeface="Adobe 宋体 Std L" panose="02020300000000000000" pitchFamily="18" charset="-122"/>
                <a:ea typeface="Adobe 宋体 Std L" panose="02020300000000000000" pitchFamily="18" charset="-122"/>
              </a:rPr>
              <a:t>。同学们在创业中要学习税收知识，依法纳税</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608226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82124" y="276850"/>
            <a:ext cx="11042843"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）法律知识。创业者要学习工商注册登记的申请登记手续、工商登记的条件、</a:t>
            </a:r>
            <a:r>
              <a:rPr lang="zh-CN" altLang="en-US" dirty="0" smtClean="0">
                <a:solidFill>
                  <a:srgbClr val="221E1F"/>
                </a:solidFill>
                <a:latin typeface="Adobe 宋体 Std L" panose="02020300000000000000" pitchFamily="18" charset="-122"/>
                <a:ea typeface="Adobe 宋体 Std L" panose="02020300000000000000" pitchFamily="18" charset="-122"/>
              </a:rPr>
              <a:t>工商登记</a:t>
            </a:r>
            <a:r>
              <a:rPr lang="zh-CN" altLang="en-US" dirty="0">
                <a:solidFill>
                  <a:srgbClr val="221E1F"/>
                </a:solidFill>
                <a:latin typeface="Adobe 宋体 Std L" panose="02020300000000000000" pitchFamily="18" charset="-122"/>
                <a:ea typeface="Adobe 宋体 Std L" panose="02020300000000000000" pitchFamily="18" charset="-122"/>
              </a:rPr>
              <a:t>的内容等知识，以及经济合同法、涉外经济合同法等有关经济合同订立、主要条款等</a:t>
            </a:r>
            <a:r>
              <a:rPr lang="zh-CN" altLang="en-US" dirty="0" smtClean="0">
                <a:solidFill>
                  <a:srgbClr val="221E1F"/>
                </a:solidFill>
                <a:latin typeface="Adobe 宋体 Std L" panose="02020300000000000000" pitchFamily="18" charset="-122"/>
                <a:ea typeface="Adobe 宋体 Std L" panose="02020300000000000000" pitchFamily="18" charset="-122"/>
              </a:rPr>
              <a:t>方面</a:t>
            </a:r>
            <a:r>
              <a:rPr lang="zh-CN" altLang="en-US" dirty="0">
                <a:solidFill>
                  <a:srgbClr val="221E1F"/>
                </a:solidFill>
                <a:latin typeface="Adobe 宋体 Std L" panose="02020300000000000000" pitchFamily="18" charset="-122"/>
                <a:ea typeface="Adobe 宋体 Std L" panose="02020300000000000000" pitchFamily="18" charset="-122"/>
              </a:rPr>
              <a:t>的知识，合法经营，避免因合同订立的缺陷而蒙受经济损失</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全面提升综合素质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要创业，光有热情和一定知识还不够。创业过程是艰辛的，而且充满了风险，作为一</a:t>
            </a:r>
            <a:r>
              <a:rPr lang="zh-CN" altLang="en-US" dirty="0" smtClean="0">
                <a:solidFill>
                  <a:srgbClr val="221E1F"/>
                </a:solidFill>
                <a:latin typeface="Adobe 宋体 Std L" panose="02020300000000000000" pitchFamily="18" charset="-122"/>
                <a:ea typeface="Adobe 宋体 Std L" panose="02020300000000000000" pitchFamily="18" charset="-122"/>
              </a:rPr>
              <a:t>名涉世</a:t>
            </a:r>
            <a:r>
              <a:rPr lang="zh-CN" altLang="en-US" dirty="0">
                <a:solidFill>
                  <a:srgbClr val="221E1F"/>
                </a:solidFill>
                <a:latin typeface="Adobe 宋体 Std L" panose="02020300000000000000" pitchFamily="18" charset="-122"/>
                <a:ea typeface="Adobe 宋体 Std L" panose="02020300000000000000" pitchFamily="18" charset="-122"/>
              </a:rPr>
              <a:t>未深的学生要征服这一切，实现成功创业，必须具有良好的综合素质。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）科学的经营头脑。科学的经营头脑应该包括敏锐的商业意识和良好的经济意识</a:t>
            </a:r>
            <a:r>
              <a:rPr lang="zh-CN" altLang="en-US" dirty="0" smtClean="0">
                <a:solidFill>
                  <a:srgbClr val="221E1F"/>
                </a:solidFill>
                <a:latin typeface="Adobe 宋体 Std L" panose="02020300000000000000" pitchFamily="18" charset="-122"/>
                <a:ea typeface="Adobe 宋体 Std L" panose="02020300000000000000" pitchFamily="18" charset="-122"/>
              </a:rPr>
              <a:t>两个</a:t>
            </a:r>
            <a:r>
              <a:rPr lang="zh-CN" altLang="en-US" dirty="0">
                <a:solidFill>
                  <a:srgbClr val="221E1F"/>
                </a:solidFill>
                <a:latin typeface="Adobe 宋体 Std L" panose="02020300000000000000" pitchFamily="18" charset="-122"/>
                <a:ea typeface="Adobe 宋体 Std L" panose="02020300000000000000" pitchFamily="18" charset="-122"/>
              </a:rPr>
              <a:t>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良好的经济</a:t>
            </a:r>
            <a:r>
              <a:rPr lang="zh-CN" altLang="en-US" dirty="0" smtClean="0">
                <a:solidFill>
                  <a:srgbClr val="221E1F"/>
                </a:solidFill>
                <a:latin typeface="Adobe 宋体 Std L" panose="02020300000000000000" pitchFamily="18" charset="-122"/>
                <a:ea typeface="Adobe 宋体 Std L" panose="02020300000000000000" pitchFamily="18" charset="-122"/>
              </a:rPr>
              <a:t>意识</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敏锐的商业</a:t>
            </a:r>
            <a:r>
              <a:rPr lang="zh-CN" altLang="en-US" dirty="0" smtClean="0">
                <a:solidFill>
                  <a:srgbClr val="221E1F"/>
                </a:solidFill>
                <a:latin typeface="Adobe 宋体 Std L" panose="02020300000000000000" pitchFamily="18" charset="-122"/>
                <a:ea typeface="Adobe 宋体 Std L" panose="02020300000000000000" pitchFamily="18" charset="-122"/>
              </a:rPr>
              <a:t>意识</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）基本的管理素质。随着知识经济的发展，信息量和知识量以前所未有的速度</a:t>
            </a:r>
            <a:r>
              <a:rPr lang="zh-CN" altLang="en-US" dirty="0" smtClean="0">
                <a:solidFill>
                  <a:srgbClr val="221E1F"/>
                </a:solidFill>
                <a:latin typeface="Adobe 宋体 Std L" panose="02020300000000000000" pitchFamily="18" charset="-122"/>
                <a:ea typeface="Adobe 宋体 Std L" panose="02020300000000000000" pitchFamily="18" charset="-122"/>
              </a:rPr>
              <a:t>增长</a:t>
            </a:r>
            <a:r>
              <a:rPr lang="zh-CN" altLang="en-US" dirty="0">
                <a:solidFill>
                  <a:srgbClr val="221E1F"/>
                </a:solidFill>
                <a:latin typeface="Adobe 宋体 Std L" panose="02020300000000000000" pitchFamily="18" charset="-122"/>
                <a:ea typeface="Adobe 宋体 Std L" panose="02020300000000000000" pitchFamily="18" charset="-122"/>
              </a:rPr>
              <a:t>，这使人们成为通才的梦想化为泡影。市场的日益动态化、复杂化使得管理更加需要</a:t>
            </a:r>
            <a:r>
              <a:rPr lang="zh-CN" altLang="en-US" dirty="0" smtClean="0">
                <a:solidFill>
                  <a:srgbClr val="221E1F"/>
                </a:solidFill>
                <a:latin typeface="Adobe 宋体 Std L" panose="02020300000000000000" pitchFamily="18" charset="-122"/>
                <a:ea typeface="Adobe 宋体 Std L" panose="02020300000000000000" pitchFamily="18" charset="-122"/>
              </a:rPr>
              <a:t>人性化</a:t>
            </a:r>
            <a:r>
              <a:rPr lang="zh-CN" altLang="en-US" dirty="0">
                <a:solidFill>
                  <a:srgbClr val="221E1F"/>
                </a:solidFill>
                <a:latin typeface="Adobe 宋体 Std L" panose="02020300000000000000" pitchFamily="18" charset="-122"/>
                <a:ea typeface="Adobe 宋体 Std L" panose="02020300000000000000" pitchFamily="18" charset="-122"/>
              </a:rPr>
              <a:t>和个性化。创业者需要具备一定管理素质，管理素质是使团队进行有效工作的保障</a:t>
            </a:r>
            <a:r>
              <a:rPr lang="zh-CN" altLang="en-US" dirty="0" smtClean="0">
                <a:solidFill>
                  <a:srgbClr val="221E1F"/>
                </a:solidFill>
                <a:latin typeface="Adobe 宋体 Std L" panose="02020300000000000000" pitchFamily="18" charset="-122"/>
                <a:ea typeface="Adobe 宋体 Std L" panose="02020300000000000000" pitchFamily="18" charset="-122"/>
              </a:rPr>
              <a:t>。管理</a:t>
            </a:r>
            <a:r>
              <a:rPr lang="zh-CN" altLang="en-US" dirty="0">
                <a:solidFill>
                  <a:srgbClr val="221E1F"/>
                </a:solidFill>
                <a:latin typeface="Adobe 宋体 Std L" panose="02020300000000000000" pitchFamily="18" charset="-122"/>
                <a:ea typeface="Adobe 宋体 Std L" panose="02020300000000000000" pitchFamily="18" charset="-122"/>
              </a:rPr>
              <a:t>素质一般来说，既包括日常管理的素质，又包括对一些情况的分析和决策。这里</a:t>
            </a:r>
            <a:r>
              <a:rPr lang="zh-CN" altLang="en-US" dirty="0" smtClean="0">
                <a:solidFill>
                  <a:srgbClr val="221E1F"/>
                </a:solidFill>
                <a:latin typeface="Adobe 宋体 Std L" panose="02020300000000000000" pitchFamily="18" charset="-122"/>
                <a:ea typeface="Adobe 宋体 Std L" panose="02020300000000000000" pitchFamily="18" charset="-122"/>
              </a:rPr>
              <a:t>仅谈</a:t>
            </a:r>
            <a:r>
              <a:rPr lang="zh-CN" altLang="en-US" dirty="0">
                <a:solidFill>
                  <a:srgbClr val="221E1F"/>
                </a:solidFill>
                <a:latin typeface="Adobe 宋体 Std L" panose="02020300000000000000" pitchFamily="18" charset="-122"/>
                <a:ea typeface="Adobe 宋体 Std L" panose="02020300000000000000" pitchFamily="18" charset="-122"/>
              </a:rPr>
              <a:t>日常管理的素质。日常管理素质主要包括以下能力</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应变</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交际</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423160930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82124" y="276850"/>
            <a:ext cx="11042843" cy="6324808"/>
          </a:xfrm>
          <a:prstGeom prst="rect">
            <a:avLst/>
          </a:prstGeom>
          <a:noFill/>
        </p:spPr>
        <p:txBody>
          <a:bodyPr wrap="square" rtlCol="0">
            <a:spAutoFit/>
          </a:bodyPr>
          <a:lstStyle/>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判断</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协调</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 </a:t>
            </a:r>
            <a:r>
              <a:rPr lang="zh-CN" altLang="en-US" dirty="0" smtClean="0">
                <a:solidFill>
                  <a:srgbClr val="221E1F"/>
                </a:solidFill>
                <a:latin typeface="Adobe 宋体 Std L" panose="02020300000000000000" pitchFamily="18" charset="-122"/>
                <a:ea typeface="Adobe 宋体 Std L" panose="02020300000000000000" pitchFamily="18" charset="-122"/>
              </a:rPr>
              <a:t>亲和力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）敏锐地捕捉信息的能力。在 </a:t>
            </a:r>
            <a:r>
              <a:rPr lang="en-US" altLang="zh-CN" dirty="0">
                <a:solidFill>
                  <a:srgbClr val="221E1F"/>
                </a:solidFill>
                <a:latin typeface="Adobe 宋体 Std L" panose="02020300000000000000" pitchFamily="18" charset="-122"/>
                <a:ea typeface="Adobe 宋体 Std L" panose="02020300000000000000" pitchFamily="18" charset="-122"/>
              </a:rPr>
              <a:t>20 </a:t>
            </a:r>
            <a:r>
              <a:rPr lang="zh-CN" altLang="en-US" dirty="0">
                <a:solidFill>
                  <a:srgbClr val="221E1F"/>
                </a:solidFill>
                <a:latin typeface="Adobe 宋体 Std L" panose="02020300000000000000" pitchFamily="18" charset="-122"/>
                <a:ea typeface="Adobe 宋体 Std L" panose="02020300000000000000" pitchFamily="18" charset="-122"/>
              </a:rPr>
              <a:t>世纪 </a:t>
            </a:r>
            <a:r>
              <a:rPr lang="en-US" altLang="zh-CN" dirty="0">
                <a:solidFill>
                  <a:srgbClr val="221E1F"/>
                </a:solidFill>
                <a:latin typeface="Adobe 宋体 Std L" panose="02020300000000000000" pitchFamily="18" charset="-122"/>
                <a:ea typeface="Adobe 宋体 Std L" panose="02020300000000000000" pitchFamily="18" charset="-122"/>
              </a:rPr>
              <a:t>90 </a:t>
            </a:r>
            <a:r>
              <a:rPr lang="zh-CN" altLang="en-US" dirty="0">
                <a:solidFill>
                  <a:srgbClr val="221E1F"/>
                </a:solidFill>
                <a:latin typeface="Adobe 宋体 Std L" panose="02020300000000000000" pitchFamily="18" charset="-122"/>
                <a:ea typeface="Adobe 宋体 Std L" panose="02020300000000000000" pitchFamily="18" charset="-122"/>
              </a:rPr>
              <a:t>年代初期，海南省的房地产业经历了</a:t>
            </a:r>
            <a:r>
              <a:rPr lang="zh-CN" altLang="en-US" dirty="0" smtClean="0">
                <a:solidFill>
                  <a:srgbClr val="221E1F"/>
                </a:solidFill>
                <a:latin typeface="Adobe 宋体 Std L" panose="02020300000000000000" pitchFamily="18" charset="-122"/>
                <a:ea typeface="Adobe 宋体 Std L" panose="02020300000000000000" pitchFamily="18" charset="-122"/>
              </a:rPr>
              <a:t>大起大落</a:t>
            </a:r>
            <a:r>
              <a:rPr lang="zh-CN" altLang="en-US" dirty="0">
                <a:solidFill>
                  <a:srgbClr val="221E1F"/>
                </a:solidFill>
                <a:latin typeface="Adobe 宋体 Std L" panose="02020300000000000000" pitchFamily="18" charset="-122"/>
                <a:ea typeface="Adobe 宋体 Std L" panose="02020300000000000000" pitchFamily="18" charset="-122"/>
              </a:rPr>
              <a:t>，许多创业者在那场商战中沉浮，有的一夜暴富，也有的因此一蹶不振，背上了沉重</a:t>
            </a:r>
            <a:r>
              <a:rPr lang="zh-CN" altLang="en-US" dirty="0" smtClean="0">
                <a:solidFill>
                  <a:srgbClr val="221E1F"/>
                </a:solidFill>
                <a:latin typeface="Adobe 宋体 Std L" panose="02020300000000000000" pitchFamily="18" charset="-122"/>
                <a:ea typeface="Adobe 宋体 Std L" panose="02020300000000000000" pitchFamily="18" charset="-122"/>
              </a:rPr>
              <a:t>的债务</a:t>
            </a:r>
            <a:r>
              <a:rPr lang="zh-CN" altLang="en-US" dirty="0">
                <a:solidFill>
                  <a:srgbClr val="221E1F"/>
                </a:solidFill>
                <a:latin typeface="Adobe 宋体 Std L" panose="02020300000000000000" pitchFamily="18" charset="-122"/>
                <a:ea typeface="Adobe 宋体 Std L" panose="02020300000000000000" pitchFamily="18" charset="-122"/>
              </a:rPr>
              <a:t>。其实那些能够获得利益的商人，大都是一只眼睛盯着市场，一只眼睛盯着政府的人</a:t>
            </a:r>
            <a:r>
              <a:rPr lang="zh-CN" altLang="en-US" dirty="0" smtClean="0">
                <a:solidFill>
                  <a:srgbClr val="221E1F"/>
                </a:solidFill>
                <a:latin typeface="Adobe 宋体 Std L" panose="02020300000000000000" pitchFamily="18" charset="-122"/>
                <a:ea typeface="Adobe 宋体 Std L" panose="02020300000000000000" pitchFamily="18" charset="-122"/>
              </a:rPr>
              <a:t>。任何</a:t>
            </a:r>
            <a:r>
              <a:rPr lang="zh-CN" altLang="en-US" dirty="0">
                <a:solidFill>
                  <a:srgbClr val="221E1F"/>
                </a:solidFill>
                <a:latin typeface="Adobe 宋体 Std L" panose="02020300000000000000" pitchFamily="18" charset="-122"/>
                <a:ea typeface="Adobe 宋体 Std L" panose="02020300000000000000" pitchFamily="18" charset="-122"/>
              </a:rPr>
              <a:t>一个政府都有责任对市场进行调节甚至干预，政府要确定投资方向，鼓励发展某些</a:t>
            </a:r>
            <a:r>
              <a:rPr lang="zh-CN" altLang="en-US" dirty="0" smtClean="0">
                <a:solidFill>
                  <a:srgbClr val="221E1F"/>
                </a:solidFill>
                <a:latin typeface="Adobe 宋体 Std L" panose="02020300000000000000" pitchFamily="18" charset="-122"/>
                <a:ea typeface="Adobe 宋体 Std L" panose="02020300000000000000" pitchFamily="18" charset="-122"/>
              </a:rPr>
              <a:t>行业</a:t>
            </a:r>
            <a:r>
              <a:rPr lang="zh-CN" altLang="en-US" dirty="0">
                <a:solidFill>
                  <a:srgbClr val="221E1F"/>
                </a:solidFill>
                <a:latin typeface="Adobe 宋体 Std L" panose="02020300000000000000" pitchFamily="18" charset="-122"/>
                <a:ea typeface="Adobe 宋体 Std L" panose="02020300000000000000" pitchFamily="18" charset="-122"/>
              </a:rPr>
              <a:t>，抑制某些行业发展。当投资过热，物价上涨幅度过大时，政府将采取措施使经济降温</a:t>
            </a:r>
            <a:r>
              <a:rPr lang="zh-CN" altLang="en-US" dirty="0" smtClean="0">
                <a:solidFill>
                  <a:srgbClr val="221E1F"/>
                </a:solidFill>
                <a:latin typeface="Adobe 宋体 Std L" panose="02020300000000000000" pitchFamily="18" charset="-122"/>
                <a:ea typeface="Adobe 宋体 Std L" panose="02020300000000000000" pitchFamily="18" charset="-122"/>
              </a:rPr>
              <a:t>；反之</a:t>
            </a:r>
            <a:r>
              <a:rPr lang="zh-CN" altLang="en-US" dirty="0">
                <a:solidFill>
                  <a:srgbClr val="221E1F"/>
                </a:solidFill>
                <a:latin typeface="Adobe 宋体 Std L" panose="02020300000000000000" pitchFamily="18" charset="-122"/>
                <a:ea typeface="Adobe 宋体 Std L" panose="02020300000000000000" pitchFamily="18" charset="-122"/>
              </a:rPr>
              <a:t>，又要使经济升温</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）良好的心理素质。许多创业者成功的经验和失败的教训证明，良好的心理素质</a:t>
            </a:r>
            <a:r>
              <a:rPr lang="zh-CN" altLang="en-US" dirty="0" smtClean="0">
                <a:solidFill>
                  <a:srgbClr val="221E1F"/>
                </a:solidFill>
                <a:latin typeface="Adobe 宋体 Std L" panose="02020300000000000000" pitchFamily="18" charset="-122"/>
                <a:ea typeface="Adobe 宋体 Std L" panose="02020300000000000000" pitchFamily="18" charset="-122"/>
              </a:rPr>
              <a:t>是创业</a:t>
            </a:r>
            <a:r>
              <a:rPr lang="zh-CN" altLang="en-US" dirty="0">
                <a:solidFill>
                  <a:srgbClr val="221E1F"/>
                </a:solidFill>
                <a:latin typeface="Adobe 宋体 Std L" panose="02020300000000000000" pitchFamily="18" charset="-122"/>
                <a:ea typeface="Adobe 宋体 Std L" panose="02020300000000000000" pitchFamily="18" charset="-122"/>
              </a:rPr>
              <a:t>成功的关键，包括以下几点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a:t>
            </a:r>
            <a:r>
              <a:rPr lang="zh-CN" altLang="en-US" dirty="0" smtClean="0">
                <a:solidFill>
                  <a:srgbClr val="221E1F"/>
                </a:solidFill>
                <a:latin typeface="Adobe 宋体 Std L" panose="02020300000000000000" pitchFamily="18" charset="-122"/>
                <a:ea typeface="Adobe 宋体 Std L" panose="02020300000000000000" pitchFamily="18" charset="-122"/>
              </a:rPr>
              <a:t>自信心</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坚强的意志，坚定的</a:t>
            </a:r>
            <a:r>
              <a:rPr lang="zh-CN" altLang="en-US" dirty="0" smtClean="0">
                <a:solidFill>
                  <a:srgbClr val="221E1F"/>
                </a:solidFill>
                <a:latin typeface="Adobe 宋体 Std L" panose="02020300000000000000" pitchFamily="18" charset="-122"/>
                <a:ea typeface="Adobe 宋体 Std L" panose="02020300000000000000" pitchFamily="18" charset="-122"/>
              </a:rPr>
              <a:t>恒心</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善于调控情绪，保持乐观</a:t>
            </a:r>
            <a:r>
              <a:rPr lang="zh-CN" altLang="en-US" dirty="0" smtClean="0">
                <a:solidFill>
                  <a:srgbClr val="221E1F"/>
                </a:solidFill>
                <a:latin typeface="Adobe 宋体 Std L" panose="02020300000000000000" pitchFamily="18" charset="-122"/>
                <a:ea typeface="Adobe 宋体 Std L" panose="02020300000000000000" pitchFamily="18" charset="-122"/>
              </a:rPr>
              <a:t>心态</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善于沟通，善于与人</a:t>
            </a:r>
            <a:r>
              <a:rPr lang="zh-CN" altLang="en-US" dirty="0" smtClean="0">
                <a:solidFill>
                  <a:srgbClr val="221E1F"/>
                </a:solidFill>
                <a:latin typeface="Adobe 宋体 Std L" panose="02020300000000000000" pitchFamily="18" charset="-122"/>
                <a:ea typeface="Adobe 宋体 Std L" panose="02020300000000000000" pitchFamily="18" charset="-122"/>
              </a:rPr>
              <a:t>合作</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 </a:t>
            </a:r>
            <a:r>
              <a:rPr lang="zh-CN" altLang="en-US" dirty="0">
                <a:solidFill>
                  <a:srgbClr val="221E1F"/>
                </a:solidFill>
                <a:latin typeface="Adobe 宋体 Std L" panose="02020300000000000000" pitchFamily="18" charset="-122"/>
                <a:ea typeface="Adobe 宋体 Std L" panose="02020300000000000000" pitchFamily="18" charset="-122"/>
              </a:rPr>
              <a:t>理性思考，克服盲目冲动</a:t>
            </a:r>
          </a:p>
        </p:txBody>
      </p:sp>
    </p:spTree>
    <p:extLst>
      <p:ext uri="{BB962C8B-B14F-4D97-AF65-F5344CB8AC3E}">
        <p14:creationId xmlns:p14="http://schemas.microsoft.com/office/powerpoint/2010/main" val="327980273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82123" y="250428"/>
            <a:ext cx="11042843" cy="63248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）鲜明的个性。市场经济是一种个性化的经济。谁能设计和生产出适应市场</a:t>
            </a:r>
            <a:r>
              <a:rPr lang="zh-CN" altLang="en-US" dirty="0" smtClean="0">
                <a:solidFill>
                  <a:srgbClr val="221E1F"/>
                </a:solidFill>
                <a:latin typeface="Adobe 宋体 Std L" panose="02020300000000000000" pitchFamily="18" charset="-122"/>
                <a:ea typeface="Adobe 宋体 Std L" panose="02020300000000000000" pitchFamily="18" charset="-122"/>
              </a:rPr>
              <a:t>需求的</a:t>
            </a:r>
            <a:r>
              <a:rPr lang="zh-CN" altLang="en-US" dirty="0">
                <a:solidFill>
                  <a:srgbClr val="221E1F"/>
                </a:solidFill>
                <a:latin typeface="Adobe 宋体 Std L" panose="02020300000000000000" pitchFamily="18" charset="-122"/>
                <a:ea typeface="Adobe 宋体 Std L" panose="02020300000000000000" pitchFamily="18" charset="-122"/>
              </a:rPr>
              <a:t>、具有个性的产品，谁就能获得高额利润。没有个性，就没有创造性。没有个性的</a:t>
            </a:r>
            <a:r>
              <a:rPr lang="zh-CN" altLang="en-US" dirty="0" smtClean="0">
                <a:solidFill>
                  <a:srgbClr val="221E1F"/>
                </a:solidFill>
                <a:latin typeface="Adobe 宋体 Std L" panose="02020300000000000000" pitchFamily="18" charset="-122"/>
                <a:ea typeface="Adobe 宋体 Std L" panose="02020300000000000000" pitchFamily="18" charset="-122"/>
              </a:rPr>
              <a:t>创业者很难</a:t>
            </a:r>
            <a:r>
              <a:rPr lang="zh-CN" altLang="en-US" dirty="0">
                <a:solidFill>
                  <a:srgbClr val="221E1F"/>
                </a:solidFill>
                <a:latin typeface="Adobe 宋体 Std L" panose="02020300000000000000" pitchFamily="18" charset="-122"/>
                <a:ea typeface="Adobe 宋体 Std L" panose="02020300000000000000" pitchFamily="18" charset="-122"/>
              </a:rPr>
              <a:t>创造出有前景的事业。最重要的个性品质包括：独立性、求异性、进攻性、好胜性和</a:t>
            </a:r>
            <a:r>
              <a:rPr lang="zh-CN" altLang="en-US" dirty="0" smtClean="0">
                <a:solidFill>
                  <a:srgbClr val="221E1F"/>
                </a:solidFill>
                <a:latin typeface="Adobe 宋体 Std L" panose="02020300000000000000" pitchFamily="18" charset="-122"/>
                <a:ea typeface="Adobe 宋体 Std L" panose="02020300000000000000" pitchFamily="18" charset="-122"/>
              </a:rPr>
              <a:t>坚韧性</a:t>
            </a:r>
            <a:r>
              <a:rPr lang="zh-CN" altLang="en-US" dirty="0">
                <a:solidFill>
                  <a:srgbClr val="221E1F"/>
                </a:solidFill>
                <a:latin typeface="Adobe 宋体 Std L" panose="02020300000000000000" pitchFamily="18" charset="-122"/>
                <a:ea typeface="Adobe 宋体 Std L" panose="02020300000000000000" pitchFamily="18" charset="-122"/>
              </a:rPr>
              <a:t>等方面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smtClean="0">
                <a:solidFill>
                  <a:srgbClr val="221E1F"/>
                </a:solidFill>
                <a:latin typeface="Adobe 宋体 Std L" panose="02020300000000000000" pitchFamily="18" charset="-122"/>
                <a:ea typeface="Adobe 宋体 Std L" panose="02020300000000000000" pitchFamily="18" charset="-122"/>
              </a:rPr>
              <a:t>独立性</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求</a:t>
            </a:r>
            <a:r>
              <a:rPr lang="zh-CN" altLang="en-US" dirty="0" smtClean="0">
                <a:solidFill>
                  <a:srgbClr val="221E1F"/>
                </a:solidFill>
                <a:latin typeface="Adobe 宋体 Std L" panose="02020300000000000000" pitchFamily="18" charset="-122"/>
                <a:ea typeface="Adobe 宋体 Std L" panose="02020300000000000000" pitchFamily="18" charset="-122"/>
              </a:rPr>
              <a:t>异性</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smtClean="0">
                <a:solidFill>
                  <a:srgbClr val="221E1F"/>
                </a:solidFill>
                <a:latin typeface="Adobe 宋体 Std L" panose="02020300000000000000" pitchFamily="18" charset="-122"/>
                <a:ea typeface="Adobe 宋体 Std L" panose="02020300000000000000" pitchFamily="18" charset="-122"/>
              </a:rPr>
              <a:t>进攻性</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好胜</a:t>
            </a:r>
            <a:r>
              <a:rPr lang="zh-CN" altLang="en-US" dirty="0" smtClean="0">
                <a:solidFill>
                  <a:srgbClr val="221E1F"/>
                </a:solidFill>
                <a:latin typeface="Adobe 宋体 Std L" panose="02020300000000000000" pitchFamily="18" charset="-122"/>
                <a:ea typeface="Adobe 宋体 Std L" panose="02020300000000000000" pitchFamily="18" charset="-122"/>
              </a:rPr>
              <a:t>性</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 </a:t>
            </a:r>
            <a:r>
              <a:rPr lang="zh-CN" altLang="en-US" dirty="0" smtClean="0">
                <a:solidFill>
                  <a:srgbClr val="221E1F"/>
                </a:solidFill>
                <a:latin typeface="Adobe 宋体 Std L" panose="02020300000000000000" pitchFamily="18" charset="-122"/>
                <a:ea typeface="Adobe 宋体 Std L" panose="02020300000000000000" pitchFamily="18" charset="-122"/>
              </a:rPr>
              <a:t>坚韧性</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）要有能够形成决断的素质。决断是把握机会的重要行为。成功的决断能够推进</a:t>
            </a:r>
            <a:r>
              <a:rPr lang="zh-CN" altLang="en-US" dirty="0" smtClean="0">
                <a:solidFill>
                  <a:srgbClr val="221E1F"/>
                </a:solidFill>
                <a:latin typeface="Adobe 宋体 Std L" panose="02020300000000000000" pitchFamily="18" charset="-122"/>
                <a:ea typeface="Adobe 宋体 Std L" panose="02020300000000000000" pitchFamily="18" charset="-122"/>
              </a:rPr>
              <a:t>企业</a:t>
            </a:r>
            <a:r>
              <a:rPr lang="zh-CN" altLang="en-US" dirty="0">
                <a:solidFill>
                  <a:srgbClr val="221E1F"/>
                </a:solidFill>
                <a:latin typeface="Adobe 宋体 Std L" panose="02020300000000000000" pitchFamily="18" charset="-122"/>
                <a:ea typeface="Adobe 宋体 Std L" panose="02020300000000000000" pitchFamily="18" charset="-122"/>
              </a:rPr>
              <a:t>的发展，错误的决策可能导致惨重的失败，而发展的机遇又稍纵即逝。所以说，创业者</a:t>
            </a:r>
            <a:r>
              <a:rPr lang="zh-CN" altLang="en-US" dirty="0" smtClean="0">
                <a:solidFill>
                  <a:srgbClr val="221E1F"/>
                </a:solidFill>
                <a:latin typeface="Adobe 宋体 Std L" panose="02020300000000000000" pitchFamily="18" charset="-122"/>
                <a:ea typeface="Adobe 宋体 Std L" panose="02020300000000000000" pitchFamily="18" charset="-122"/>
              </a:rPr>
              <a:t>的决断</a:t>
            </a:r>
            <a:r>
              <a:rPr lang="zh-CN" altLang="en-US" dirty="0">
                <a:solidFill>
                  <a:srgbClr val="221E1F"/>
                </a:solidFill>
                <a:latin typeface="Adobe 宋体 Std L" panose="02020300000000000000" pitchFamily="18" charset="-122"/>
                <a:ea typeface="Adobe 宋体 Std L" panose="02020300000000000000" pitchFamily="18" charset="-122"/>
              </a:rPr>
              <a:t>素质是非常重要的。实施创业的第一步就是找准方向、严密论证，进而做出战略决策</a:t>
            </a: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环境当中，政治的、经济的、文化的各种要素相互联系、错综复杂，任何方案都不是</a:t>
            </a:r>
            <a:r>
              <a:rPr lang="zh-CN" altLang="en-US" dirty="0" smtClean="0">
                <a:solidFill>
                  <a:srgbClr val="221E1F"/>
                </a:solidFill>
                <a:latin typeface="Adobe 宋体 Std L" panose="02020300000000000000" pitchFamily="18" charset="-122"/>
                <a:ea typeface="Adobe 宋体 Std L" panose="02020300000000000000" pitchFamily="18" charset="-122"/>
              </a:rPr>
              <a:t>完备</a:t>
            </a:r>
            <a:r>
              <a:rPr lang="zh-CN" altLang="en-US" dirty="0">
                <a:solidFill>
                  <a:srgbClr val="221E1F"/>
                </a:solidFill>
                <a:latin typeface="Adobe 宋体 Std L" panose="02020300000000000000" pitchFamily="18" charset="-122"/>
                <a:ea typeface="Adobe 宋体 Std L" panose="02020300000000000000" pitchFamily="18" charset="-122"/>
              </a:rPr>
              <a:t>的和确定的，这就需要创业者具有全局性的战略眼光和决断素质。古人云：“不谋</a:t>
            </a:r>
            <a:r>
              <a:rPr lang="zh-CN" altLang="en-US" dirty="0" smtClean="0">
                <a:solidFill>
                  <a:srgbClr val="221E1F"/>
                </a:solidFill>
                <a:latin typeface="Adobe 宋体 Std L" panose="02020300000000000000" pitchFamily="18" charset="-122"/>
                <a:ea typeface="Adobe 宋体 Std L" panose="02020300000000000000" pitchFamily="18" charset="-122"/>
              </a:rPr>
              <a:t>全局者</a:t>
            </a:r>
            <a:r>
              <a:rPr lang="zh-CN" altLang="en-US" dirty="0">
                <a:solidFill>
                  <a:srgbClr val="221E1F"/>
                </a:solidFill>
                <a:latin typeface="Adobe 宋体 Std L" panose="02020300000000000000" pitchFamily="18" charset="-122"/>
                <a:ea typeface="Adobe 宋体 Std L" panose="02020300000000000000" pitchFamily="18" charset="-122"/>
              </a:rPr>
              <a:t>，不足谋一域；不谋万世者，不足谋一时。”在今天这样一个新生事物层出不穷的时代</a:t>
            </a:r>
            <a:r>
              <a:rPr lang="zh-CN" altLang="en-US" dirty="0" smtClean="0">
                <a:solidFill>
                  <a:srgbClr val="221E1F"/>
                </a:solidFill>
                <a:latin typeface="Adobe 宋体 Std L" panose="02020300000000000000" pitchFamily="18" charset="-122"/>
                <a:ea typeface="Adobe 宋体 Std L" panose="02020300000000000000" pitchFamily="18" charset="-122"/>
              </a:rPr>
              <a:t>，只有</a:t>
            </a:r>
            <a:r>
              <a:rPr lang="zh-CN" altLang="en-US" dirty="0">
                <a:solidFill>
                  <a:srgbClr val="221E1F"/>
                </a:solidFill>
                <a:latin typeface="Adobe 宋体 Std L" panose="02020300000000000000" pitchFamily="18" charset="-122"/>
                <a:ea typeface="Adobe 宋体 Std L" panose="02020300000000000000" pitchFamily="18" charset="-122"/>
              </a:rPr>
              <a:t>能够正确认识社会发展规律，敏锐分析市场发展变化，准确把握国家的政策法规，</a:t>
            </a:r>
            <a:r>
              <a:rPr lang="zh-CN" altLang="en-US" dirty="0" smtClean="0">
                <a:solidFill>
                  <a:srgbClr val="221E1F"/>
                </a:solidFill>
                <a:latin typeface="Adobe 宋体 Std L" panose="02020300000000000000" pitchFamily="18" charset="-122"/>
                <a:ea typeface="Adobe 宋体 Std L" panose="02020300000000000000" pitchFamily="18" charset="-122"/>
              </a:rPr>
              <a:t>分析主次</a:t>
            </a:r>
            <a:r>
              <a:rPr lang="zh-CN" altLang="en-US" dirty="0">
                <a:solidFill>
                  <a:srgbClr val="221E1F"/>
                </a:solidFill>
                <a:latin typeface="Adobe 宋体 Std L" panose="02020300000000000000" pitchFamily="18" charset="-122"/>
                <a:ea typeface="Adobe 宋体 Std L" panose="02020300000000000000" pitchFamily="18" charset="-122"/>
              </a:rPr>
              <a:t>矛盾，评估效益与风险，才能够正确地评判创业机会和制定创业方案，最后做出正确</a:t>
            </a:r>
            <a:r>
              <a:rPr lang="zh-CN" altLang="en-US" dirty="0" smtClean="0">
                <a:solidFill>
                  <a:srgbClr val="221E1F"/>
                </a:solidFill>
                <a:latin typeface="Adobe 宋体 Std L" panose="02020300000000000000" pitchFamily="18" charset="-122"/>
                <a:ea typeface="Adobe 宋体 Std L" panose="02020300000000000000" pitchFamily="18" charset="-122"/>
              </a:rPr>
              <a:t>的决策</a:t>
            </a:r>
            <a:r>
              <a:rPr lang="zh-CN" altLang="en-US" dirty="0">
                <a:solidFill>
                  <a:srgbClr val="221E1F"/>
                </a:solidFill>
                <a:latin typeface="Adobe 宋体 Std L" panose="02020300000000000000" pitchFamily="18" charset="-122"/>
                <a:ea typeface="Adobe 宋体 Std L" panose="02020300000000000000" pitchFamily="18" charset="-122"/>
              </a:rPr>
              <a:t>才是最重要的</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95897826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82123" y="574893"/>
            <a:ext cx="11042843" cy="5493812"/>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）良好的文化素质。一个人的文化素质一般集中体现在思想道德、专业知识、</a:t>
            </a:r>
            <a:r>
              <a:rPr lang="zh-CN" altLang="en-US" dirty="0" smtClean="0">
                <a:solidFill>
                  <a:srgbClr val="221E1F"/>
                </a:solidFill>
                <a:latin typeface="Adobe 宋体 Std L" panose="02020300000000000000" pitchFamily="18" charset="-122"/>
                <a:ea typeface="Adobe 宋体 Std L" panose="02020300000000000000" pitchFamily="18" charset="-122"/>
              </a:rPr>
              <a:t>人文知识</a:t>
            </a:r>
            <a:r>
              <a:rPr lang="zh-CN" altLang="en-US" dirty="0">
                <a:solidFill>
                  <a:srgbClr val="221E1F"/>
                </a:solidFill>
                <a:latin typeface="Adobe 宋体 Std L" panose="02020300000000000000" pitchFamily="18" charset="-122"/>
                <a:ea typeface="Adobe 宋体 Std L" panose="02020300000000000000" pitchFamily="18" charset="-122"/>
              </a:rPr>
              <a:t>和思维方式上</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思想道德素质是创业者文化素质中最主要的方面，是青年人创业成功的必备条件</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专业知识对于创业者来说也是十分重要的</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人文知识对一个人的综合素质有较大影响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思维方式是文化素质的最终表现方式</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8</a:t>
            </a:r>
            <a:r>
              <a:rPr lang="zh-CN" altLang="en-US" dirty="0">
                <a:solidFill>
                  <a:srgbClr val="221E1F"/>
                </a:solidFill>
                <a:latin typeface="Adobe 宋体 Std L" panose="02020300000000000000" pitchFamily="18" charset="-122"/>
                <a:ea typeface="Adobe 宋体 Std L" panose="02020300000000000000" pitchFamily="18" charset="-122"/>
              </a:rPr>
              <a:t>）良好的心理素质。心理素质是意志品质方面的东西，也就是所谓的“情商”，</a:t>
            </a:r>
            <a:r>
              <a:rPr lang="zh-CN" altLang="en-US" dirty="0" smtClean="0">
                <a:solidFill>
                  <a:srgbClr val="221E1F"/>
                </a:solidFill>
                <a:latin typeface="Adobe 宋体 Std L" panose="02020300000000000000" pitchFamily="18" charset="-122"/>
                <a:ea typeface="Adobe 宋体 Std L" panose="02020300000000000000" pitchFamily="18" charset="-122"/>
              </a:rPr>
              <a:t>它是</a:t>
            </a:r>
            <a:r>
              <a:rPr lang="zh-CN" altLang="en-US" dirty="0">
                <a:solidFill>
                  <a:srgbClr val="221E1F"/>
                </a:solidFill>
                <a:latin typeface="Adobe 宋体 Std L" panose="02020300000000000000" pitchFamily="18" charset="-122"/>
                <a:ea typeface="Adobe 宋体 Std L" panose="02020300000000000000" pitchFamily="18" charset="-122"/>
              </a:rPr>
              <a:t>人们面对不可知的环境和前途时表现出的一种信念和态度。创业心理素质是指在创业</a:t>
            </a:r>
            <a:r>
              <a:rPr lang="zh-CN" altLang="en-US" dirty="0" smtClean="0">
                <a:solidFill>
                  <a:srgbClr val="221E1F"/>
                </a:solidFill>
                <a:latin typeface="Adobe 宋体 Std L" panose="02020300000000000000" pitchFamily="18" charset="-122"/>
                <a:ea typeface="Adobe 宋体 Std L" panose="02020300000000000000" pitchFamily="18" charset="-122"/>
              </a:rPr>
              <a:t>实践过程</a:t>
            </a:r>
            <a:r>
              <a:rPr lang="zh-CN" altLang="en-US" dirty="0">
                <a:solidFill>
                  <a:srgbClr val="221E1F"/>
                </a:solidFill>
                <a:latin typeface="Adobe 宋体 Std L" panose="02020300000000000000" pitchFamily="18" charset="-122"/>
                <a:ea typeface="Adobe 宋体 Std L" panose="02020300000000000000" pitchFamily="18" charset="-122"/>
              </a:rPr>
              <a:t>中对人的心理和行为起调节作用的个性特征。因为创业的复杂性和不确定性，心理</a:t>
            </a:r>
            <a:r>
              <a:rPr lang="zh-CN" altLang="en-US" dirty="0" smtClean="0">
                <a:solidFill>
                  <a:srgbClr val="221E1F"/>
                </a:solidFill>
                <a:latin typeface="Adobe 宋体 Std L" panose="02020300000000000000" pitchFamily="18" charset="-122"/>
                <a:ea typeface="Adobe 宋体 Std L" panose="02020300000000000000" pitchFamily="18" charset="-122"/>
              </a:rPr>
              <a:t>素质在</a:t>
            </a:r>
            <a:r>
              <a:rPr lang="zh-CN" altLang="en-US" dirty="0">
                <a:solidFill>
                  <a:srgbClr val="221E1F"/>
                </a:solidFill>
                <a:latin typeface="Adobe 宋体 Std L" panose="02020300000000000000" pitchFamily="18" charset="-122"/>
                <a:ea typeface="Adobe 宋体 Std L" panose="02020300000000000000" pitchFamily="18" charset="-122"/>
              </a:rPr>
              <a:t>创业的过程中占有举足轻重的地位。对创业来说，良好的创业心理品质有助于一个人</a:t>
            </a:r>
            <a:r>
              <a:rPr lang="zh-CN" altLang="en-US" dirty="0" smtClean="0">
                <a:solidFill>
                  <a:srgbClr val="221E1F"/>
                </a:solidFill>
                <a:latin typeface="Adobe 宋体 Std L" panose="02020300000000000000" pitchFamily="18" charset="-122"/>
                <a:ea typeface="Adobe 宋体 Std L" panose="02020300000000000000" pitchFamily="18" charset="-122"/>
              </a:rPr>
              <a:t>充分地</a:t>
            </a:r>
            <a:r>
              <a:rPr lang="zh-CN" altLang="en-US" dirty="0">
                <a:solidFill>
                  <a:srgbClr val="221E1F"/>
                </a:solidFill>
                <a:latin typeface="Adobe 宋体 Std L" panose="02020300000000000000" pitchFamily="18" charset="-122"/>
                <a:ea typeface="Adobe 宋体 Std L" panose="02020300000000000000" pitchFamily="18" charset="-122"/>
              </a:rPr>
              <a:t>发挥其创业</a:t>
            </a:r>
            <a:r>
              <a:rPr lang="zh-CN" altLang="en-US" dirty="0" smtClean="0">
                <a:solidFill>
                  <a:srgbClr val="221E1F"/>
                </a:solidFill>
                <a:latin typeface="Adobe 宋体 Std L" panose="02020300000000000000" pitchFamily="18" charset="-122"/>
                <a:ea typeface="Adobe 宋体 Std L" panose="02020300000000000000" pitchFamily="18" charset="-122"/>
              </a:rPr>
              <a:t>能力，从而</a:t>
            </a:r>
            <a:r>
              <a:rPr lang="zh-CN" altLang="en-US" dirty="0">
                <a:solidFill>
                  <a:srgbClr val="221E1F"/>
                </a:solidFill>
                <a:latin typeface="Adobe 宋体 Std L" panose="02020300000000000000" pitchFamily="18" charset="-122"/>
                <a:ea typeface="Adobe 宋体 Std L" panose="02020300000000000000" pitchFamily="18" charset="-122"/>
              </a:rPr>
              <a:t>取得创业的成功。据我国创业教育理论研究的最新成果，一般</a:t>
            </a:r>
            <a:r>
              <a:rPr lang="zh-CN" altLang="en-US" dirty="0" smtClean="0">
                <a:solidFill>
                  <a:srgbClr val="221E1F"/>
                </a:solidFill>
                <a:latin typeface="Adobe 宋体 Std L" panose="02020300000000000000" pitchFamily="18" charset="-122"/>
                <a:ea typeface="Adobe 宋体 Std L" panose="02020300000000000000" pitchFamily="18" charset="-122"/>
              </a:rPr>
              <a:t>认为对</a:t>
            </a:r>
            <a:r>
              <a:rPr lang="zh-CN" altLang="en-US" dirty="0">
                <a:solidFill>
                  <a:srgbClr val="221E1F"/>
                </a:solidFill>
                <a:latin typeface="Adobe 宋体 Std L" panose="02020300000000000000" pitchFamily="18" charset="-122"/>
                <a:ea typeface="Adobe 宋体 Std L" panose="02020300000000000000" pitchFamily="18" charset="-122"/>
              </a:rPr>
              <a:t>创业活动具有显著影响的创业心理品质主要有以下几种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敢为性与</a:t>
            </a:r>
            <a:r>
              <a:rPr lang="zh-CN" altLang="en-US" dirty="0" smtClean="0">
                <a:solidFill>
                  <a:srgbClr val="221E1F"/>
                </a:solidFill>
                <a:latin typeface="Adobe 宋体 Std L" panose="02020300000000000000" pitchFamily="18" charset="-122"/>
                <a:ea typeface="Adobe 宋体 Std L" panose="02020300000000000000" pitchFamily="18" charset="-122"/>
              </a:rPr>
              <a:t>克制性</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坚韧性与</a:t>
            </a:r>
            <a:r>
              <a:rPr lang="zh-CN" altLang="en-US" dirty="0" smtClean="0">
                <a:solidFill>
                  <a:srgbClr val="221E1F"/>
                </a:solidFill>
                <a:latin typeface="Adobe 宋体 Std L" panose="02020300000000000000" pitchFamily="18" charset="-122"/>
                <a:ea typeface="Adobe 宋体 Std L" panose="02020300000000000000" pitchFamily="18" charset="-122"/>
              </a:rPr>
              <a:t>适应性</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独立性与合作性</a:t>
            </a:r>
          </a:p>
        </p:txBody>
      </p:sp>
    </p:spTree>
    <p:extLst>
      <p:ext uri="{BB962C8B-B14F-4D97-AF65-F5344CB8AC3E}">
        <p14:creationId xmlns:p14="http://schemas.microsoft.com/office/powerpoint/2010/main" val="19919916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607342"/>
            <a:ext cx="11054246" cy="590931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）技术性。每一种职业都有一定的技术含量或技术规范要求，需要进行专门的</a:t>
            </a:r>
            <a:r>
              <a:rPr lang="zh-CN" altLang="en-US" dirty="0" smtClean="0">
                <a:solidFill>
                  <a:srgbClr val="221E1F"/>
                </a:solidFill>
                <a:latin typeface="Adobe 宋体 Std L" panose="02020300000000000000" pitchFamily="18" charset="-122"/>
                <a:ea typeface="Adobe 宋体 Std L" panose="02020300000000000000" pitchFamily="18" charset="-122"/>
              </a:rPr>
              <a:t>学习与</a:t>
            </a:r>
            <a:r>
              <a:rPr lang="zh-CN" altLang="en-US" dirty="0">
                <a:solidFill>
                  <a:srgbClr val="221E1F"/>
                </a:solidFill>
                <a:latin typeface="Adobe 宋体 Std L" panose="02020300000000000000" pitchFamily="18" charset="-122"/>
                <a:ea typeface="Adobe 宋体 Std L" panose="02020300000000000000" pitchFamily="18" charset="-122"/>
              </a:rPr>
              <a:t>训练。特别是现代职业的科学技术含量越来越高，使人们在从事某种职业之前，必须</a:t>
            </a:r>
            <a:r>
              <a:rPr lang="zh-CN" altLang="en-US" dirty="0" smtClean="0">
                <a:solidFill>
                  <a:srgbClr val="221E1F"/>
                </a:solidFill>
                <a:latin typeface="Adobe 宋体 Std L" panose="02020300000000000000" pitchFamily="18" charset="-122"/>
                <a:ea typeface="Adobe 宋体 Std L" panose="02020300000000000000" pitchFamily="18" charset="-122"/>
              </a:rPr>
              <a:t>利用一定</a:t>
            </a:r>
            <a:r>
              <a:rPr lang="zh-CN" altLang="en-US" dirty="0">
                <a:solidFill>
                  <a:srgbClr val="221E1F"/>
                </a:solidFill>
                <a:latin typeface="Adobe 宋体 Std L" panose="02020300000000000000" pitchFamily="18" charset="-122"/>
                <a:ea typeface="Adobe 宋体 Std L" panose="02020300000000000000" pitchFamily="18" charset="-122"/>
              </a:rPr>
              <a:t>时间，针对特定的职业进行专门的技术技能操作规程的学习。这也正是世界性的高等</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技术教育兴起和广泛发展的重要原因。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）多样性。随着社会的进步，社会分工越来越细，职业种类越来越多，职业的</a:t>
            </a:r>
            <a:r>
              <a:rPr lang="zh-CN" altLang="en-US" dirty="0" smtClean="0">
                <a:solidFill>
                  <a:srgbClr val="221E1F"/>
                </a:solidFill>
                <a:latin typeface="Adobe 宋体 Std L" panose="02020300000000000000" pitchFamily="18" charset="-122"/>
                <a:ea typeface="Adobe 宋体 Std L" panose="02020300000000000000" pitchFamily="18" charset="-122"/>
              </a:rPr>
              <a:t>差别也</a:t>
            </a:r>
            <a:r>
              <a:rPr lang="zh-CN" altLang="en-US" dirty="0">
                <a:solidFill>
                  <a:srgbClr val="221E1F"/>
                </a:solidFill>
                <a:latin typeface="Adobe 宋体 Std L" panose="02020300000000000000" pitchFamily="18" charset="-122"/>
                <a:ea typeface="Adobe 宋体 Std L" panose="02020300000000000000" pitchFamily="18" charset="-122"/>
              </a:rPr>
              <a:t>越来越大，这就导致了职业的多样性。随着生产力的发展，社会产业结构必将发生重大</a:t>
            </a:r>
            <a:r>
              <a:rPr lang="zh-CN" altLang="en-US" dirty="0" smtClean="0">
                <a:solidFill>
                  <a:srgbClr val="221E1F"/>
                </a:solidFill>
                <a:latin typeface="Adobe 宋体 Std L" panose="02020300000000000000" pitchFamily="18" charset="-122"/>
                <a:ea typeface="Adobe 宋体 Std L" panose="02020300000000000000" pitchFamily="18" charset="-122"/>
              </a:rPr>
              <a:t>变化</a:t>
            </a:r>
            <a:r>
              <a:rPr lang="zh-CN" altLang="en-US" dirty="0">
                <a:solidFill>
                  <a:srgbClr val="221E1F"/>
                </a:solidFill>
                <a:latin typeface="Adobe 宋体 Std L" panose="02020300000000000000" pitchFamily="18" charset="-122"/>
                <a:ea typeface="Adobe 宋体 Std L" panose="02020300000000000000" pitchFamily="18" charset="-122"/>
              </a:rPr>
              <a:t>，随之会产生许多新行业，增加许多新职业。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）时代性。伴随着时代的发展和变化，职业变化迅速。除了弃旧更新外，同一种</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活动的内容和方式也会发生变化，所以职业的划分具有明显的时代性，不同时代有不同</a:t>
            </a:r>
            <a:r>
              <a:rPr lang="zh-CN" altLang="en-US" dirty="0" smtClean="0">
                <a:solidFill>
                  <a:srgbClr val="221E1F"/>
                </a:solidFill>
                <a:latin typeface="Adobe 宋体 Std L" panose="02020300000000000000" pitchFamily="18" charset="-122"/>
                <a:ea typeface="Adobe 宋体 Std L" panose="02020300000000000000" pitchFamily="18" charset="-122"/>
              </a:rPr>
              <a:t>的热门</a:t>
            </a:r>
            <a:r>
              <a:rPr lang="zh-CN" altLang="en-US" dirty="0">
                <a:solidFill>
                  <a:srgbClr val="221E1F"/>
                </a:solidFill>
                <a:latin typeface="Adobe 宋体 Std L" panose="02020300000000000000" pitchFamily="18" charset="-122"/>
                <a:ea typeface="Adobe 宋体 Std L" panose="02020300000000000000" pitchFamily="18" charset="-122"/>
              </a:rPr>
              <a:t>职业。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）稳定性。一种职业产生后，不是转瞬即逝的，它总是要相对稳定地存在相当长</a:t>
            </a:r>
            <a:r>
              <a:rPr lang="zh-CN" altLang="en-US" dirty="0" smtClean="0">
                <a:solidFill>
                  <a:srgbClr val="221E1F"/>
                </a:solidFill>
                <a:latin typeface="Adobe 宋体 Std L" panose="02020300000000000000" pitchFamily="18" charset="-122"/>
                <a:ea typeface="Adobe 宋体 Std L" panose="02020300000000000000" pitchFamily="18" charset="-122"/>
              </a:rPr>
              <a:t>的时期</a:t>
            </a:r>
            <a:r>
              <a:rPr lang="zh-CN" altLang="en-US" dirty="0">
                <a:solidFill>
                  <a:srgbClr val="221E1F"/>
                </a:solidFill>
                <a:latin typeface="Adobe 宋体 Std L" panose="02020300000000000000" pitchFamily="18" charset="-122"/>
                <a:ea typeface="Adobe 宋体 Std L" panose="02020300000000000000" pitchFamily="18" charset="-122"/>
              </a:rPr>
              <a:t>。社会发展到一个阶段时，也总是要相对稳定一段时期。尽管生产力在不断发展，</a:t>
            </a:r>
            <a:r>
              <a:rPr lang="zh-CN" altLang="en-US" dirty="0" smtClean="0">
                <a:solidFill>
                  <a:srgbClr val="221E1F"/>
                </a:solidFill>
                <a:latin typeface="Adobe 宋体 Std L" panose="02020300000000000000" pitchFamily="18" charset="-122"/>
                <a:ea typeface="Adobe 宋体 Std L" panose="02020300000000000000" pitchFamily="18" charset="-122"/>
              </a:rPr>
              <a:t>但是职业</a:t>
            </a:r>
            <a:r>
              <a:rPr lang="zh-CN" altLang="en-US" dirty="0">
                <a:solidFill>
                  <a:srgbClr val="221E1F"/>
                </a:solidFill>
                <a:latin typeface="Adobe 宋体 Std L" panose="02020300000000000000" pitchFamily="18" charset="-122"/>
                <a:ea typeface="Adobe 宋体 Std L" panose="02020300000000000000" pitchFamily="18" charset="-122"/>
              </a:rPr>
              <a:t>总是和社会的发展相对应，总是要相对稳定一段时期的。相当一部分的职业不因</a:t>
            </a:r>
            <a:r>
              <a:rPr lang="zh-CN" altLang="en-US" dirty="0" smtClean="0">
                <a:solidFill>
                  <a:srgbClr val="221E1F"/>
                </a:solidFill>
                <a:latin typeface="Adobe 宋体 Std L" panose="02020300000000000000" pitchFamily="18" charset="-122"/>
                <a:ea typeface="Adobe 宋体 Std L" panose="02020300000000000000" pitchFamily="18" charset="-122"/>
              </a:rPr>
              <a:t>社会形态</a:t>
            </a:r>
            <a:r>
              <a:rPr lang="zh-CN" altLang="en-US" dirty="0">
                <a:solidFill>
                  <a:srgbClr val="221E1F"/>
                </a:solidFill>
                <a:latin typeface="Adobe 宋体 Std L" panose="02020300000000000000" pitchFamily="18" charset="-122"/>
                <a:ea typeface="Adobe 宋体 Std L" panose="02020300000000000000" pitchFamily="18" charset="-122"/>
              </a:rPr>
              <a:t>的更替而更替，能长期稳定存在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职业的作用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职业是人们生存和发展的基本途径，是实现人生价值的主要舞台，对每个劳动者来说</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的作用主要体现在以下 </a:t>
            </a: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个方面：</a:t>
            </a:r>
          </a:p>
        </p:txBody>
      </p:sp>
    </p:spTree>
    <p:extLst>
      <p:ext uri="{BB962C8B-B14F-4D97-AF65-F5344CB8AC3E}">
        <p14:creationId xmlns:p14="http://schemas.microsoft.com/office/powerpoint/2010/main" val="68705069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82122" y="987848"/>
            <a:ext cx="11042843" cy="466281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9</a:t>
            </a:r>
            <a:r>
              <a:rPr lang="zh-CN" altLang="en-US" dirty="0">
                <a:solidFill>
                  <a:srgbClr val="221E1F"/>
                </a:solidFill>
                <a:latin typeface="Adobe 宋体 Std L" panose="02020300000000000000" pitchFamily="18" charset="-122"/>
                <a:ea typeface="Adobe 宋体 Std L" panose="02020300000000000000" pitchFamily="18" charset="-122"/>
              </a:rPr>
              <a:t>）要有不断学习和反思的素质。创业者必须树立活到老学到老，终身学习的概念</a:t>
            </a:r>
            <a:r>
              <a:rPr lang="zh-CN" altLang="en-US" dirty="0" smtClean="0">
                <a:solidFill>
                  <a:srgbClr val="221E1F"/>
                </a:solidFill>
                <a:latin typeface="Adobe 宋体 Std L" panose="02020300000000000000" pitchFamily="18" charset="-122"/>
                <a:ea typeface="Adobe 宋体 Std L" panose="02020300000000000000" pitchFamily="18" charset="-122"/>
              </a:rPr>
              <a:t>，不断</a:t>
            </a:r>
            <a:r>
              <a:rPr lang="zh-CN" altLang="en-US" dirty="0">
                <a:solidFill>
                  <a:srgbClr val="221E1F"/>
                </a:solidFill>
                <a:latin typeface="Adobe 宋体 Std L" panose="02020300000000000000" pitchFamily="18" charset="-122"/>
                <a:ea typeface="Adobe 宋体 Std L" panose="02020300000000000000" pitchFamily="18" charset="-122"/>
              </a:rPr>
              <a:t>学习、终身学习，以获得创业的成功。在知识经济时代，专业知识增长迅猛，管理</a:t>
            </a:r>
            <a:r>
              <a:rPr lang="zh-CN" altLang="en-US" dirty="0" smtClean="0">
                <a:solidFill>
                  <a:srgbClr val="221E1F"/>
                </a:solidFill>
                <a:latin typeface="Adobe 宋体 Std L" panose="02020300000000000000" pitchFamily="18" charset="-122"/>
                <a:ea typeface="Adobe 宋体 Std L" panose="02020300000000000000" pitchFamily="18" charset="-122"/>
              </a:rPr>
              <a:t>知识日新月异</a:t>
            </a:r>
            <a:r>
              <a:rPr lang="zh-CN" altLang="en-US" dirty="0">
                <a:solidFill>
                  <a:srgbClr val="221E1F"/>
                </a:solidFill>
                <a:latin typeface="Adobe 宋体 Std L" panose="02020300000000000000" pitchFamily="18" charset="-122"/>
                <a:ea typeface="Adobe 宋体 Std L" panose="02020300000000000000" pitchFamily="18" charset="-122"/>
              </a:rPr>
              <a:t>，不学习只能被淘汰。只有具备在学习过程中掌握获取新知识、拓展新领域的</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，才能以最快的速度适应新的技术和环境。随着新知识的增加和新经验的积累，在拥有</a:t>
            </a:r>
            <a:r>
              <a:rPr lang="zh-CN" altLang="en-US" dirty="0" smtClean="0">
                <a:solidFill>
                  <a:srgbClr val="221E1F"/>
                </a:solidFill>
                <a:latin typeface="Adobe 宋体 Std L" panose="02020300000000000000" pitchFamily="18" charset="-122"/>
                <a:ea typeface="Adobe 宋体 Std L" panose="02020300000000000000" pitchFamily="18" charset="-122"/>
              </a:rPr>
              <a:t>这些</a:t>
            </a:r>
            <a:r>
              <a:rPr lang="zh-CN" altLang="en-US" dirty="0">
                <a:solidFill>
                  <a:srgbClr val="221E1F"/>
                </a:solidFill>
                <a:latin typeface="Adobe 宋体 Std L" panose="02020300000000000000" pitchFamily="18" charset="-122"/>
                <a:ea typeface="Adobe 宋体 Std L" panose="02020300000000000000" pitchFamily="18" charset="-122"/>
              </a:rPr>
              <a:t>宝贵财富的基础上，创业者还应善于反思和总结，进行理论上的升华，将知识和经验</a:t>
            </a:r>
            <a:r>
              <a:rPr lang="zh-CN" altLang="en-US" dirty="0" smtClean="0">
                <a:solidFill>
                  <a:srgbClr val="221E1F"/>
                </a:solidFill>
                <a:latin typeface="Adobe 宋体 Std L" panose="02020300000000000000" pitchFamily="18" charset="-122"/>
                <a:ea typeface="Adobe 宋体 Std L" panose="02020300000000000000" pitchFamily="18" charset="-122"/>
              </a:rPr>
              <a:t>积累转变成</a:t>
            </a:r>
            <a:r>
              <a:rPr lang="zh-CN" altLang="en-US" dirty="0">
                <a:solidFill>
                  <a:srgbClr val="221E1F"/>
                </a:solidFill>
                <a:latin typeface="Adobe 宋体 Std L" panose="02020300000000000000" pitchFamily="18" charset="-122"/>
                <a:ea typeface="Adobe 宋体 Std L" panose="02020300000000000000" pitchFamily="18" charset="-122"/>
              </a:rPr>
              <a:t>自己真正的水平和能力。单纯量的知识积累只是提高的第一步，但不能形成强劲的</a:t>
            </a:r>
            <a:r>
              <a:rPr lang="zh-CN" altLang="en-US" dirty="0" smtClean="0">
                <a:solidFill>
                  <a:srgbClr val="221E1F"/>
                </a:solidFill>
                <a:latin typeface="Adobe 宋体 Std L" panose="02020300000000000000" pitchFamily="18" charset="-122"/>
                <a:ea typeface="Adobe 宋体 Std L" panose="02020300000000000000" pitchFamily="18" charset="-122"/>
              </a:rPr>
              <a:t>思维</a:t>
            </a:r>
            <a:r>
              <a:rPr lang="zh-CN" altLang="en-US" dirty="0">
                <a:solidFill>
                  <a:srgbClr val="221E1F"/>
                </a:solidFill>
                <a:latin typeface="Adobe 宋体 Std L" panose="02020300000000000000" pitchFamily="18" charset="-122"/>
                <a:ea typeface="Adobe 宋体 Std L" panose="02020300000000000000" pitchFamily="18" charset="-122"/>
              </a:rPr>
              <a:t>动力</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10</a:t>
            </a:r>
            <a:r>
              <a:rPr lang="zh-CN" altLang="en-US" dirty="0">
                <a:solidFill>
                  <a:srgbClr val="221E1F"/>
                </a:solidFill>
                <a:latin typeface="Adobe 宋体 Std L" panose="02020300000000000000" pitchFamily="18" charset="-122"/>
                <a:ea typeface="Adobe 宋体 Std L" panose="02020300000000000000" pitchFamily="18" charset="-122"/>
              </a:rPr>
              <a:t>）良好的身体素质。创业是一件繁重、复杂的事情，有志于创业的同学对此要有</a:t>
            </a:r>
            <a:r>
              <a:rPr lang="zh-CN" altLang="en-US" dirty="0" smtClean="0">
                <a:solidFill>
                  <a:srgbClr val="221E1F"/>
                </a:solidFill>
                <a:latin typeface="Adobe 宋体 Std L" panose="02020300000000000000" pitchFamily="18" charset="-122"/>
                <a:ea typeface="Adobe 宋体 Std L" panose="02020300000000000000" pitchFamily="18" charset="-122"/>
              </a:rPr>
              <a:t>充分</a:t>
            </a:r>
            <a:r>
              <a:rPr lang="zh-CN" altLang="en-US" dirty="0">
                <a:solidFill>
                  <a:srgbClr val="221E1F"/>
                </a:solidFill>
                <a:latin typeface="Adobe 宋体 Std L" panose="02020300000000000000" pitchFamily="18" charset="-122"/>
                <a:ea typeface="Adobe 宋体 Std L" panose="02020300000000000000" pitchFamily="18" charset="-122"/>
              </a:rPr>
              <a:t>的估计。由于创业者是老板，需要统筹一切，因而总是非常忙，这可能会导致体力透支</a:t>
            </a:r>
            <a:r>
              <a:rPr lang="zh-CN" altLang="en-US" dirty="0" smtClean="0">
                <a:solidFill>
                  <a:srgbClr val="221E1F"/>
                </a:solidFill>
                <a:latin typeface="Adobe 宋体 Std L" panose="02020300000000000000" pitchFamily="18" charset="-122"/>
                <a:ea typeface="Adobe 宋体 Std L" panose="02020300000000000000" pitchFamily="18" charset="-122"/>
              </a:rPr>
              <a:t>、过度</a:t>
            </a:r>
            <a:r>
              <a:rPr lang="zh-CN" altLang="en-US" dirty="0">
                <a:solidFill>
                  <a:srgbClr val="221E1F"/>
                </a:solidFill>
                <a:latin typeface="Adobe 宋体 Std L" panose="02020300000000000000" pitchFamily="18" charset="-122"/>
                <a:ea typeface="Adobe 宋体 Std L" panose="02020300000000000000" pitchFamily="18" charset="-122"/>
              </a:rPr>
              <a:t>疲劳。在精神方面，创业者既要应付公司内部的人际关系纠纷，又要和公司外部的各</a:t>
            </a:r>
            <a:r>
              <a:rPr lang="zh-CN" altLang="en-US" dirty="0" smtClean="0">
                <a:solidFill>
                  <a:srgbClr val="221E1F"/>
                </a:solidFill>
                <a:latin typeface="Adobe 宋体 Std L" panose="02020300000000000000" pitchFamily="18" charset="-122"/>
                <a:ea typeface="Adobe 宋体 Std L" panose="02020300000000000000" pitchFamily="18" charset="-122"/>
              </a:rPr>
              <a:t>层管理</a:t>
            </a:r>
            <a:r>
              <a:rPr lang="zh-CN" altLang="en-US" dirty="0">
                <a:solidFill>
                  <a:srgbClr val="221E1F"/>
                </a:solidFill>
                <a:latin typeface="Adobe 宋体 Std L" panose="02020300000000000000" pitchFamily="18" charset="-122"/>
                <a:ea typeface="Adobe 宋体 Std L" panose="02020300000000000000" pitchFamily="18" charset="-122"/>
              </a:rPr>
              <a:t>者如工商、税务等打交道，还要忍受来自各方面的挖苦、抱怨、冷嘲热讽，更要承担</a:t>
            </a:r>
            <a:r>
              <a:rPr lang="zh-CN" altLang="en-US" dirty="0" smtClean="0">
                <a:solidFill>
                  <a:srgbClr val="221E1F"/>
                </a:solidFill>
                <a:latin typeface="Adobe 宋体 Std L" panose="02020300000000000000" pitchFamily="18" charset="-122"/>
                <a:ea typeface="Adobe 宋体 Std L" panose="02020300000000000000" pitchFamily="18" charset="-122"/>
              </a:rPr>
              <a:t>失败</a:t>
            </a:r>
            <a:r>
              <a:rPr lang="zh-CN" altLang="en-US" dirty="0">
                <a:solidFill>
                  <a:srgbClr val="221E1F"/>
                </a:solidFill>
                <a:latin typeface="Adobe 宋体 Std L" panose="02020300000000000000" pitchFamily="18" charset="-122"/>
                <a:ea typeface="Adobe 宋体 Std L" panose="02020300000000000000" pitchFamily="18" charset="-122"/>
              </a:rPr>
              <a:t>的风险和各种决策的压力，创业者普遍感到精神压力很大，因此提高良好的身体素质</a:t>
            </a:r>
            <a:r>
              <a:rPr lang="zh-CN" altLang="en-US" dirty="0" smtClean="0">
                <a:solidFill>
                  <a:srgbClr val="221E1F"/>
                </a:solidFill>
                <a:latin typeface="Adobe 宋体 Std L" panose="02020300000000000000" pitchFamily="18" charset="-122"/>
                <a:ea typeface="Adobe 宋体 Std L" panose="02020300000000000000" pitchFamily="18" charset="-122"/>
              </a:rPr>
              <a:t>非常重要</a:t>
            </a:r>
            <a:r>
              <a:rPr lang="zh-CN" altLang="en-US" dirty="0">
                <a:solidFill>
                  <a:srgbClr val="221E1F"/>
                </a:solidFill>
                <a:latin typeface="Adobe 宋体 Std L" panose="02020300000000000000" pitchFamily="18" charset="-122"/>
                <a:ea typeface="Adobe 宋体 Std L" panose="02020300000000000000" pitchFamily="18" charset="-122"/>
              </a:rPr>
              <a:t>。那么怎样才能拥有良好的身体素质？</a:t>
            </a:r>
          </a:p>
        </p:txBody>
      </p:sp>
    </p:spTree>
    <p:extLst>
      <p:ext uri="{BB962C8B-B14F-4D97-AF65-F5344CB8AC3E}">
        <p14:creationId xmlns:p14="http://schemas.microsoft.com/office/powerpoint/2010/main" val="39298241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612742" y="19980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三、常见创业者的心理、行为障碍及排除</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682124" y="970024"/>
            <a:ext cx="7753953" cy="507831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心理障碍</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创业中常见的心理障碍主要有人格障碍和情绪障碍。</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）人格障碍及克服方法。人格障碍主要来自依赖性、畏缩和自卑感。依赖性人格</a:t>
            </a:r>
            <a:r>
              <a:rPr lang="zh-CN" altLang="en-US" dirty="0" smtClean="0">
                <a:solidFill>
                  <a:srgbClr val="221E1F"/>
                </a:solidFill>
                <a:latin typeface="Adobe 宋体 Std L" panose="02020300000000000000" pitchFamily="18" charset="-122"/>
                <a:ea typeface="Adobe 宋体 Std L" panose="02020300000000000000" pitchFamily="18" charset="-122"/>
              </a:rPr>
              <a:t>来自</a:t>
            </a:r>
            <a:r>
              <a:rPr lang="zh-CN" altLang="en-US" dirty="0">
                <a:solidFill>
                  <a:srgbClr val="221E1F"/>
                </a:solidFill>
                <a:latin typeface="Adobe 宋体 Std L" panose="02020300000000000000" pitchFamily="18" charset="-122"/>
                <a:ea typeface="Adobe 宋体 Std L" panose="02020300000000000000" pitchFamily="18" charset="-122"/>
              </a:rPr>
              <a:t>我国特有的传统观念、传统习俗和传统教育体制</a:t>
            </a:r>
            <a:r>
              <a:rPr lang="zh-CN" altLang="en-US" dirty="0" smtClean="0">
                <a:solidFill>
                  <a:srgbClr val="221E1F"/>
                </a:solidFill>
                <a:latin typeface="Adobe 宋体 Std L" panose="02020300000000000000" pitchFamily="18" charset="-122"/>
                <a:ea typeface="Adobe 宋体 Std L" panose="02020300000000000000" pitchFamily="18" charset="-122"/>
              </a:rPr>
              <a:t>。依赖性</a:t>
            </a:r>
            <a:r>
              <a:rPr lang="zh-CN" altLang="en-US" dirty="0">
                <a:solidFill>
                  <a:srgbClr val="221E1F"/>
                </a:solidFill>
                <a:latin typeface="Adobe 宋体 Std L" panose="02020300000000000000" pitchFamily="18" charset="-122"/>
                <a:ea typeface="Adobe 宋体 Std L" panose="02020300000000000000" pitchFamily="18" charset="-122"/>
              </a:rPr>
              <a:t>是形成独立性心理品质的障碍。</a:t>
            </a:r>
            <a:r>
              <a:rPr lang="en-US" altLang="zh-CN" dirty="0">
                <a:solidFill>
                  <a:srgbClr val="221E1F"/>
                </a:solidFill>
                <a:latin typeface="Adobe 宋体 Std L" panose="02020300000000000000" pitchFamily="18" charset="-122"/>
                <a:ea typeface="Adobe 宋体 Std L" panose="02020300000000000000" pitchFamily="18" charset="-122"/>
              </a:rPr>
              <a:t>21 </a:t>
            </a:r>
            <a:r>
              <a:rPr lang="zh-CN" altLang="en-US" dirty="0">
                <a:solidFill>
                  <a:srgbClr val="221E1F"/>
                </a:solidFill>
                <a:latin typeface="Adobe 宋体 Std L" panose="02020300000000000000" pitchFamily="18" charset="-122"/>
                <a:ea typeface="Adobe 宋体 Std L" panose="02020300000000000000" pitchFamily="18" charset="-122"/>
              </a:rPr>
              <a:t>世纪</a:t>
            </a:r>
            <a:r>
              <a:rPr lang="zh-CN" altLang="en-US" dirty="0" smtClean="0">
                <a:solidFill>
                  <a:srgbClr val="221E1F"/>
                </a:solidFill>
                <a:latin typeface="Adobe 宋体 Std L" panose="02020300000000000000" pitchFamily="18" charset="-122"/>
                <a:ea typeface="Adobe 宋体 Std L" panose="02020300000000000000" pitchFamily="18" charset="-122"/>
              </a:rPr>
              <a:t>人们的</a:t>
            </a:r>
            <a:r>
              <a:rPr lang="zh-CN" altLang="en-US" dirty="0">
                <a:solidFill>
                  <a:srgbClr val="221E1F"/>
                </a:solidFill>
                <a:latin typeface="Adobe 宋体 Std L" panose="02020300000000000000" pitchFamily="18" charset="-122"/>
                <a:ea typeface="Adobe 宋体 Std L" panose="02020300000000000000" pitchFamily="18" charset="-122"/>
              </a:rPr>
              <a:t>生活方式已发生巨大变化，必须排除依赖性心理</a:t>
            </a:r>
            <a:r>
              <a:rPr lang="zh-CN" altLang="en-US" dirty="0" smtClean="0">
                <a:solidFill>
                  <a:srgbClr val="221E1F"/>
                </a:solidFill>
                <a:latin typeface="Adobe 宋体 Std L" panose="02020300000000000000" pitchFamily="18" charset="-122"/>
                <a:ea typeface="Adobe 宋体 Std L" panose="02020300000000000000" pitchFamily="18" charset="-122"/>
              </a:rPr>
              <a:t>，提倡</a:t>
            </a:r>
            <a:r>
              <a:rPr lang="zh-CN" altLang="en-US" dirty="0">
                <a:solidFill>
                  <a:srgbClr val="221E1F"/>
                </a:solidFill>
                <a:latin typeface="Adobe 宋体 Std L" panose="02020300000000000000" pitchFamily="18" charset="-122"/>
                <a:ea typeface="Adobe 宋体 Std L" panose="02020300000000000000" pitchFamily="18" charset="-122"/>
              </a:rPr>
              <a:t>青年学生走自主创业之路。畏缩人格来自</a:t>
            </a:r>
            <a:r>
              <a:rPr lang="zh-CN" altLang="en-US" dirty="0" smtClean="0">
                <a:solidFill>
                  <a:srgbClr val="221E1F"/>
                </a:solidFill>
                <a:latin typeface="Adobe 宋体 Std L" panose="02020300000000000000" pitchFamily="18" charset="-122"/>
                <a:ea typeface="Adobe 宋体 Std L" panose="02020300000000000000" pitchFamily="18" charset="-122"/>
              </a:rPr>
              <a:t>胆小怕事</a:t>
            </a:r>
            <a:r>
              <a:rPr lang="zh-CN" altLang="en-US" dirty="0">
                <a:solidFill>
                  <a:srgbClr val="221E1F"/>
                </a:solidFill>
                <a:latin typeface="Adobe 宋体 Std L" panose="02020300000000000000" pitchFamily="18" charset="-122"/>
                <a:ea typeface="Adobe 宋体 Std L" panose="02020300000000000000" pitchFamily="18" charset="-122"/>
              </a:rPr>
              <a:t>，害怕尝试，惧怕失败，青年学生必须努力克服</a:t>
            </a:r>
            <a:r>
              <a:rPr lang="zh-CN" altLang="en-US" dirty="0" smtClean="0">
                <a:solidFill>
                  <a:srgbClr val="221E1F"/>
                </a:solidFill>
                <a:latin typeface="Adobe 宋体 Std L" panose="02020300000000000000" pitchFamily="18" charset="-122"/>
                <a:ea typeface="Adobe 宋体 Std L" panose="02020300000000000000" pitchFamily="18" charset="-122"/>
              </a:rPr>
              <a:t>懦弱</a:t>
            </a:r>
            <a:r>
              <a:rPr lang="zh-CN" altLang="en-US" dirty="0">
                <a:solidFill>
                  <a:srgbClr val="221E1F"/>
                </a:solidFill>
                <a:latin typeface="Adobe 宋体 Std L" panose="02020300000000000000" pitchFamily="18" charset="-122"/>
                <a:ea typeface="Adobe 宋体 Std L" panose="02020300000000000000" pitchFamily="18" charset="-122"/>
              </a:rPr>
              <a:t>的畏缩心理，积极投入社会变革中去，自主创业</a:t>
            </a:r>
            <a:r>
              <a:rPr lang="zh-CN" altLang="en-US" dirty="0" smtClean="0">
                <a:solidFill>
                  <a:srgbClr val="221E1F"/>
                </a:solidFill>
                <a:latin typeface="Adobe 宋体 Std L" panose="02020300000000000000" pitchFamily="18" charset="-122"/>
                <a:ea typeface="Adobe 宋体 Std L" panose="02020300000000000000" pitchFamily="18" charset="-122"/>
              </a:rPr>
              <a:t>。自卑</a:t>
            </a:r>
            <a:r>
              <a:rPr lang="zh-CN" altLang="en-US" dirty="0">
                <a:solidFill>
                  <a:srgbClr val="221E1F"/>
                </a:solidFill>
                <a:latin typeface="Adobe 宋体 Std L" panose="02020300000000000000" pitchFamily="18" charset="-122"/>
                <a:ea typeface="Adobe 宋体 Std L" panose="02020300000000000000" pitchFamily="18" charset="-122"/>
              </a:rPr>
              <a:t>人格主要是不能正确客观地评价和对待自己，</a:t>
            </a:r>
            <a:r>
              <a:rPr lang="zh-CN" altLang="en-US" dirty="0" smtClean="0">
                <a:solidFill>
                  <a:srgbClr val="221E1F"/>
                </a:solidFill>
                <a:latin typeface="Adobe 宋体 Std L" panose="02020300000000000000" pitchFamily="18" charset="-122"/>
                <a:ea typeface="Adobe 宋体 Std L" panose="02020300000000000000" pitchFamily="18" charset="-122"/>
              </a:rPr>
              <a:t>过分</a:t>
            </a:r>
            <a:r>
              <a:rPr lang="zh-CN" altLang="en-US" dirty="0">
                <a:solidFill>
                  <a:srgbClr val="221E1F"/>
                </a:solidFill>
                <a:latin typeface="Adobe 宋体 Std L" panose="02020300000000000000" pitchFamily="18" charset="-122"/>
                <a:ea typeface="Adobe 宋体 Std L" panose="02020300000000000000" pitchFamily="18" charset="-122"/>
              </a:rPr>
              <a:t>低估自己、怀疑自己的能力</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自卑</a:t>
            </a:r>
            <a:r>
              <a:rPr lang="zh-CN" altLang="en-US" dirty="0">
                <a:solidFill>
                  <a:srgbClr val="221E1F"/>
                </a:solidFill>
                <a:latin typeface="Adobe 宋体 Std L" panose="02020300000000000000" pitchFamily="18" charset="-122"/>
                <a:ea typeface="Adobe 宋体 Std L" panose="02020300000000000000" pitchFamily="18" charset="-122"/>
              </a:rPr>
              <a:t>的人容易对前途失去信心，这是创业者的巨大障碍，因此，必须正确评价自己，</a:t>
            </a:r>
            <a:r>
              <a:rPr lang="zh-CN" altLang="en-US" dirty="0" smtClean="0">
                <a:solidFill>
                  <a:srgbClr val="221E1F"/>
                </a:solidFill>
                <a:latin typeface="Adobe 宋体 Std L" panose="02020300000000000000" pitchFamily="18" charset="-122"/>
                <a:ea typeface="Adobe 宋体 Std L" panose="02020300000000000000" pitchFamily="18" charset="-122"/>
              </a:rPr>
              <a:t>发现</a:t>
            </a:r>
            <a:r>
              <a:rPr lang="zh-CN" altLang="en-US" dirty="0">
                <a:solidFill>
                  <a:srgbClr val="221E1F"/>
                </a:solidFill>
                <a:latin typeface="Adobe 宋体 Std L" panose="02020300000000000000" pitchFamily="18" charset="-122"/>
                <a:ea typeface="Adobe 宋体 Std L" panose="02020300000000000000" pitchFamily="18" charset="-122"/>
              </a:rPr>
              <a:t>自己的优势和特长，树立自信，克服自卑，走自我创新之路。</a:t>
            </a:r>
          </a:p>
        </p:txBody>
      </p:sp>
      <p:pic>
        <p:nvPicPr>
          <p:cNvPr id="266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69746" y="2507223"/>
            <a:ext cx="3271371" cy="2182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758585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82122" y="619138"/>
            <a:ext cx="11042843"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）情绪障碍及克服方法。情绪障碍往往表现为郁郁寡欢的病态心理，情绪低落，</a:t>
            </a:r>
            <a:r>
              <a:rPr lang="zh-CN" altLang="en-US" dirty="0" smtClean="0">
                <a:solidFill>
                  <a:srgbClr val="221E1F"/>
                </a:solidFill>
                <a:latin typeface="Adobe 宋体 Std L" panose="02020300000000000000" pitchFamily="18" charset="-122"/>
                <a:ea typeface="Adobe 宋体 Std L" panose="02020300000000000000" pitchFamily="18" charset="-122"/>
              </a:rPr>
              <a:t>终日</a:t>
            </a:r>
            <a:r>
              <a:rPr lang="zh-CN" altLang="en-US" dirty="0">
                <a:solidFill>
                  <a:srgbClr val="221E1F"/>
                </a:solidFill>
                <a:latin typeface="Adobe 宋体 Std L" panose="02020300000000000000" pitchFamily="18" charset="-122"/>
                <a:ea typeface="Adobe 宋体 Std L" panose="02020300000000000000" pitchFamily="18" charset="-122"/>
              </a:rPr>
              <a:t>忧愁，精神不振，体力衰退，未老先衰。忧郁是一种情绪障碍的体现，来源于性格内向</a:t>
            </a:r>
            <a:r>
              <a:rPr lang="zh-CN" altLang="en-US" dirty="0" smtClean="0">
                <a:solidFill>
                  <a:srgbClr val="221E1F"/>
                </a:solidFill>
                <a:latin typeface="Adobe 宋体 Std L" panose="02020300000000000000" pitchFamily="18" charset="-122"/>
                <a:ea typeface="Adobe 宋体 Std L" panose="02020300000000000000" pitchFamily="18" charset="-122"/>
              </a:rPr>
              <a:t>、个人</a:t>
            </a:r>
            <a:r>
              <a:rPr lang="zh-CN" altLang="en-US" dirty="0">
                <a:solidFill>
                  <a:srgbClr val="221E1F"/>
                </a:solidFill>
                <a:latin typeface="Adobe 宋体 Std L" panose="02020300000000000000" pitchFamily="18" charset="-122"/>
                <a:ea typeface="Adobe 宋体 Std L" panose="02020300000000000000" pitchFamily="18" charset="-122"/>
              </a:rPr>
              <a:t>身世和社会经历的不幸，或在生活上、学习上、工作上遇到麻烦。这是一种可怕的</a:t>
            </a:r>
            <a:r>
              <a:rPr lang="zh-CN" altLang="en-US" dirty="0" smtClean="0">
                <a:solidFill>
                  <a:srgbClr val="221E1F"/>
                </a:solidFill>
                <a:latin typeface="Adobe 宋体 Std L" panose="02020300000000000000" pitchFamily="18" charset="-122"/>
                <a:ea typeface="Adobe 宋体 Std L" panose="02020300000000000000" pitchFamily="18" charset="-122"/>
              </a:rPr>
              <a:t>情绪障碍</a:t>
            </a:r>
            <a:r>
              <a:rPr lang="zh-CN" altLang="en-US" dirty="0">
                <a:solidFill>
                  <a:srgbClr val="221E1F"/>
                </a:solidFill>
                <a:latin typeface="Adobe 宋体 Std L" panose="02020300000000000000" pitchFamily="18" charset="-122"/>
                <a:ea typeface="Adobe 宋体 Std L" panose="02020300000000000000" pitchFamily="18" charset="-122"/>
              </a:rPr>
              <a:t>，尤其是对于创业者，在创业中难免遇到挫折，遇到挫折就灰心丧气、悲观失望、</a:t>
            </a:r>
            <a:r>
              <a:rPr lang="zh-CN" altLang="en-US" dirty="0" smtClean="0">
                <a:solidFill>
                  <a:srgbClr val="221E1F"/>
                </a:solidFill>
                <a:latin typeface="Adobe 宋体 Std L" panose="02020300000000000000" pitchFamily="18" charset="-122"/>
                <a:ea typeface="Adobe 宋体 Std L" panose="02020300000000000000" pitchFamily="18" charset="-122"/>
              </a:rPr>
              <a:t>消极等待</a:t>
            </a:r>
            <a:r>
              <a:rPr lang="zh-CN" altLang="en-US" dirty="0">
                <a:solidFill>
                  <a:srgbClr val="221E1F"/>
                </a:solidFill>
                <a:latin typeface="Adobe 宋体 Std L" panose="02020300000000000000" pitchFamily="18" charset="-122"/>
                <a:ea typeface="Adobe 宋体 Std L" panose="02020300000000000000" pitchFamily="18" charset="-122"/>
              </a:rPr>
              <a:t>，只能摧残自己的意志，阻抑自己的活动，削弱自己的能力，损害自己的身心健康。</a:t>
            </a:r>
            <a:r>
              <a:rPr lang="zh-CN" altLang="en-US" dirty="0" smtClean="0">
                <a:solidFill>
                  <a:srgbClr val="221E1F"/>
                </a:solidFill>
                <a:latin typeface="Adobe 宋体 Std L" panose="02020300000000000000" pitchFamily="18" charset="-122"/>
                <a:ea typeface="Adobe 宋体 Std L" panose="02020300000000000000" pitchFamily="18" charset="-122"/>
              </a:rPr>
              <a:t>对于</a:t>
            </a:r>
            <a:r>
              <a:rPr lang="zh-CN" altLang="en-US" dirty="0">
                <a:solidFill>
                  <a:srgbClr val="221E1F"/>
                </a:solidFill>
                <a:latin typeface="Adobe 宋体 Std L" panose="02020300000000000000" pitchFamily="18" charset="-122"/>
                <a:ea typeface="Adobe 宋体 Std L" panose="02020300000000000000" pitchFamily="18" charset="-122"/>
              </a:rPr>
              <a:t>创业而言，忧郁和过度焦虑等情绪都会阻碍创业活动的顺利进行，因此，在创业过程中</a:t>
            </a:r>
            <a:r>
              <a:rPr lang="zh-CN" altLang="en-US" dirty="0" smtClean="0">
                <a:solidFill>
                  <a:srgbClr val="221E1F"/>
                </a:solidFill>
                <a:latin typeface="Adobe 宋体 Std L" panose="02020300000000000000" pitchFamily="18" charset="-122"/>
                <a:ea typeface="Adobe 宋体 Std L" panose="02020300000000000000" pitchFamily="18" charset="-122"/>
              </a:rPr>
              <a:t>要努力</a:t>
            </a:r>
            <a:r>
              <a:rPr lang="zh-CN" altLang="en-US" dirty="0">
                <a:solidFill>
                  <a:srgbClr val="221E1F"/>
                </a:solidFill>
                <a:latin typeface="Adobe 宋体 Std L" panose="02020300000000000000" pitchFamily="18" charset="-122"/>
                <a:ea typeface="Adobe 宋体 Std L" panose="02020300000000000000" pitchFamily="18" charset="-122"/>
              </a:rPr>
              <a:t>排除情绪障碍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行为障碍</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创业者常见的行为障碍主要表现为面对挫折时的行为障碍和急于求成的行为障碍两</a:t>
            </a:r>
            <a:r>
              <a:rPr lang="zh-CN" altLang="en-US" dirty="0" smtClean="0">
                <a:solidFill>
                  <a:srgbClr val="221E1F"/>
                </a:solidFill>
                <a:latin typeface="Adobe 宋体 Std L" panose="02020300000000000000" pitchFamily="18" charset="-122"/>
                <a:ea typeface="Adobe 宋体 Std L" panose="02020300000000000000" pitchFamily="18" charset="-122"/>
              </a:rPr>
              <a:t>个方面</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）挫折型。挫折障碍影响创业的进程，动摇创业的决心，关系到创业的成功。挫折</a:t>
            </a:r>
            <a:r>
              <a:rPr lang="zh-CN" altLang="en-US" dirty="0" smtClean="0">
                <a:solidFill>
                  <a:srgbClr val="221E1F"/>
                </a:solidFill>
                <a:latin typeface="Adobe 宋体 Std L" panose="02020300000000000000" pitchFamily="18" charset="-122"/>
                <a:ea typeface="Adobe 宋体 Std L" panose="02020300000000000000" pitchFamily="18" charset="-122"/>
              </a:rPr>
              <a:t>行为障碍</a:t>
            </a:r>
            <a:r>
              <a:rPr lang="zh-CN" altLang="en-US" dirty="0">
                <a:solidFill>
                  <a:srgbClr val="221E1F"/>
                </a:solidFill>
                <a:latin typeface="Adobe 宋体 Std L" panose="02020300000000000000" pitchFamily="18" charset="-122"/>
                <a:ea typeface="Adobe 宋体 Std L" panose="02020300000000000000" pitchFamily="18" charset="-122"/>
              </a:rPr>
              <a:t>来自创业过程中某些细节上的差错或遇到意外情况导致进程放慢，甚至失败。因此，</a:t>
            </a:r>
            <a:r>
              <a:rPr lang="zh-CN" altLang="en-US" dirty="0" smtClean="0">
                <a:solidFill>
                  <a:srgbClr val="221E1F"/>
                </a:solidFill>
                <a:latin typeface="Adobe 宋体 Std L" panose="02020300000000000000" pitchFamily="18" charset="-122"/>
                <a:ea typeface="Adobe 宋体 Std L" panose="02020300000000000000" pitchFamily="18" charset="-122"/>
              </a:rPr>
              <a:t>在创业</a:t>
            </a:r>
            <a:r>
              <a:rPr lang="zh-CN" altLang="en-US" dirty="0">
                <a:solidFill>
                  <a:srgbClr val="221E1F"/>
                </a:solidFill>
                <a:latin typeface="Adobe 宋体 Std L" panose="02020300000000000000" pitchFamily="18" charset="-122"/>
                <a:ea typeface="Adobe 宋体 Std L" panose="02020300000000000000" pitchFamily="18" charset="-122"/>
              </a:rPr>
              <a:t>过程中要尽量减少人为挫折，一旦遇到挫折必须排除。排除挫折障碍主要注意两点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要保持</a:t>
            </a:r>
            <a:r>
              <a:rPr lang="zh-CN" altLang="en-US" dirty="0" smtClean="0">
                <a:solidFill>
                  <a:srgbClr val="221E1F"/>
                </a:solidFill>
                <a:latin typeface="Adobe 宋体 Std L" panose="02020300000000000000" pitchFamily="18" charset="-122"/>
                <a:ea typeface="Adobe 宋体 Std L" panose="02020300000000000000" pitchFamily="18" charset="-122"/>
              </a:rPr>
              <a:t>冷静</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要振作</a:t>
            </a:r>
            <a:r>
              <a:rPr lang="zh-CN" altLang="en-US" dirty="0" smtClean="0">
                <a:solidFill>
                  <a:srgbClr val="221E1F"/>
                </a:solidFill>
                <a:latin typeface="Adobe 宋体 Std L" panose="02020300000000000000" pitchFamily="18" charset="-122"/>
                <a:ea typeface="Adobe 宋体 Std L" panose="02020300000000000000" pitchFamily="18" charset="-122"/>
              </a:rPr>
              <a:t>精神</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52543388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82122" y="412661"/>
            <a:ext cx="11042843"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）急于求成型。急于求成往往是个人过分看重行动结果与切身利益的直接关系，</a:t>
            </a:r>
            <a:r>
              <a:rPr lang="zh-CN" altLang="en-US" dirty="0" smtClean="0">
                <a:solidFill>
                  <a:srgbClr val="221E1F"/>
                </a:solidFill>
                <a:latin typeface="Adobe 宋体 Std L" panose="02020300000000000000" pitchFamily="18" charset="-122"/>
                <a:ea typeface="Adobe 宋体 Std L" panose="02020300000000000000" pitchFamily="18" charset="-122"/>
              </a:rPr>
              <a:t>而忽视</a:t>
            </a:r>
            <a:r>
              <a:rPr lang="zh-CN" altLang="en-US" dirty="0">
                <a:solidFill>
                  <a:srgbClr val="221E1F"/>
                </a:solidFill>
                <a:latin typeface="Adobe 宋体 Std L" panose="02020300000000000000" pitchFamily="18" charset="-122"/>
                <a:ea typeface="Adobe 宋体 Std L" panose="02020300000000000000" pitchFamily="18" charset="-122"/>
              </a:rPr>
              <a:t>行动过程以及间接要素的作用。急于求成主要表现为在创业活动中违背事物发展的</a:t>
            </a:r>
            <a:r>
              <a:rPr lang="zh-CN" altLang="en-US" dirty="0" smtClean="0">
                <a:solidFill>
                  <a:srgbClr val="221E1F"/>
                </a:solidFill>
                <a:latin typeface="Adobe 宋体 Std L" panose="02020300000000000000" pitchFamily="18" charset="-122"/>
                <a:ea typeface="Adobe 宋体 Std L" panose="02020300000000000000" pitchFamily="18" charset="-122"/>
              </a:rPr>
              <a:t>客观规律</a:t>
            </a:r>
            <a:r>
              <a:rPr lang="zh-CN" altLang="en-US" dirty="0">
                <a:solidFill>
                  <a:srgbClr val="221E1F"/>
                </a:solidFill>
                <a:latin typeface="Adobe 宋体 Std L" panose="02020300000000000000" pitchFamily="18" charset="-122"/>
                <a:ea typeface="Adobe 宋体 Std L" panose="02020300000000000000" pitchFamily="18" charset="-122"/>
              </a:rPr>
              <a:t>而急躁行动。实际上，行动过程中的体验或经验教训，往往比行动结果更有价值。在</a:t>
            </a: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活动中必须克服急于求成的行为障碍。克服行为障碍也需要做到两点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要正确对待事物发展</a:t>
            </a:r>
            <a:r>
              <a:rPr lang="zh-CN" altLang="en-US" dirty="0" smtClean="0">
                <a:solidFill>
                  <a:srgbClr val="221E1F"/>
                </a:solidFill>
                <a:latin typeface="Adobe 宋体 Std L" panose="02020300000000000000" pitchFamily="18" charset="-122"/>
                <a:ea typeface="Adobe 宋体 Std L" panose="02020300000000000000" pitchFamily="18" charset="-122"/>
              </a:rPr>
              <a:t>的客观规律</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要学会控制和坚持</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612742" y="390058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一、创新的概述</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682125" y="4610663"/>
            <a:ext cx="11054246" cy="2169825"/>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创新的概念</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所谓创新，就是新知与新行的统一：新知即创新性思维，想前人所未想，想他人</a:t>
            </a:r>
            <a:r>
              <a:rPr lang="zh-CN" altLang="en-US" dirty="0" smtClean="0">
                <a:solidFill>
                  <a:srgbClr val="221E1F"/>
                </a:solidFill>
                <a:latin typeface="Adobe 宋体 Std L" panose="02020300000000000000" pitchFamily="18" charset="-122"/>
                <a:ea typeface="Adobe 宋体 Std L" panose="02020300000000000000" pitchFamily="18" charset="-122"/>
              </a:rPr>
              <a:t>所不敢</a:t>
            </a:r>
            <a:r>
              <a:rPr lang="zh-CN" altLang="en-US" dirty="0">
                <a:solidFill>
                  <a:srgbClr val="221E1F"/>
                </a:solidFill>
                <a:latin typeface="Adobe 宋体 Std L" panose="02020300000000000000" pitchFamily="18" charset="-122"/>
                <a:ea typeface="Adobe 宋体 Std L" panose="02020300000000000000" pitchFamily="18" charset="-122"/>
              </a:rPr>
              <a:t>想的事；新行即进行创新实践活动，做前人所未做，做他人所不敢做的事。创新</a:t>
            </a:r>
            <a:r>
              <a:rPr lang="zh-CN" altLang="en-US" dirty="0" smtClean="0">
                <a:solidFill>
                  <a:srgbClr val="221E1F"/>
                </a:solidFill>
                <a:latin typeface="Adobe 宋体 Std L" panose="02020300000000000000" pitchFamily="18" charset="-122"/>
                <a:ea typeface="Adobe 宋体 Std L" panose="02020300000000000000" pitchFamily="18" charset="-122"/>
              </a:rPr>
              <a:t>就是创造</a:t>
            </a:r>
            <a:r>
              <a:rPr lang="zh-CN" altLang="en-US" dirty="0">
                <a:solidFill>
                  <a:srgbClr val="221E1F"/>
                </a:solidFill>
                <a:latin typeface="Adobe 宋体 Std L" panose="02020300000000000000" pitchFamily="18" charset="-122"/>
                <a:ea typeface="Adobe 宋体 Std L" panose="02020300000000000000" pitchFamily="18" charset="-122"/>
              </a:rPr>
              <a:t>新事物。凡是对人类社会发展有益的，能推动人类社会进步，前所未有的事物就</a:t>
            </a:r>
            <a:r>
              <a:rPr lang="zh-CN" altLang="en-US" dirty="0" smtClean="0">
                <a:solidFill>
                  <a:srgbClr val="221E1F"/>
                </a:solidFill>
                <a:latin typeface="Adobe 宋体 Std L" panose="02020300000000000000" pitchFamily="18" charset="-122"/>
                <a:ea typeface="Adobe 宋体 Std L" panose="02020300000000000000" pitchFamily="18" charset="-122"/>
              </a:rPr>
              <a:t>叫“新事物”</a:t>
            </a:r>
            <a:r>
              <a:rPr lang="zh-CN" altLang="en-US" dirty="0">
                <a:solidFill>
                  <a:srgbClr val="221E1F"/>
                </a:solidFill>
                <a:latin typeface="Adobe 宋体 Std L" panose="02020300000000000000" pitchFamily="18" charset="-122"/>
                <a:ea typeface="Adobe 宋体 Std L" panose="02020300000000000000" pitchFamily="18" charset="-122"/>
              </a:rPr>
              <a:t>，“新事物”包括新产品、新技术、新思想、新方法、新模式、新机制、新</a:t>
            </a:r>
            <a:r>
              <a:rPr lang="zh-CN" altLang="en-US" dirty="0" smtClean="0">
                <a:solidFill>
                  <a:srgbClr val="221E1F"/>
                </a:solidFill>
                <a:latin typeface="Adobe 宋体 Std L" panose="02020300000000000000" pitchFamily="18" charset="-122"/>
                <a:ea typeface="Adobe 宋体 Std L" panose="02020300000000000000" pitchFamily="18" charset="-122"/>
              </a:rPr>
              <a:t>体制</a:t>
            </a:r>
            <a:r>
              <a:rPr lang="zh-CN" altLang="en-US" dirty="0">
                <a:solidFill>
                  <a:srgbClr val="221E1F"/>
                </a:solidFill>
                <a:latin typeface="Adobe 宋体 Std L" panose="02020300000000000000" pitchFamily="18" charset="-122"/>
                <a:ea typeface="Adobe 宋体 Std L" panose="02020300000000000000" pitchFamily="18" charset="-122"/>
              </a:rPr>
              <a:t>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12742" y="3204461"/>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2    </a:t>
            </a:r>
            <a:r>
              <a:rPr lang="zh-CN" altLang="en-US" sz="2600" dirty="0" smtClean="0">
                <a:solidFill>
                  <a:srgbClr val="C00000"/>
                </a:solidFill>
                <a:latin typeface="方正准圆_GBK" pitchFamily="65" charset="-122"/>
                <a:ea typeface="方正准圆_GBK" pitchFamily="65" charset="-122"/>
              </a:rPr>
              <a:t>创新</a:t>
            </a:r>
            <a:r>
              <a:rPr lang="zh-CN" altLang="en-US" sz="2600" dirty="0">
                <a:solidFill>
                  <a:srgbClr val="C00000"/>
                </a:solidFill>
                <a:latin typeface="方正准圆_GBK" pitchFamily="65" charset="-122"/>
                <a:ea typeface="方正准圆_GBK" pitchFamily="65" charset="-122"/>
              </a:rPr>
              <a:t>精神和创新能力</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155928136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682125" y="127153"/>
            <a:ext cx="11054246" cy="1295611"/>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通常</a:t>
            </a:r>
            <a:r>
              <a:rPr lang="zh-CN" altLang="en-US" dirty="0">
                <a:solidFill>
                  <a:srgbClr val="221E1F"/>
                </a:solidFill>
                <a:latin typeface="Adobe 宋体 Std L" panose="02020300000000000000" pitchFamily="18" charset="-122"/>
                <a:ea typeface="Adobe 宋体 Std L" panose="02020300000000000000" pitchFamily="18" charset="-122"/>
              </a:rPr>
              <a:t>所讲的创新是指科技创新、制度创新和意识创新。这三大创新活动分别属于</a:t>
            </a:r>
            <a:r>
              <a:rPr lang="zh-CN" altLang="en-US" dirty="0" smtClean="0">
                <a:solidFill>
                  <a:srgbClr val="221E1F"/>
                </a:solidFill>
                <a:latin typeface="Adobe 宋体 Std L" panose="02020300000000000000" pitchFamily="18" charset="-122"/>
                <a:ea typeface="Adobe 宋体 Std L" panose="02020300000000000000" pitchFamily="18" charset="-122"/>
              </a:rPr>
              <a:t>生产力范畴</a:t>
            </a:r>
            <a:r>
              <a:rPr lang="zh-CN" altLang="en-US" dirty="0">
                <a:solidFill>
                  <a:srgbClr val="221E1F"/>
                </a:solidFill>
                <a:latin typeface="Adobe 宋体 Std L" panose="02020300000000000000" pitchFamily="18" charset="-122"/>
                <a:ea typeface="Adobe 宋体 Std L" panose="02020300000000000000" pitchFamily="18" charset="-122"/>
              </a:rPr>
              <a:t>，生产关系范畴，上层建筑范畴。它们的共同作用是推动生产力发展，实现经济繁荣</a:t>
            </a:r>
            <a:r>
              <a:rPr lang="zh-CN" altLang="en-US" dirty="0" smtClean="0">
                <a:solidFill>
                  <a:srgbClr val="221E1F"/>
                </a:solidFill>
                <a:latin typeface="Adobe 宋体 Std L" panose="02020300000000000000" pitchFamily="18" charset="-122"/>
                <a:ea typeface="Adobe 宋体 Std L" panose="02020300000000000000" pitchFamily="18" charset="-122"/>
              </a:rPr>
              <a:t>和社会</a:t>
            </a:r>
            <a:r>
              <a:rPr lang="zh-CN" altLang="en-US" dirty="0">
                <a:solidFill>
                  <a:srgbClr val="221E1F"/>
                </a:solidFill>
                <a:latin typeface="Adobe 宋体 Std L" panose="02020300000000000000" pitchFamily="18" charset="-122"/>
                <a:ea typeface="Adobe 宋体 Std L" panose="02020300000000000000" pitchFamily="18" charset="-122"/>
              </a:rPr>
              <a:t>进步。按照创新的内涵，可以构建创新体系框架，如图 </a:t>
            </a:r>
            <a:r>
              <a:rPr lang="en-US" altLang="zh-CN" dirty="0">
                <a:solidFill>
                  <a:srgbClr val="221E1F"/>
                </a:solidFill>
                <a:latin typeface="Adobe 宋体 Std L" panose="02020300000000000000" pitchFamily="18" charset="-122"/>
                <a:ea typeface="Adobe 宋体 Std L" panose="02020300000000000000" pitchFamily="18" charset="-122"/>
              </a:rPr>
              <a:t>5-1 </a:t>
            </a:r>
            <a:r>
              <a:rPr lang="zh-CN" altLang="en-US" dirty="0">
                <a:solidFill>
                  <a:srgbClr val="221E1F"/>
                </a:solidFill>
                <a:latin typeface="Adobe 宋体 Std L" panose="02020300000000000000" pitchFamily="18" charset="-122"/>
                <a:ea typeface="Adobe 宋体 Std L" panose="02020300000000000000" pitchFamily="18" charset="-122"/>
              </a:rPr>
              <a:t>所示。</a:t>
            </a:r>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5840" y="1526003"/>
            <a:ext cx="3626813" cy="2816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2">
            <a:extLst>
              <a:ext uri="{FF2B5EF4-FFF2-40B4-BE49-F238E27FC236}">
                <a16:creationId xmlns="" xmlns:a16="http://schemas.microsoft.com/office/drawing/2014/main" id="{8FF45739-E9BA-7E83-93BC-781D5B5F48CC}"/>
              </a:ext>
            </a:extLst>
          </p:cNvPr>
          <p:cNvSpPr txBox="1"/>
          <p:nvPr/>
        </p:nvSpPr>
        <p:spPr>
          <a:xfrm>
            <a:off x="682125" y="4526592"/>
            <a:ext cx="11054246" cy="2169825"/>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创新的特点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一般来说，创新具有以下几个特点：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）普遍性和社会性。创新存在于人类活动的一切领域中，人类要生存，要发展，</a:t>
            </a:r>
            <a:r>
              <a:rPr lang="zh-CN" altLang="en-US" dirty="0" smtClean="0">
                <a:solidFill>
                  <a:srgbClr val="221E1F"/>
                </a:solidFill>
                <a:latin typeface="Adobe 宋体 Std L" panose="02020300000000000000" pitchFamily="18" charset="-122"/>
                <a:ea typeface="Adobe 宋体 Std L" panose="02020300000000000000" pitchFamily="18" charset="-122"/>
              </a:rPr>
              <a:t>必须</a:t>
            </a:r>
            <a:r>
              <a:rPr lang="zh-CN" altLang="en-US" dirty="0">
                <a:solidFill>
                  <a:srgbClr val="221E1F"/>
                </a:solidFill>
                <a:latin typeface="Adobe 宋体 Std L" panose="02020300000000000000" pitchFamily="18" charset="-122"/>
                <a:ea typeface="Adobe 宋体 Std L" panose="02020300000000000000" pitchFamily="18" charset="-122"/>
              </a:rPr>
              <a:t>不断地改造主观世界和客观世界，改造的过程就是创新的过程，具有普遍性。创新是</a:t>
            </a:r>
            <a:r>
              <a:rPr lang="zh-CN" altLang="en-US" dirty="0" smtClean="0">
                <a:solidFill>
                  <a:srgbClr val="221E1F"/>
                </a:solidFill>
                <a:latin typeface="Adobe 宋体 Std L" panose="02020300000000000000" pitchFamily="18" charset="-122"/>
                <a:ea typeface="Adobe 宋体 Std L" panose="02020300000000000000" pitchFamily="18" charset="-122"/>
              </a:rPr>
              <a:t>社会需要</a:t>
            </a:r>
            <a:r>
              <a:rPr lang="zh-CN" altLang="en-US" dirty="0">
                <a:solidFill>
                  <a:srgbClr val="221E1F"/>
                </a:solidFill>
                <a:latin typeface="Adobe 宋体 Std L" panose="02020300000000000000" pitchFamily="18" charset="-122"/>
                <a:ea typeface="Adobe 宋体 Std L" panose="02020300000000000000" pitchFamily="18" charset="-122"/>
              </a:rPr>
              <a:t>的创新，创新离不开社会发展的需要，它起源于社会发展的需要，它的归宿是为社会</a:t>
            </a:r>
            <a:r>
              <a:rPr lang="zh-CN" altLang="en-US" dirty="0" smtClean="0">
                <a:solidFill>
                  <a:srgbClr val="221E1F"/>
                </a:solidFill>
                <a:latin typeface="Adobe 宋体 Std L" panose="02020300000000000000" pitchFamily="18" charset="-122"/>
                <a:ea typeface="Adobe 宋体 Std L" panose="02020300000000000000" pitchFamily="18" charset="-122"/>
              </a:rPr>
              <a:t>发展</a:t>
            </a:r>
            <a:r>
              <a:rPr lang="zh-CN" altLang="en-US" dirty="0">
                <a:solidFill>
                  <a:srgbClr val="221E1F"/>
                </a:solidFill>
                <a:latin typeface="Adobe 宋体 Std L" panose="02020300000000000000" pitchFamily="18" charset="-122"/>
                <a:ea typeface="Adobe 宋体 Std L" panose="02020300000000000000" pitchFamily="18" charset="-122"/>
              </a:rPr>
              <a:t>服务，推动社会进步。它的社会性比较明显</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81221696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a:extLst>
              <a:ext uri="{FF2B5EF4-FFF2-40B4-BE49-F238E27FC236}">
                <a16:creationId xmlns="" xmlns:a16="http://schemas.microsoft.com/office/drawing/2014/main" id="{8FF45739-E9BA-7E83-93BC-781D5B5F48CC}"/>
              </a:ext>
            </a:extLst>
          </p:cNvPr>
          <p:cNvSpPr txBox="1"/>
          <p:nvPr/>
        </p:nvSpPr>
        <p:spPr>
          <a:xfrm>
            <a:off x="700066" y="79992"/>
            <a:ext cx="11054246" cy="2585323"/>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）超前性和新颖性。创新就是超出平常的一种首创，它是超前于社会的认识，</a:t>
            </a:r>
            <a:r>
              <a:rPr lang="zh-CN" altLang="en-US" dirty="0" smtClean="0">
                <a:solidFill>
                  <a:srgbClr val="221E1F"/>
                </a:solidFill>
                <a:latin typeface="Adobe 宋体 Std L" panose="02020300000000000000" pitchFamily="18" charset="-122"/>
                <a:ea typeface="Adobe 宋体 Std L" panose="02020300000000000000" pitchFamily="18" charset="-122"/>
              </a:rPr>
              <a:t>处于思想</a:t>
            </a:r>
            <a:r>
              <a:rPr lang="zh-CN" altLang="en-US" dirty="0">
                <a:solidFill>
                  <a:srgbClr val="221E1F"/>
                </a:solidFill>
                <a:latin typeface="Adobe 宋体 Std L" panose="02020300000000000000" pitchFamily="18" charset="-122"/>
                <a:ea typeface="Adobe 宋体 Std L" panose="02020300000000000000" pitchFamily="18" charset="-122"/>
              </a:rPr>
              <a:t>和行动的最前沿。它的超前性决定了它的新颖性。创新所包含的新构思、新形式和新</a:t>
            </a:r>
            <a:r>
              <a:rPr lang="zh-CN" altLang="en-US" dirty="0" smtClean="0">
                <a:solidFill>
                  <a:srgbClr val="221E1F"/>
                </a:solidFill>
                <a:latin typeface="Adobe 宋体 Std L" panose="02020300000000000000" pitchFamily="18" charset="-122"/>
                <a:ea typeface="Adobe 宋体 Std L" panose="02020300000000000000" pitchFamily="18" charset="-122"/>
              </a:rPr>
              <a:t>内容</a:t>
            </a:r>
            <a:r>
              <a:rPr lang="zh-CN" altLang="en-US" dirty="0">
                <a:solidFill>
                  <a:srgbClr val="221E1F"/>
                </a:solidFill>
                <a:latin typeface="Adobe 宋体 Std L" panose="02020300000000000000" pitchFamily="18" charset="-122"/>
                <a:ea typeface="Adobe 宋体 Std L" panose="02020300000000000000" pitchFamily="18" charset="-122"/>
              </a:rPr>
              <a:t>，都是前所未有，与众不同，即创造出新、奇、特的事物。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）实践性和艰巨性。实践之树常青，创新产生并依赖于实践，人们要在实践中</a:t>
            </a:r>
            <a:r>
              <a:rPr lang="zh-CN" altLang="en-US" dirty="0" smtClean="0">
                <a:solidFill>
                  <a:srgbClr val="221E1F"/>
                </a:solidFill>
                <a:latin typeface="Adobe 宋体 Std L" panose="02020300000000000000" pitchFamily="18" charset="-122"/>
                <a:ea typeface="Adobe 宋体 Std L" panose="02020300000000000000" pitchFamily="18" charset="-122"/>
              </a:rPr>
              <a:t>不断地</a:t>
            </a:r>
            <a:r>
              <a:rPr lang="zh-CN" altLang="en-US" dirty="0">
                <a:solidFill>
                  <a:srgbClr val="221E1F"/>
                </a:solidFill>
                <a:latin typeface="Adobe 宋体 Std L" panose="02020300000000000000" pitchFamily="18" charset="-122"/>
                <a:ea typeface="Adobe 宋体 Std L" panose="02020300000000000000" pitchFamily="18" charset="-122"/>
              </a:rPr>
              <a:t>发现问题，萌发创新意识，创新成果最终也要回到实践中接受检验。创新是一种复杂的</a:t>
            </a:r>
            <a:r>
              <a:rPr lang="zh-CN" altLang="en-US" dirty="0" smtClean="0">
                <a:solidFill>
                  <a:srgbClr val="221E1F"/>
                </a:solidFill>
                <a:latin typeface="Adobe 宋体 Std L" panose="02020300000000000000" pitchFamily="18" charset="-122"/>
                <a:ea typeface="Adobe 宋体 Std L" panose="02020300000000000000" pitchFamily="18" charset="-122"/>
              </a:rPr>
              <a:t>劳动</a:t>
            </a:r>
            <a:r>
              <a:rPr lang="zh-CN" altLang="en-US" dirty="0">
                <a:solidFill>
                  <a:srgbClr val="221E1F"/>
                </a:solidFill>
                <a:latin typeface="Adobe 宋体 Std L" panose="02020300000000000000" pitchFamily="18" charset="-122"/>
                <a:ea typeface="Adobe 宋体 Std L" panose="02020300000000000000" pitchFamily="18" charset="-122"/>
              </a:rPr>
              <a:t>，需要付出一定的代价，不经历风雨如何见彩虹。创新需要敢为天下先的勇气，在失败</a:t>
            </a:r>
            <a:r>
              <a:rPr lang="zh-CN" altLang="en-US" dirty="0" smtClean="0">
                <a:solidFill>
                  <a:srgbClr val="221E1F"/>
                </a:solidFill>
                <a:latin typeface="Adobe 宋体 Std L" panose="02020300000000000000" pitchFamily="18" charset="-122"/>
                <a:ea typeface="Adobe 宋体 Std L" panose="02020300000000000000" pitchFamily="18" charset="-122"/>
              </a:rPr>
              <a:t>和成功</a:t>
            </a:r>
            <a:r>
              <a:rPr lang="zh-CN" altLang="en-US" dirty="0">
                <a:solidFill>
                  <a:srgbClr val="221E1F"/>
                </a:solidFill>
                <a:latin typeface="Adobe 宋体 Std L" panose="02020300000000000000" pitchFamily="18" charset="-122"/>
                <a:ea typeface="Adobe 宋体 Std L" panose="02020300000000000000" pitchFamily="18" charset="-122"/>
              </a:rPr>
              <a:t>的道路上不断前进。</a:t>
            </a: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30683" y="279007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二、创新能力及其培养</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700066" y="3421948"/>
            <a:ext cx="11054246" cy="3416320"/>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创新能力的内涵</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）什么是创新能力。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创新能力就是人们产生新认识、新思想和创造新事物的能力。创新能力涉及</a:t>
            </a:r>
            <a:r>
              <a:rPr lang="zh-CN" altLang="en-US" dirty="0" smtClean="0">
                <a:solidFill>
                  <a:srgbClr val="221E1F"/>
                </a:solidFill>
                <a:latin typeface="Adobe 宋体 Std L" panose="02020300000000000000" pitchFamily="18" charset="-122"/>
                <a:ea typeface="Adobe 宋体 Std L" panose="02020300000000000000" pitchFamily="18" charset="-122"/>
              </a:rPr>
              <a:t>一个人的</a:t>
            </a:r>
            <a:r>
              <a:rPr lang="zh-CN" altLang="en-US" dirty="0">
                <a:solidFill>
                  <a:srgbClr val="221E1F"/>
                </a:solidFill>
                <a:latin typeface="Adobe 宋体 Std L" panose="02020300000000000000" pitchFamily="18" charset="-122"/>
                <a:ea typeface="Adobe 宋体 Std L" panose="02020300000000000000" pitchFamily="18" charset="-122"/>
              </a:rPr>
              <a:t>多种能力，如认识能力、观察能力、记忆能力、判断能力、分析能力、想象能力、实验</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、自学能力、吸收知识能力、信息能力等，是一个人综合能力的具体体现。作为一个</a:t>
            </a:r>
            <a:r>
              <a:rPr lang="zh-CN" altLang="en-US" dirty="0" smtClean="0">
                <a:solidFill>
                  <a:srgbClr val="221E1F"/>
                </a:solidFill>
                <a:latin typeface="Adobe 宋体 Std L" panose="02020300000000000000" pitchFamily="18" charset="-122"/>
                <a:ea typeface="Adobe 宋体 Std L" panose="02020300000000000000" pitchFamily="18" charset="-122"/>
              </a:rPr>
              <a:t>教育工作者</a:t>
            </a:r>
            <a:r>
              <a:rPr lang="zh-CN" altLang="en-US" dirty="0">
                <a:solidFill>
                  <a:srgbClr val="221E1F"/>
                </a:solidFill>
                <a:latin typeface="Adobe 宋体 Std L" panose="02020300000000000000" pitchFamily="18" charset="-122"/>
                <a:ea typeface="Adobe 宋体 Std L" panose="02020300000000000000" pitchFamily="18" charset="-122"/>
              </a:rPr>
              <a:t>，在研究如何培养学生的创新能力之前，首先应对创新能力的内涵有一个基本的</a:t>
            </a:r>
            <a:r>
              <a:rPr lang="zh-CN" altLang="en-US" dirty="0" smtClean="0">
                <a:solidFill>
                  <a:srgbClr val="221E1F"/>
                </a:solidFill>
                <a:latin typeface="Adobe 宋体 Std L" panose="02020300000000000000" pitchFamily="18" charset="-122"/>
                <a:ea typeface="Adobe 宋体 Std L" panose="02020300000000000000" pitchFamily="18" charset="-122"/>
              </a:rPr>
              <a:t>认识与</a:t>
            </a:r>
            <a:r>
              <a:rPr lang="zh-CN" altLang="en-US" dirty="0">
                <a:solidFill>
                  <a:srgbClr val="221E1F"/>
                </a:solidFill>
                <a:latin typeface="Adobe 宋体 Std L" panose="02020300000000000000" pitchFamily="18" charset="-122"/>
                <a:ea typeface="Adobe 宋体 Std L" panose="02020300000000000000" pitchFamily="18" charset="-122"/>
              </a:rPr>
              <a:t>了解，这样才保证我们在准确理解与全面认识的基础上相应做好对学生创新能力的培养</a:t>
            </a:r>
            <a:r>
              <a:rPr lang="zh-CN" altLang="en-US" dirty="0" smtClean="0">
                <a:solidFill>
                  <a:srgbClr val="221E1F"/>
                </a:solidFill>
                <a:latin typeface="Adobe 宋体 Std L" panose="02020300000000000000" pitchFamily="18" charset="-122"/>
                <a:ea typeface="Adobe 宋体 Std L" panose="02020300000000000000" pitchFamily="18" charset="-122"/>
              </a:rPr>
              <a:t>与教育</a:t>
            </a:r>
            <a:r>
              <a:rPr lang="zh-CN" altLang="en-US" dirty="0">
                <a:solidFill>
                  <a:srgbClr val="221E1F"/>
                </a:solidFill>
                <a:latin typeface="Adobe 宋体 Std L" panose="02020300000000000000" pitchFamily="18" charset="-122"/>
                <a:ea typeface="Adobe 宋体 Std L" panose="02020300000000000000" pitchFamily="18" charset="-122"/>
              </a:rPr>
              <a:t>工作。因此，我们在培养学生创新能力时应注意对组成创新能力的各种相关能力的</a:t>
            </a:r>
            <a:r>
              <a:rPr lang="zh-CN" altLang="en-US" dirty="0" smtClean="0">
                <a:solidFill>
                  <a:srgbClr val="221E1F"/>
                </a:solidFill>
                <a:latin typeface="Adobe 宋体 Std L" panose="02020300000000000000" pitchFamily="18" charset="-122"/>
                <a:ea typeface="Adobe 宋体 Std L" panose="02020300000000000000" pitchFamily="18" charset="-122"/>
              </a:rPr>
              <a:t>全面培养</a:t>
            </a:r>
            <a:r>
              <a:rPr lang="zh-CN" altLang="en-US" dirty="0">
                <a:solidFill>
                  <a:srgbClr val="221E1F"/>
                </a:solidFill>
                <a:latin typeface="Adobe 宋体 Std L" panose="02020300000000000000" pitchFamily="18" charset="-122"/>
                <a:ea typeface="Adobe 宋体 Std L" panose="02020300000000000000" pitchFamily="18" charset="-122"/>
              </a:rPr>
              <a:t>，这样才能全面提高学生的创新能力</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80319114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00066" y="103239"/>
            <a:ext cx="11054246"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）中职生创新能力不足的原因。中职生是具有创新潜能的，只要对他们采取适当</a:t>
            </a:r>
            <a:r>
              <a:rPr lang="zh-CN" altLang="en-US" dirty="0" smtClean="0">
                <a:solidFill>
                  <a:srgbClr val="221E1F"/>
                </a:solidFill>
                <a:latin typeface="Adobe 宋体 Std L" panose="02020300000000000000" pitchFamily="18" charset="-122"/>
                <a:ea typeface="Adobe 宋体 Std L" panose="02020300000000000000" pitchFamily="18" charset="-122"/>
              </a:rPr>
              <a:t>的方式</a:t>
            </a:r>
            <a:r>
              <a:rPr lang="zh-CN" altLang="en-US" dirty="0">
                <a:solidFill>
                  <a:srgbClr val="221E1F"/>
                </a:solidFill>
                <a:latin typeface="Adobe 宋体 Std L" panose="02020300000000000000" pitchFamily="18" charset="-122"/>
                <a:ea typeface="Adobe 宋体 Std L" panose="02020300000000000000" pitchFamily="18" charset="-122"/>
              </a:rPr>
              <a:t>方法，他们的创新能力是可以大幅度提高的。目前，我国中职生特别是一般职业学校</a:t>
            </a:r>
            <a:r>
              <a:rPr lang="zh-CN" altLang="en-US" dirty="0" smtClean="0">
                <a:solidFill>
                  <a:srgbClr val="221E1F"/>
                </a:solidFill>
                <a:latin typeface="Adobe 宋体 Std L" panose="02020300000000000000" pitchFamily="18" charset="-122"/>
                <a:ea typeface="Adobe 宋体 Std L" panose="02020300000000000000" pitchFamily="18" charset="-122"/>
              </a:rPr>
              <a:t>的中</a:t>
            </a:r>
            <a:r>
              <a:rPr lang="zh-CN" altLang="en-US" dirty="0">
                <a:solidFill>
                  <a:srgbClr val="221E1F"/>
                </a:solidFill>
                <a:latin typeface="Adobe 宋体 Std L" panose="02020300000000000000" pitchFamily="18" charset="-122"/>
                <a:ea typeface="Adobe 宋体 Std L" panose="02020300000000000000" pitchFamily="18" charset="-122"/>
              </a:rPr>
              <a:t>职生，创新能力还是较低的。如不进行创新教育，中职生的创新潜能很可能萎缩甚至</a:t>
            </a:r>
            <a:r>
              <a:rPr lang="zh-CN" altLang="en-US" dirty="0" smtClean="0">
                <a:solidFill>
                  <a:srgbClr val="221E1F"/>
                </a:solidFill>
                <a:latin typeface="Adobe 宋体 Std L" panose="02020300000000000000" pitchFamily="18" charset="-122"/>
                <a:ea typeface="Adobe 宋体 Std L" panose="02020300000000000000" pitchFamily="18" charset="-122"/>
              </a:rPr>
              <a:t>消失</a:t>
            </a:r>
            <a:r>
              <a:rPr lang="zh-CN" altLang="en-US" dirty="0">
                <a:solidFill>
                  <a:srgbClr val="221E1F"/>
                </a:solidFill>
                <a:latin typeface="Adobe 宋体 Std L" panose="02020300000000000000" pitchFamily="18" charset="-122"/>
                <a:ea typeface="Adobe 宋体 Std L" panose="02020300000000000000" pitchFamily="18" charset="-122"/>
              </a:rPr>
              <a:t>。其创新能力不足主要表现在以下几个方面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a:t>
            </a:r>
            <a:r>
              <a:rPr lang="zh-CN" altLang="en-US" dirty="0">
                <a:solidFill>
                  <a:srgbClr val="221E1F"/>
                </a:solidFill>
                <a:latin typeface="Adobe 宋体 Std L" panose="02020300000000000000" pitchFamily="18" charset="-122"/>
                <a:ea typeface="Adobe 宋体 Std L" panose="02020300000000000000" pitchFamily="18" charset="-122"/>
              </a:rPr>
              <a:t>缺乏创新的</a:t>
            </a:r>
            <a:r>
              <a:rPr lang="zh-CN" altLang="en-US" dirty="0" smtClean="0">
                <a:solidFill>
                  <a:srgbClr val="221E1F"/>
                </a:solidFill>
                <a:latin typeface="Adobe 宋体 Std L" panose="02020300000000000000" pitchFamily="18" charset="-122"/>
                <a:ea typeface="Adobe 宋体 Std L" panose="02020300000000000000" pitchFamily="18" charset="-122"/>
              </a:rPr>
              <a:t>兴趣</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a:t>
            </a:r>
            <a:r>
              <a:rPr lang="zh-CN" altLang="en-US" dirty="0">
                <a:solidFill>
                  <a:srgbClr val="221E1F"/>
                </a:solidFill>
                <a:latin typeface="Adobe 宋体 Std L" panose="02020300000000000000" pitchFamily="18" charset="-122"/>
                <a:ea typeface="Adobe 宋体 Std L" panose="02020300000000000000" pitchFamily="18" charset="-122"/>
              </a:rPr>
              <a:t>缺乏创新观念和创新</a:t>
            </a:r>
            <a:r>
              <a:rPr lang="zh-CN" altLang="en-US" dirty="0" smtClean="0">
                <a:solidFill>
                  <a:srgbClr val="221E1F"/>
                </a:solidFill>
                <a:latin typeface="Adobe 宋体 Std L" panose="02020300000000000000" pitchFamily="18" charset="-122"/>
                <a:ea typeface="Adobe 宋体 Std L" panose="02020300000000000000" pitchFamily="18" charset="-122"/>
              </a:rPr>
              <a:t>欲望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a:t>
            </a:r>
            <a:r>
              <a:rPr lang="zh-CN" altLang="en-US" dirty="0">
                <a:solidFill>
                  <a:srgbClr val="221E1F"/>
                </a:solidFill>
                <a:latin typeface="Adobe 宋体 Std L" panose="02020300000000000000" pitchFamily="18" charset="-122"/>
                <a:ea typeface="Adobe 宋体 Std L" panose="02020300000000000000" pitchFamily="18" charset="-122"/>
              </a:rPr>
              <a:t>缺乏创新的</a:t>
            </a:r>
            <a:r>
              <a:rPr lang="zh-CN" altLang="en-US" dirty="0" smtClean="0">
                <a:solidFill>
                  <a:srgbClr val="221E1F"/>
                </a:solidFill>
                <a:latin typeface="Adobe 宋体 Std L" panose="02020300000000000000" pitchFamily="18" charset="-122"/>
                <a:ea typeface="Adobe 宋体 Std L" panose="02020300000000000000" pitchFamily="18" charset="-122"/>
              </a:rPr>
              <a:t>毅力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a:t>
            </a:r>
            <a:r>
              <a:rPr lang="zh-CN" altLang="en-US" dirty="0">
                <a:solidFill>
                  <a:srgbClr val="221E1F"/>
                </a:solidFill>
                <a:latin typeface="Adobe 宋体 Std L" panose="02020300000000000000" pitchFamily="18" charset="-122"/>
                <a:ea typeface="Adobe 宋体 Std L" panose="02020300000000000000" pitchFamily="18" charset="-122"/>
              </a:rPr>
              <a:t>缺乏创新所需的</a:t>
            </a:r>
            <a:r>
              <a:rPr lang="zh-CN" altLang="en-US" dirty="0" smtClean="0">
                <a:solidFill>
                  <a:srgbClr val="221E1F"/>
                </a:solidFill>
                <a:latin typeface="Adobe 宋体 Std L" panose="02020300000000000000" pitchFamily="18" charset="-122"/>
                <a:ea typeface="Adobe 宋体 Std L" panose="02020300000000000000" pitchFamily="18" charset="-122"/>
              </a:rPr>
              <a:t>观察力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a:t>
            </a:r>
            <a:r>
              <a:rPr lang="zh-CN" altLang="en-US" dirty="0">
                <a:solidFill>
                  <a:srgbClr val="221E1F"/>
                </a:solidFill>
                <a:latin typeface="Adobe 宋体 Std L" panose="02020300000000000000" pitchFamily="18" charset="-122"/>
                <a:ea typeface="Adobe 宋体 Std L" panose="02020300000000000000" pitchFamily="18" charset="-122"/>
              </a:rPr>
              <a:t>缺乏创新性思维</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创新能力的培养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关于中职生创新能力的培养需要做好以下几个方面的工作：</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）要培养创新型教师。课堂教学的主导者是教师，他们教育思想的更新和教育</a:t>
            </a:r>
            <a:r>
              <a:rPr lang="zh-CN" altLang="en-US" dirty="0" smtClean="0">
                <a:solidFill>
                  <a:srgbClr val="221E1F"/>
                </a:solidFill>
                <a:latin typeface="Adobe 宋体 Std L" panose="02020300000000000000" pitchFamily="18" charset="-122"/>
                <a:ea typeface="Adobe 宋体 Std L" panose="02020300000000000000" pitchFamily="18" charset="-122"/>
              </a:rPr>
              <a:t>观念的</a:t>
            </a:r>
            <a:r>
              <a:rPr lang="zh-CN" altLang="en-US" dirty="0">
                <a:solidFill>
                  <a:srgbClr val="221E1F"/>
                </a:solidFill>
                <a:latin typeface="Adobe 宋体 Std L" panose="02020300000000000000" pitchFamily="18" charset="-122"/>
                <a:ea typeface="Adobe 宋体 Std L" panose="02020300000000000000" pitchFamily="18" charset="-122"/>
              </a:rPr>
              <a:t>转变是至关重要的。在现代化的课堂教学中，教师要从知识的传授者变为学生学习的</a:t>
            </a:r>
            <a:r>
              <a:rPr lang="zh-CN" altLang="en-US" dirty="0" smtClean="0">
                <a:solidFill>
                  <a:srgbClr val="221E1F"/>
                </a:solidFill>
                <a:latin typeface="Adobe 宋体 Std L" panose="02020300000000000000" pitchFamily="18" charset="-122"/>
                <a:ea typeface="Adobe 宋体 Std L" panose="02020300000000000000" pitchFamily="18" charset="-122"/>
              </a:rPr>
              <a:t>指导者</a:t>
            </a:r>
            <a:r>
              <a:rPr lang="zh-CN" altLang="en-US" dirty="0">
                <a:solidFill>
                  <a:srgbClr val="221E1F"/>
                </a:solidFill>
                <a:latin typeface="Adobe 宋体 Std L" panose="02020300000000000000" pitchFamily="18" charset="-122"/>
                <a:ea typeface="Adobe 宋体 Std L" panose="02020300000000000000" pitchFamily="18" charset="-122"/>
              </a:rPr>
              <a:t>和科技创新活动的导演，学生要由被动的接受者转为学习的主体。这就要求教师爱岗</a:t>
            </a:r>
            <a:r>
              <a:rPr lang="zh-CN" altLang="en-US" dirty="0" smtClean="0">
                <a:solidFill>
                  <a:srgbClr val="221E1F"/>
                </a:solidFill>
                <a:latin typeface="Adobe 宋体 Std L" panose="02020300000000000000" pitchFamily="18" charset="-122"/>
                <a:ea typeface="Adobe 宋体 Std L" panose="02020300000000000000" pitchFamily="18" charset="-122"/>
              </a:rPr>
              <a:t>敬业，</a:t>
            </a:r>
            <a:r>
              <a:rPr lang="zh-CN" altLang="en-US" dirty="0">
                <a:solidFill>
                  <a:srgbClr val="221E1F"/>
                </a:solidFill>
                <a:latin typeface="Adobe 宋体 Std L" panose="02020300000000000000" pitchFamily="18" charset="-122"/>
                <a:ea typeface="Adobe 宋体 Std L" panose="02020300000000000000" pitchFamily="18" charset="-122"/>
              </a:rPr>
              <a:t>对本学科的前沿理论和与本专业相关的交叉学科的最新理论有强烈的求知欲望，并</a:t>
            </a:r>
            <a:r>
              <a:rPr lang="zh-CN" altLang="en-US" dirty="0" smtClean="0">
                <a:solidFill>
                  <a:srgbClr val="221E1F"/>
                </a:solidFill>
                <a:latin typeface="Adobe 宋体 Std L" panose="02020300000000000000" pitchFamily="18" charset="-122"/>
                <a:ea typeface="Adobe 宋体 Std L" panose="02020300000000000000" pitchFamily="18" charset="-122"/>
              </a:rPr>
              <a:t>善于将</a:t>
            </a:r>
            <a:r>
              <a:rPr lang="zh-CN" altLang="en-US" dirty="0">
                <a:solidFill>
                  <a:srgbClr val="221E1F"/>
                </a:solidFill>
                <a:latin typeface="Adobe 宋体 Std L" panose="02020300000000000000" pitchFamily="18" charset="-122"/>
                <a:ea typeface="Adobe 宋体 Std L" panose="02020300000000000000" pitchFamily="18" charset="-122"/>
              </a:rPr>
              <a:t>最新的教育科研成果运用到教学当中。要尊重学生的个性，承认学生兴趣和性格的</a:t>
            </a:r>
            <a:r>
              <a:rPr lang="zh-CN" altLang="en-US" dirty="0" smtClean="0">
                <a:solidFill>
                  <a:srgbClr val="221E1F"/>
                </a:solidFill>
                <a:latin typeface="Adobe 宋体 Std L" panose="02020300000000000000" pitchFamily="18" charset="-122"/>
                <a:ea typeface="Adobe 宋体 Std L" panose="02020300000000000000" pitchFamily="18" charset="-122"/>
              </a:rPr>
              <a:t>多样化</a:t>
            </a:r>
            <a:r>
              <a:rPr lang="zh-CN" altLang="en-US" dirty="0">
                <a:solidFill>
                  <a:srgbClr val="221E1F"/>
                </a:solidFill>
                <a:latin typeface="Adobe 宋体 Std L" panose="02020300000000000000" pitchFamily="18" charset="-122"/>
                <a:ea typeface="Adobe 宋体 Std L" panose="02020300000000000000" pitchFamily="18" charset="-122"/>
              </a:rPr>
              <a:t>，在此基础上，开展创造性教学活动，营造民主、宽松的创新氛围，激发学生独立思考</a:t>
            </a:r>
            <a:r>
              <a:rPr lang="zh-CN" altLang="en-US" dirty="0" smtClean="0">
                <a:solidFill>
                  <a:srgbClr val="221E1F"/>
                </a:solidFill>
                <a:latin typeface="Adobe 宋体 Std L" panose="02020300000000000000" pitchFamily="18" charset="-122"/>
                <a:ea typeface="Adobe 宋体 Std L" panose="02020300000000000000" pitchFamily="18" charset="-122"/>
              </a:rPr>
              <a:t>，对</a:t>
            </a:r>
            <a:r>
              <a:rPr lang="zh-CN" altLang="en-US" dirty="0">
                <a:solidFill>
                  <a:srgbClr val="221E1F"/>
                </a:solidFill>
                <a:latin typeface="Adobe 宋体 Std L" panose="02020300000000000000" pitchFamily="18" charset="-122"/>
                <a:ea typeface="Adobe 宋体 Std L" panose="02020300000000000000" pitchFamily="18" charset="-122"/>
              </a:rPr>
              <a:t>学生的评价要以促进和激励学生创新能力的发展为主导</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1644100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00066" y="0"/>
            <a:ext cx="11054246"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）转变教育观念。随着知识经济时代的到来，社会主义市场经济的日臻完善，</a:t>
            </a:r>
            <a:r>
              <a:rPr lang="zh-CN" altLang="en-US" dirty="0" smtClean="0">
                <a:solidFill>
                  <a:srgbClr val="221E1F"/>
                </a:solidFill>
                <a:latin typeface="Adobe 宋体 Std L" panose="02020300000000000000" pitchFamily="18" charset="-122"/>
                <a:ea typeface="Adobe 宋体 Std L" panose="02020300000000000000" pitchFamily="18" charset="-122"/>
              </a:rPr>
              <a:t>社会竞争</a:t>
            </a:r>
            <a:r>
              <a:rPr lang="zh-CN" altLang="en-US" dirty="0">
                <a:solidFill>
                  <a:srgbClr val="221E1F"/>
                </a:solidFill>
                <a:latin typeface="Adobe 宋体 Std L" panose="02020300000000000000" pitchFamily="18" charset="-122"/>
                <a:ea typeface="Adobe 宋体 Std L" panose="02020300000000000000" pitchFamily="18" charset="-122"/>
              </a:rPr>
              <a:t>日趋激烈，科学技术日新月异，社会对未来人才的素质要求必将越来越高。伴随着</a:t>
            </a:r>
            <a:r>
              <a:rPr lang="zh-CN" altLang="en-US" dirty="0" smtClean="0">
                <a:solidFill>
                  <a:srgbClr val="221E1F"/>
                </a:solidFill>
                <a:latin typeface="Adobe 宋体 Std L" panose="02020300000000000000" pitchFamily="18" charset="-122"/>
                <a:ea typeface="Adobe 宋体 Std L" panose="02020300000000000000" pitchFamily="18" charset="-122"/>
              </a:rPr>
              <a:t>未来社会</a:t>
            </a:r>
            <a:r>
              <a:rPr lang="zh-CN" altLang="en-US" dirty="0">
                <a:solidFill>
                  <a:srgbClr val="221E1F"/>
                </a:solidFill>
                <a:latin typeface="Adobe 宋体 Std L" panose="02020300000000000000" pitchFamily="18" charset="-122"/>
                <a:ea typeface="Adobe 宋体 Std L" panose="02020300000000000000" pitchFamily="18" charset="-122"/>
              </a:rPr>
              <a:t>对人才素质的需求变化，科技创新能力已经成为衡量人才标准的一个极为重要的方面</a:t>
            </a:r>
            <a:r>
              <a:rPr lang="zh-CN" altLang="en-US" dirty="0" smtClean="0">
                <a:solidFill>
                  <a:srgbClr val="221E1F"/>
                </a:solidFill>
                <a:latin typeface="Adobe 宋体 Std L" panose="02020300000000000000" pitchFamily="18" charset="-122"/>
                <a:ea typeface="Adobe 宋体 Std L" panose="02020300000000000000" pitchFamily="18" charset="-122"/>
              </a:rPr>
              <a:t>。在</a:t>
            </a:r>
            <a:r>
              <a:rPr lang="zh-CN" altLang="en-US" dirty="0">
                <a:solidFill>
                  <a:srgbClr val="221E1F"/>
                </a:solidFill>
                <a:latin typeface="Adobe 宋体 Std L" panose="02020300000000000000" pitchFamily="18" charset="-122"/>
                <a:ea typeface="Adobe 宋体 Std L" panose="02020300000000000000" pitchFamily="18" charset="-122"/>
              </a:rPr>
              <a:t>思想认识上，我们要充分认识到，未来社会对人才素质的更高要求，使加强中职生科技</a:t>
            </a:r>
            <a:r>
              <a:rPr lang="zh-CN" altLang="en-US" dirty="0" smtClean="0">
                <a:solidFill>
                  <a:srgbClr val="221E1F"/>
                </a:solidFill>
                <a:latin typeface="Adobe 宋体 Std L" panose="02020300000000000000" pitchFamily="18" charset="-122"/>
                <a:ea typeface="Adobe 宋体 Std L" panose="02020300000000000000" pitchFamily="18" charset="-122"/>
              </a:rPr>
              <a:t>及创新</a:t>
            </a:r>
            <a:r>
              <a:rPr lang="zh-CN" altLang="en-US" dirty="0">
                <a:solidFill>
                  <a:srgbClr val="221E1F"/>
                </a:solidFill>
                <a:latin typeface="Adobe 宋体 Std L" panose="02020300000000000000" pitchFamily="18" charset="-122"/>
                <a:ea typeface="Adobe 宋体 Std L" panose="02020300000000000000" pitchFamily="18" charset="-122"/>
              </a:rPr>
              <a:t>能力的培养成为时代教育的必然特征。职业院校作为培养高素质创造性人才的基地，</a:t>
            </a:r>
            <a:r>
              <a:rPr lang="zh-CN" altLang="en-US" dirty="0" smtClean="0">
                <a:solidFill>
                  <a:srgbClr val="221E1F"/>
                </a:solidFill>
                <a:latin typeface="Adobe 宋体 Std L" panose="02020300000000000000" pitchFamily="18" charset="-122"/>
                <a:ea typeface="Adobe 宋体 Std L" panose="02020300000000000000" pitchFamily="18" charset="-122"/>
              </a:rPr>
              <a:t>时代</a:t>
            </a:r>
            <a:r>
              <a:rPr lang="zh-CN" altLang="en-US" dirty="0">
                <a:solidFill>
                  <a:srgbClr val="221E1F"/>
                </a:solidFill>
                <a:latin typeface="Adobe 宋体 Std L" panose="02020300000000000000" pitchFamily="18" charset="-122"/>
                <a:ea typeface="Adobe 宋体 Std L" panose="02020300000000000000" pitchFamily="18" charset="-122"/>
              </a:rPr>
              <a:t>就必然赋予其新的要求和使命，不仅要传授中职生科学文化</a:t>
            </a:r>
            <a:r>
              <a:rPr lang="zh-CN" altLang="en-US" dirty="0" smtClean="0">
                <a:solidFill>
                  <a:srgbClr val="221E1F"/>
                </a:solidFill>
                <a:latin typeface="Adobe 宋体 Std L" panose="02020300000000000000" pitchFamily="18" charset="-122"/>
                <a:ea typeface="Adobe 宋体 Std L" panose="02020300000000000000" pitchFamily="18" charset="-122"/>
              </a:rPr>
              <a:t>知识</a:t>
            </a:r>
            <a:r>
              <a:rPr lang="zh-CN" altLang="en-US" dirty="0">
                <a:solidFill>
                  <a:srgbClr val="221E1F"/>
                </a:solidFill>
                <a:latin typeface="Adobe 宋体 Std L" panose="02020300000000000000" pitchFamily="18" charset="-122"/>
                <a:ea typeface="Adobe 宋体 Std L" panose="02020300000000000000" pitchFamily="18" charset="-122"/>
              </a:rPr>
              <a:t>，而且要全面培养中职生的科技意识和创新能力。职业院校</a:t>
            </a:r>
            <a:r>
              <a:rPr lang="zh-CN" altLang="en-US" dirty="0" smtClean="0">
                <a:solidFill>
                  <a:srgbClr val="221E1F"/>
                </a:solidFill>
                <a:latin typeface="Adobe 宋体 Std L" panose="02020300000000000000" pitchFamily="18" charset="-122"/>
                <a:ea typeface="Adobe 宋体 Std L" panose="02020300000000000000" pitchFamily="18" charset="-122"/>
              </a:rPr>
              <a:t>应站</a:t>
            </a:r>
            <a:r>
              <a:rPr lang="zh-CN" altLang="en-US" dirty="0">
                <a:solidFill>
                  <a:srgbClr val="221E1F"/>
                </a:solidFill>
                <a:latin typeface="Adobe 宋体 Std L" panose="02020300000000000000" pitchFamily="18" charset="-122"/>
                <a:ea typeface="Adobe 宋体 Std L" panose="02020300000000000000" pitchFamily="18" charset="-122"/>
              </a:rPr>
              <a:t>在迎接新世纪知识经济的高度，着眼并着手于培养高层次的</a:t>
            </a:r>
            <a:r>
              <a:rPr lang="zh-CN" altLang="en-US" dirty="0" smtClean="0">
                <a:solidFill>
                  <a:srgbClr val="221E1F"/>
                </a:solidFill>
                <a:latin typeface="Adobe 宋体 Std L" panose="02020300000000000000" pitchFamily="18" charset="-122"/>
                <a:ea typeface="Adobe 宋体 Std L" panose="02020300000000000000" pitchFamily="18" charset="-122"/>
              </a:rPr>
              <a:t>有创新</a:t>
            </a:r>
            <a:r>
              <a:rPr lang="zh-CN" altLang="en-US" dirty="0">
                <a:solidFill>
                  <a:srgbClr val="221E1F"/>
                </a:solidFill>
                <a:latin typeface="Adobe 宋体 Std L" panose="02020300000000000000" pitchFamily="18" charset="-122"/>
                <a:ea typeface="Adobe 宋体 Std L" panose="02020300000000000000" pitchFamily="18" charset="-122"/>
              </a:rPr>
              <a:t>能力的大学生，转变教育思想中不利于创新人才培养的</a:t>
            </a:r>
            <a:r>
              <a:rPr lang="zh-CN" altLang="en-US" dirty="0" smtClean="0">
                <a:solidFill>
                  <a:srgbClr val="221E1F"/>
                </a:solidFill>
                <a:latin typeface="Adobe 宋体 Std L" panose="02020300000000000000" pitchFamily="18" charset="-122"/>
                <a:ea typeface="Adobe 宋体 Std L" panose="02020300000000000000" pitchFamily="18" charset="-122"/>
              </a:rPr>
              <a:t>价值观</a:t>
            </a:r>
            <a:r>
              <a:rPr lang="zh-CN" altLang="en-US" dirty="0">
                <a:solidFill>
                  <a:srgbClr val="221E1F"/>
                </a:solidFill>
                <a:latin typeface="Adobe 宋体 Std L" panose="02020300000000000000" pitchFamily="18" charset="-122"/>
                <a:ea typeface="Adobe 宋体 Std L" panose="02020300000000000000" pitchFamily="18" charset="-122"/>
              </a:rPr>
              <a:t>、质量观、人才观，牢固树立创新教育、素质教育、终身</a:t>
            </a:r>
            <a:r>
              <a:rPr lang="zh-CN" altLang="en-US" dirty="0" smtClean="0">
                <a:solidFill>
                  <a:srgbClr val="221E1F"/>
                </a:solidFill>
                <a:latin typeface="Adobe 宋体 Std L" panose="02020300000000000000" pitchFamily="18" charset="-122"/>
                <a:ea typeface="Adobe 宋体 Std L" panose="02020300000000000000" pitchFamily="18" charset="-122"/>
              </a:rPr>
              <a:t>教育</a:t>
            </a:r>
            <a:r>
              <a:rPr lang="zh-CN" altLang="en-US" dirty="0">
                <a:solidFill>
                  <a:srgbClr val="221E1F"/>
                </a:solidFill>
                <a:latin typeface="Adobe 宋体 Std L" panose="02020300000000000000" pitchFamily="18" charset="-122"/>
                <a:ea typeface="Adobe 宋体 Std L" panose="02020300000000000000" pitchFamily="18" charset="-122"/>
              </a:rPr>
              <a:t>、开放教育和个性教育的新型教育观念。</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）改革教育方式。要把过去以“授业”为主的教学方式转变为启发受教育者对</a:t>
            </a:r>
            <a:r>
              <a:rPr lang="zh-CN" altLang="en-US" dirty="0" smtClean="0">
                <a:solidFill>
                  <a:srgbClr val="221E1F"/>
                </a:solidFill>
                <a:latin typeface="Adobe 宋体 Std L" panose="02020300000000000000" pitchFamily="18" charset="-122"/>
                <a:ea typeface="Adobe 宋体 Std L" panose="02020300000000000000" pitchFamily="18" charset="-122"/>
              </a:rPr>
              <a:t>知识的</a:t>
            </a:r>
            <a:r>
              <a:rPr lang="zh-CN" altLang="en-US" dirty="0">
                <a:solidFill>
                  <a:srgbClr val="221E1F"/>
                </a:solidFill>
                <a:latin typeface="Adobe 宋体 Std L" panose="02020300000000000000" pitchFamily="18" charset="-122"/>
                <a:ea typeface="Adobe 宋体 Std L" panose="02020300000000000000" pitchFamily="18" charset="-122"/>
              </a:rPr>
              <a:t>主动追求。积极实行启发式和讨论式教学，激发学生独立思考和创新的意识，切实提高</a:t>
            </a:r>
            <a:r>
              <a:rPr lang="zh-CN" altLang="en-US" dirty="0" smtClean="0">
                <a:solidFill>
                  <a:srgbClr val="221E1F"/>
                </a:solidFill>
                <a:latin typeface="Adobe 宋体 Std L" panose="02020300000000000000" pitchFamily="18" charset="-122"/>
                <a:ea typeface="Adobe 宋体 Std L" panose="02020300000000000000" pitchFamily="18" charset="-122"/>
              </a:rPr>
              <a:t>教学</a:t>
            </a:r>
            <a:r>
              <a:rPr lang="zh-CN" altLang="en-US" dirty="0">
                <a:solidFill>
                  <a:srgbClr val="221E1F"/>
                </a:solidFill>
                <a:latin typeface="Adobe 宋体 Std L" panose="02020300000000000000" pitchFamily="18" charset="-122"/>
                <a:ea typeface="Adobe 宋体 Std L" panose="02020300000000000000" pitchFamily="18" charset="-122"/>
              </a:rPr>
              <a:t>质量。让学生感受、理解知识产生和发展的过程，培养学生的科学精神和创新思维习惯</a:t>
            </a:r>
            <a:r>
              <a:rPr lang="zh-CN" altLang="en-US" dirty="0" smtClean="0">
                <a:solidFill>
                  <a:srgbClr val="221E1F"/>
                </a:solidFill>
                <a:latin typeface="Adobe 宋体 Std L" panose="02020300000000000000" pitchFamily="18" charset="-122"/>
                <a:ea typeface="Adobe 宋体 Std L" panose="02020300000000000000" pitchFamily="18" charset="-122"/>
              </a:rPr>
              <a:t>。这</a:t>
            </a:r>
            <a:r>
              <a:rPr lang="zh-CN" altLang="en-US" dirty="0">
                <a:solidFill>
                  <a:srgbClr val="221E1F"/>
                </a:solidFill>
                <a:latin typeface="Adobe 宋体 Std L" panose="02020300000000000000" pitchFamily="18" charset="-122"/>
                <a:ea typeface="Adobe 宋体 Std L" panose="02020300000000000000" pitchFamily="18" charset="-122"/>
              </a:rPr>
              <a:t>是做好学生创新能力的培养工作，必须采取的切实有效措施，要把培养增强学生的创新</a:t>
            </a:r>
            <a:r>
              <a:rPr lang="zh-CN" altLang="en-US" dirty="0" smtClean="0">
                <a:solidFill>
                  <a:srgbClr val="221E1F"/>
                </a:solidFill>
                <a:latin typeface="Adobe 宋体 Std L" panose="02020300000000000000" pitchFamily="18" charset="-122"/>
                <a:ea typeface="Adobe 宋体 Std L" panose="02020300000000000000" pitchFamily="18" charset="-122"/>
              </a:rPr>
              <a:t>意识</a:t>
            </a:r>
            <a:r>
              <a:rPr lang="zh-CN" altLang="en-US" dirty="0">
                <a:solidFill>
                  <a:srgbClr val="221E1F"/>
                </a:solidFill>
                <a:latin typeface="Adobe 宋体 Std L" panose="02020300000000000000" pitchFamily="18" charset="-122"/>
                <a:ea typeface="Adobe 宋体 Std L" panose="02020300000000000000" pitchFamily="18" charset="-122"/>
              </a:rPr>
              <a:t>放在首位。积极创造条件，让学生积极参与教学过程，以使学生从被动学习转变为主动</a:t>
            </a:r>
            <a:r>
              <a:rPr lang="zh-CN" altLang="en-US" dirty="0" smtClean="0">
                <a:solidFill>
                  <a:srgbClr val="221E1F"/>
                </a:solidFill>
                <a:latin typeface="Adobe 宋体 Std L" panose="02020300000000000000" pitchFamily="18" charset="-122"/>
                <a:ea typeface="Adobe 宋体 Std L" panose="02020300000000000000" pitchFamily="18" charset="-122"/>
              </a:rPr>
              <a:t>学习</a:t>
            </a:r>
            <a:r>
              <a:rPr lang="zh-CN" altLang="en-US" dirty="0">
                <a:solidFill>
                  <a:srgbClr val="221E1F"/>
                </a:solidFill>
                <a:latin typeface="Adobe 宋体 Std L" panose="02020300000000000000" pitchFamily="18" charset="-122"/>
                <a:ea typeface="Adobe 宋体 Std L" panose="02020300000000000000" pitchFamily="18" charset="-122"/>
              </a:rPr>
              <a:t>。要充分调动学生学习的自觉性，使其思维活跃、敏捷，善于动脑筋，能够解决各种</a:t>
            </a:r>
            <a:r>
              <a:rPr lang="zh-CN" altLang="en-US" dirty="0" smtClean="0">
                <a:solidFill>
                  <a:srgbClr val="221E1F"/>
                </a:solidFill>
                <a:latin typeface="Adobe 宋体 Std L" panose="02020300000000000000" pitchFamily="18" charset="-122"/>
                <a:ea typeface="Adobe 宋体 Std L" panose="02020300000000000000" pitchFamily="18" charset="-122"/>
              </a:rPr>
              <a:t>问题</a:t>
            </a:r>
            <a:r>
              <a:rPr lang="zh-CN" altLang="en-US" dirty="0">
                <a:solidFill>
                  <a:srgbClr val="221E1F"/>
                </a:solidFill>
                <a:latin typeface="Adobe 宋体 Std L" panose="02020300000000000000" pitchFamily="18" charset="-122"/>
                <a:ea typeface="Adobe 宋体 Std L" panose="02020300000000000000" pitchFamily="18" charset="-122"/>
              </a:rPr>
              <a:t>。在教学方式上，根据可接受原则，选择适合中职生的教材，着重培养学生获取、运用</a:t>
            </a:r>
            <a:r>
              <a:rPr lang="zh-CN" altLang="en-US" dirty="0" smtClean="0">
                <a:solidFill>
                  <a:srgbClr val="221E1F"/>
                </a:solidFill>
                <a:latin typeface="Adobe 宋体 Std L" panose="02020300000000000000" pitchFamily="18" charset="-122"/>
                <a:ea typeface="Adobe 宋体 Std L" panose="02020300000000000000" pitchFamily="18" charset="-122"/>
              </a:rPr>
              <a:t>、创造</a:t>
            </a:r>
            <a:r>
              <a:rPr lang="zh-CN" altLang="en-US" dirty="0">
                <a:solidFill>
                  <a:srgbClr val="221E1F"/>
                </a:solidFill>
                <a:latin typeface="Adobe 宋体 Std L" panose="02020300000000000000" pitchFamily="18" charset="-122"/>
                <a:ea typeface="Adobe 宋体 Std L" panose="02020300000000000000" pitchFamily="18" charset="-122"/>
              </a:rPr>
              <a:t>知识的意识和能力。教师应该发掘每一个学生的潜力，培养学生的创新意识，激发</a:t>
            </a:r>
            <a:r>
              <a:rPr lang="zh-CN" altLang="en-US" dirty="0" smtClean="0">
                <a:solidFill>
                  <a:srgbClr val="221E1F"/>
                </a:solidFill>
                <a:latin typeface="Adobe 宋体 Std L" panose="02020300000000000000" pitchFamily="18" charset="-122"/>
                <a:ea typeface="Adobe 宋体 Std L" panose="02020300000000000000" pitchFamily="18" charset="-122"/>
              </a:rPr>
              <a:t>学生的</a:t>
            </a:r>
            <a:r>
              <a:rPr lang="zh-CN" altLang="en-US" dirty="0">
                <a:solidFill>
                  <a:srgbClr val="221E1F"/>
                </a:solidFill>
                <a:latin typeface="Adobe 宋体 Std L" panose="02020300000000000000" pitchFamily="18" charset="-122"/>
                <a:ea typeface="Adobe 宋体 Std L" panose="02020300000000000000" pitchFamily="18" charset="-122"/>
              </a:rPr>
              <a:t>创造积极性。课堂教学主渠道作用的发挥，还有赖于课程的改革</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3490712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00066" y="58992"/>
            <a:ext cx="11054246"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院校要根据创新</a:t>
            </a:r>
            <a:r>
              <a:rPr lang="zh-CN" altLang="en-US" dirty="0" smtClean="0">
                <a:solidFill>
                  <a:srgbClr val="221E1F"/>
                </a:solidFill>
                <a:latin typeface="Adobe 宋体 Std L" panose="02020300000000000000" pitchFamily="18" charset="-122"/>
                <a:ea typeface="Adobe 宋体 Std L" panose="02020300000000000000" pitchFamily="18" charset="-122"/>
              </a:rPr>
              <a:t>人才</a:t>
            </a:r>
            <a:r>
              <a:rPr lang="zh-CN" altLang="en-US" dirty="0">
                <a:solidFill>
                  <a:srgbClr val="221E1F"/>
                </a:solidFill>
                <a:latin typeface="Adobe 宋体 Std L" panose="02020300000000000000" pitchFamily="18" charset="-122"/>
                <a:ea typeface="Adobe 宋体 Std L" panose="02020300000000000000" pitchFamily="18" charset="-122"/>
              </a:rPr>
              <a:t>的需要和学生创新思维与技能提高的需求，开设一系列专门课程。无论是创造技法、</a:t>
            </a:r>
            <a:r>
              <a:rPr lang="zh-CN" altLang="en-US" dirty="0" smtClean="0">
                <a:solidFill>
                  <a:srgbClr val="221E1F"/>
                </a:solidFill>
                <a:latin typeface="Adobe 宋体 Std L" panose="02020300000000000000" pitchFamily="18" charset="-122"/>
                <a:ea typeface="Adobe 宋体 Std L" panose="02020300000000000000" pitchFamily="18" charset="-122"/>
              </a:rPr>
              <a:t>智力与</a:t>
            </a:r>
            <a:r>
              <a:rPr lang="zh-CN" altLang="en-US" dirty="0">
                <a:solidFill>
                  <a:srgbClr val="221E1F"/>
                </a:solidFill>
                <a:latin typeface="Adobe 宋体 Std L" panose="02020300000000000000" pitchFamily="18" charset="-122"/>
                <a:ea typeface="Adobe 宋体 Std L" panose="02020300000000000000" pitchFamily="18" charset="-122"/>
              </a:rPr>
              <a:t>创新能力的训练，还是科学研究方法论，都会对学生科学精神和创新意识的培养起到</a:t>
            </a:r>
            <a:r>
              <a:rPr lang="zh-CN" altLang="en-US" dirty="0" smtClean="0">
                <a:solidFill>
                  <a:srgbClr val="221E1F"/>
                </a:solidFill>
                <a:latin typeface="Adobe 宋体 Std L" panose="02020300000000000000" pitchFamily="18" charset="-122"/>
                <a:ea typeface="Adobe 宋体 Std L" panose="02020300000000000000" pitchFamily="18" charset="-122"/>
              </a:rPr>
              <a:t>重要的</a:t>
            </a:r>
            <a:r>
              <a:rPr lang="zh-CN" altLang="en-US" dirty="0">
                <a:solidFill>
                  <a:srgbClr val="221E1F"/>
                </a:solidFill>
                <a:latin typeface="Adobe 宋体 Std L" panose="02020300000000000000" pitchFamily="18" charset="-122"/>
                <a:ea typeface="Adobe 宋体 Std L" panose="02020300000000000000" pitchFamily="18" charset="-122"/>
              </a:rPr>
              <a:t>作用。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）改变学习方式。由于知识和技术发展的速度越来越快，知识更新的周期在不断</a:t>
            </a:r>
            <a:r>
              <a:rPr lang="zh-CN" altLang="en-US" dirty="0" smtClean="0">
                <a:solidFill>
                  <a:srgbClr val="221E1F"/>
                </a:solidFill>
                <a:latin typeface="Adobe 宋体 Std L" panose="02020300000000000000" pitchFamily="18" charset="-122"/>
                <a:ea typeface="Adobe 宋体 Std L" panose="02020300000000000000" pitchFamily="18" charset="-122"/>
              </a:rPr>
              <a:t>缩短</a:t>
            </a:r>
            <a:r>
              <a:rPr lang="zh-CN" altLang="en-US" dirty="0">
                <a:solidFill>
                  <a:srgbClr val="221E1F"/>
                </a:solidFill>
                <a:latin typeface="Adobe 宋体 Std L" panose="02020300000000000000" pitchFamily="18" charset="-122"/>
                <a:ea typeface="Adobe 宋体 Std L" panose="02020300000000000000" pitchFamily="18" charset="-122"/>
              </a:rPr>
              <a:t>，因此，除了学校教育之外，人们的学习将越来越多地渗透到个人的工作和社会活动</a:t>
            </a:r>
            <a:r>
              <a:rPr lang="zh-CN" altLang="en-US" dirty="0" smtClean="0">
                <a:solidFill>
                  <a:srgbClr val="221E1F"/>
                </a:solidFill>
                <a:latin typeface="Adobe 宋体 Std L" panose="02020300000000000000" pitchFamily="18" charset="-122"/>
                <a:ea typeface="Adobe 宋体 Std L" panose="02020300000000000000" pitchFamily="18" charset="-122"/>
              </a:rPr>
              <a:t>之中</a:t>
            </a:r>
            <a:r>
              <a:rPr lang="zh-CN" altLang="en-US" dirty="0">
                <a:solidFill>
                  <a:srgbClr val="221E1F"/>
                </a:solidFill>
                <a:latin typeface="Adobe 宋体 Std L" panose="02020300000000000000" pitchFamily="18" charset="-122"/>
                <a:ea typeface="Adobe 宋体 Std L" panose="02020300000000000000" pitchFamily="18" charset="-122"/>
              </a:rPr>
              <a:t>，从而使学习贯穿于整个人生过程和整个社会活动之中，即“生活即学习”</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）尊重学生的首创精神。学生在参加活动的过程中，由于知识和能力的局限性，</a:t>
            </a:r>
            <a:r>
              <a:rPr lang="zh-CN" altLang="en-US" dirty="0" smtClean="0">
                <a:solidFill>
                  <a:srgbClr val="221E1F"/>
                </a:solidFill>
                <a:latin typeface="Adobe 宋体 Std L" panose="02020300000000000000" pitchFamily="18" charset="-122"/>
                <a:ea typeface="Adobe 宋体 Std L" panose="02020300000000000000" pitchFamily="18" charset="-122"/>
              </a:rPr>
              <a:t>难免</a:t>
            </a:r>
            <a:r>
              <a:rPr lang="zh-CN" altLang="en-US" dirty="0">
                <a:solidFill>
                  <a:srgbClr val="221E1F"/>
                </a:solidFill>
                <a:latin typeface="Adobe 宋体 Std L" panose="02020300000000000000" pitchFamily="18" charset="-122"/>
                <a:ea typeface="Adobe 宋体 Std L" panose="02020300000000000000" pitchFamily="18" charset="-122"/>
              </a:rPr>
              <a:t>出现幼稚之举甚至可笑之处，这是完全正常的。在培养学生创新能力的过程中，应充分</a:t>
            </a:r>
            <a:r>
              <a:rPr lang="zh-CN" altLang="en-US" dirty="0" smtClean="0">
                <a:solidFill>
                  <a:srgbClr val="221E1F"/>
                </a:solidFill>
                <a:latin typeface="Adobe 宋体 Std L" panose="02020300000000000000" pitchFamily="18" charset="-122"/>
                <a:ea typeface="Adobe 宋体 Std L" panose="02020300000000000000" pitchFamily="18" charset="-122"/>
              </a:rPr>
              <a:t>尊重</a:t>
            </a:r>
            <a:r>
              <a:rPr lang="zh-CN" altLang="en-US" dirty="0">
                <a:solidFill>
                  <a:srgbClr val="221E1F"/>
                </a:solidFill>
                <a:latin typeface="Adobe 宋体 Std L" panose="02020300000000000000" pitchFamily="18" charset="-122"/>
                <a:ea typeface="Adobe 宋体 Std L" panose="02020300000000000000" pitchFamily="18" charset="-122"/>
              </a:rPr>
              <a:t>学生的首创精神。因此，必须营造宽松的学术研讨氛围，尊重并鼓励学生的创新意识和</a:t>
            </a:r>
            <a:r>
              <a:rPr lang="zh-CN" altLang="en-US" dirty="0" smtClean="0">
                <a:solidFill>
                  <a:srgbClr val="221E1F"/>
                </a:solidFill>
                <a:latin typeface="Adobe 宋体 Std L" panose="02020300000000000000" pitchFamily="18" charset="-122"/>
                <a:ea typeface="Adobe 宋体 Std L" panose="02020300000000000000" pitchFamily="18" charset="-122"/>
              </a:rPr>
              <a:t>创新</a:t>
            </a:r>
            <a:r>
              <a:rPr lang="zh-CN" altLang="en-US" dirty="0">
                <a:solidFill>
                  <a:srgbClr val="221E1F"/>
                </a:solidFill>
                <a:latin typeface="Adobe 宋体 Std L" panose="02020300000000000000" pitchFamily="18" charset="-122"/>
                <a:ea typeface="Adobe 宋体 Std L" panose="02020300000000000000" pitchFamily="18" charset="-122"/>
              </a:rPr>
              <a:t>精神，使学生在良好的学术氛围中，互相学习，大胆交流，共同提高。</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）构建合理的课程体系。创新能力来源于宽厚的基础知识和良好的素质，仅仅</a:t>
            </a:r>
            <a:r>
              <a:rPr lang="zh-CN" altLang="en-US" dirty="0" smtClean="0">
                <a:solidFill>
                  <a:srgbClr val="221E1F"/>
                </a:solidFill>
                <a:latin typeface="Adobe 宋体 Std L" panose="02020300000000000000" pitchFamily="18" charset="-122"/>
                <a:ea typeface="Adobe 宋体 Std L" panose="02020300000000000000" pitchFamily="18" charset="-122"/>
              </a:rPr>
              <a:t>掌握单一</a:t>
            </a:r>
            <a:r>
              <a:rPr lang="zh-CN" altLang="en-US" dirty="0">
                <a:solidFill>
                  <a:srgbClr val="221E1F"/>
                </a:solidFill>
                <a:latin typeface="Adobe 宋体 Std L" panose="02020300000000000000" pitchFamily="18" charset="-122"/>
                <a:ea typeface="Adobe 宋体 Std L" panose="02020300000000000000" pitchFamily="18" charset="-122"/>
              </a:rPr>
              <a:t>的专业知识是很难做到的。在培养目标的选择定位上，应充分结合学生所学的专业</a:t>
            </a:r>
            <a:r>
              <a:rPr lang="zh-CN" altLang="en-US" dirty="0" smtClean="0">
                <a:solidFill>
                  <a:srgbClr val="221E1F"/>
                </a:solidFill>
                <a:latin typeface="Adobe 宋体 Std L" panose="02020300000000000000" pitchFamily="18" charset="-122"/>
                <a:ea typeface="Adobe 宋体 Std L" panose="02020300000000000000" pitchFamily="18" charset="-122"/>
              </a:rPr>
              <a:t>特点</a:t>
            </a:r>
            <a:r>
              <a:rPr lang="zh-CN" altLang="en-US" dirty="0">
                <a:solidFill>
                  <a:srgbClr val="221E1F"/>
                </a:solidFill>
                <a:latin typeface="Adobe 宋体 Std L" panose="02020300000000000000" pitchFamily="18" charset="-122"/>
                <a:ea typeface="Adobe 宋体 Std L" panose="02020300000000000000" pitchFamily="18" charset="-122"/>
              </a:rPr>
              <a:t>，才能为学生科技及创新能力的培养工作奠定良好的基础。因此，加强学生基础教育的</a:t>
            </a:r>
            <a:r>
              <a:rPr lang="zh-CN" altLang="en-US" dirty="0" smtClean="0">
                <a:solidFill>
                  <a:srgbClr val="221E1F"/>
                </a:solidFill>
                <a:latin typeface="Adobe 宋体 Std L" panose="02020300000000000000" pitchFamily="18" charset="-122"/>
                <a:ea typeface="Adobe 宋体 Std L" panose="02020300000000000000" pitchFamily="18" charset="-122"/>
              </a:rPr>
              <a:t>内涵</a:t>
            </a:r>
            <a:r>
              <a:rPr lang="zh-CN" altLang="en-US" dirty="0">
                <a:solidFill>
                  <a:srgbClr val="221E1F"/>
                </a:solidFill>
                <a:latin typeface="Adobe 宋体 Std L" panose="02020300000000000000" pitchFamily="18" charset="-122"/>
                <a:ea typeface="Adobe 宋体 Std L" panose="02020300000000000000" pitchFamily="18" charset="-122"/>
              </a:rPr>
              <a:t>更新和外延拓展及构建合理的课程体系非常重要</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）集中优势、突出重点。学生创新能力的培养工作，不是突击任务，不可能</a:t>
            </a:r>
            <a:r>
              <a:rPr lang="zh-CN" altLang="en-US" dirty="0" smtClean="0">
                <a:solidFill>
                  <a:srgbClr val="221E1F"/>
                </a:solidFill>
                <a:latin typeface="Adobe 宋体 Std L" panose="02020300000000000000" pitchFamily="18" charset="-122"/>
                <a:ea typeface="Adobe 宋体 Std L" panose="02020300000000000000" pitchFamily="18" charset="-122"/>
              </a:rPr>
              <a:t>一蹴而就</a:t>
            </a:r>
            <a:r>
              <a:rPr lang="zh-CN" altLang="en-US" dirty="0">
                <a:solidFill>
                  <a:srgbClr val="221E1F"/>
                </a:solidFill>
                <a:latin typeface="Adobe 宋体 Std L" panose="02020300000000000000" pitchFamily="18" charset="-122"/>
                <a:ea typeface="Adobe 宋体 Std L" panose="02020300000000000000" pitchFamily="18" charset="-122"/>
              </a:rPr>
              <a:t>。它作为一个系统工程，必须做到长远规划与短期安排相结合，在找准主攻方向的</a:t>
            </a:r>
            <a:r>
              <a:rPr lang="zh-CN" altLang="en-US" dirty="0" smtClean="0">
                <a:solidFill>
                  <a:srgbClr val="221E1F"/>
                </a:solidFill>
                <a:latin typeface="Adobe 宋体 Std L" panose="02020300000000000000" pitchFamily="18" charset="-122"/>
                <a:ea typeface="Adobe 宋体 Std L" panose="02020300000000000000" pitchFamily="18" charset="-122"/>
              </a:rPr>
              <a:t>基础上</a:t>
            </a:r>
            <a:r>
              <a:rPr lang="zh-CN" altLang="en-US" dirty="0">
                <a:solidFill>
                  <a:srgbClr val="221E1F"/>
                </a:solidFill>
                <a:latin typeface="Adobe 宋体 Std L" panose="02020300000000000000" pitchFamily="18" charset="-122"/>
                <a:ea typeface="Adobe 宋体 Std L" panose="02020300000000000000" pitchFamily="18" charset="-122"/>
              </a:rPr>
              <a:t>，集中优势，突出重点。为使学生创新能力培养工作不断深化、日显成效，必须坚持</a:t>
            </a:r>
            <a:r>
              <a:rPr lang="zh-CN" altLang="en-US" dirty="0" smtClean="0">
                <a:solidFill>
                  <a:srgbClr val="221E1F"/>
                </a:solidFill>
                <a:latin typeface="Adobe 宋体 Std L" panose="02020300000000000000" pitchFamily="18" charset="-122"/>
                <a:ea typeface="Adobe 宋体 Std L" panose="02020300000000000000" pitchFamily="18" charset="-122"/>
              </a:rPr>
              <a:t>长远规划</a:t>
            </a:r>
            <a:r>
              <a:rPr lang="zh-CN" altLang="en-US" dirty="0">
                <a:solidFill>
                  <a:srgbClr val="221E1F"/>
                </a:solidFill>
                <a:latin typeface="Adobe 宋体 Std L" panose="02020300000000000000" pitchFamily="18" charset="-122"/>
                <a:ea typeface="Adobe 宋体 Std L" panose="02020300000000000000" pitchFamily="18" charset="-122"/>
              </a:rPr>
              <a:t>与短期安排相结合。</a:t>
            </a:r>
          </a:p>
        </p:txBody>
      </p:sp>
    </p:spTree>
    <p:extLst>
      <p:ext uri="{BB962C8B-B14F-4D97-AF65-F5344CB8AC3E}">
        <p14:creationId xmlns:p14="http://schemas.microsoft.com/office/powerpoint/2010/main" val="187363835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660180" y="86708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一、创业能力概述</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729562" y="1519318"/>
            <a:ext cx="10792121" cy="4662815"/>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创业能力的含义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创业能力在创业的基本要素中具有重要的地位，它是创业基本要素的核心，创业</a:t>
            </a:r>
            <a:r>
              <a:rPr lang="zh-CN" altLang="en-US" dirty="0" smtClean="0">
                <a:solidFill>
                  <a:srgbClr val="221E1F"/>
                </a:solidFill>
                <a:latin typeface="Adobe 宋体 Std L" panose="02020300000000000000" pitchFamily="18" charset="-122"/>
                <a:ea typeface="Adobe 宋体 Std L" panose="02020300000000000000" pitchFamily="18" charset="-122"/>
              </a:rPr>
              <a:t>能力的</a:t>
            </a:r>
            <a:r>
              <a:rPr lang="zh-CN" altLang="en-US" dirty="0">
                <a:solidFill>
                  <a:srgbClr val="221E1F"/>
                </a:solidFill>
                <a:latin typeface="Adobe 宋体 Std L" panose="02020300000000000000" pitchFamily="18" charset="-122"/>
                <a:ea typeface="Adobe 宋体 Std L" panose="02020300000000000000" pitchFamily="18" charset="-122"/>
              </a:rPr>
              <a:t>强弱直接影响着创业实践活动的成败。创业能力是一种能够顺利实现创业目标的知识和</a:t>
            </a:r>
            <a:r>
              <a:rPr lang="zh-CN" altLang="en-US" dirty="0" smtClean="0">
                <a:solidFill>
                  <a:srgbClr val="221E1F"/>
                </a:solidFill>
                <a:latin typeface="Adobe 宋体 Std L" panose="02020300000000000000" pitchFamily="18" charset="-122"/>
                <a:ea typeface="Adobe 宋体 Std L" panose="02020300000000000000" pitchFamily="18" charset="-122"/>
              </a:rPr>
              <a:t>技能</a:t>
            </a:r>
            <a:r>
              <a:rPr lang="zh-CN" altLang="en-US" dirty="0">
                <a:solidFill>
                  <a:srgbClr val="221E1F"/>
                </a:solidFill>
                <a:latin typeface="Adobe 宋体 Std L" panose="02020300000000000000" pitchFamily="18" charset="-122"/>
                <a:ea typeface="Adobe 宋体 Std L" panose="02020300000000000000" pitchFamily="18" charset="-122"/>
              </a:rPr>
              <a:t>。创业能力是在创业实践中体现出来的影响创业实践活动效率，促使创业实践活动顺利</a:t>
            </a:r>
            <a:r>
              <a:rPr lang="zh-CN" altLang="en-US" dirty="0" smtClean="0">
                <a:solidFill>
                  <a:srgbClr val="221E1F"/>
                </a:solidFill>
                <a:latin typeface="Adobe 宋体 Std L" panose="02020300000000000000" pitchFamily="18" charset="-122"/>
                <a:ea typeface="Adobe 宋体 Std L" panose="02020300000000000000" pitchFamily="18" charset="-122"/>
              </a:rPr>
              <a:t>进行</a:t>
            </a:r>
            <a:r>
              <a:rPr lang="zh-CN" altLang="en-US" dirty="0">
                <a:solidFill>
                  <a:srgbClr val="221E1F"/>
                </a:solidFill>
                <a:latin typeface="Adobe 宋体 Std L" panose="02020300000000000000" pitchFamily="18" charset="-122"/>
                <a:ea typeface="Adobe 宋体 Std L" panose="02020300000000000000" pitchFamily="18" charset="-122"/>
              </a:rPr>
              <a:t>的主体心理条件；创业能力比其他能力更具有综合性和创造性；创业能力表现为复杂而</a:t>
            </a:r>
            <a:r>
              <a:rPr lang="zh-CN" altLang="en-US" dirty="0" smtClean="0">
                <a:solidFill>
                  <a:srgbClr val="221E1F"/>
                </a:solidFill>
                <a:latin typeface="Adobe 宋体 Std L" panose="02020300000000000000" pitchFamily="18" charset="-122"/>
                <a:ea typeface="Adobe 宋体 Std L" panose="02020300000000000000" pitchFamily="18" charset="-122"/>
              </a:rPr>
              <a:t>协调</a:t>
            </a:r>
            <a:r>
              <a:rPr lang="zh-CN" altLang="en-US" dirty="0">
                <a:solidFill>
                  <a:srgbClr val="221E1F"/>
                </a:solidFill>
                <a:latin typeface="Adobe 宋体 Std L" panose="02020300000000000000" pitchFamily="18" charset="-122"/>
                <a:ea typeface="Adobe 宋体 Std L" panose="02020300000000000000" pitchFamily="18" charset="-122"/>
              </a:rPr>
              <a:t>的行为动作</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创业能力的特征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由于创业是一项特殊的社会实践活动，该活动赋予创业能力不同于一般能力的特征。</a:t>
            </a:r>
            <a:r>
              <a:rPr lang="zh-CN" altLang="en-US" dirty="0" smtClean="0">
                <a:solidFill>
                  <a:srgbClr val="221E1F"/>
                </a:solidFill>
                <a:latin typeface="Adobe 宋体 Std L" panose="02020300000000000000" pitchFamily="18" charset="-122"/>
                <a:ea typeface="Adobe 宋体 Std L" panose="02020300000000000000" pitchFamily="18" charset="-122"/>
              </a:rPr>
              <a:t>它主要</a:t>
            </a:r>
            <a:r>
              <a:rPr lang="zh-CN" altLang="en-US" dirty="0">
                <a:solidFill>
                  <a:srgbClr val="221E1F"/>
                </a:solidFill>
                <a:latin typeface="Adobe 宋体 Std L" panose="02020300000000000000" pitchFamily="18" charset="-122"/>
                <a:ea typeface="Adobe 宋体 Std L" panose="02020300000000000000" pitchFamily="18" charset="-122"/>
              </a:rPr>
              <a:t>体现在以下几个方面：</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）具有较强的创造性。在创业实践活动的整个过程中，每时每刻都离不开</a:t>
            </a:r>
            <a:r>
              <a:rPr lang="zh-CN" altLang="en-US" dirty="0" smtClean="0">
                <a:solidFill>
                  <a:srgbClr val="221E1F"/>
                </a:solidFill>
                <a:latin typeface="Adobe 宋体 Std L" panose="02020300000000000000" pitchFamily="18" charset="-122"/>
                <a:ea typeface="Adobe 宋体 Std L" panose="02020300000000000000" pitchFamily="18" charset="-122"/>
              </a:rPr>
              <a:t>创造性思维</a:t>
            </a:r>
            <a:r>
              <a:rPr lang="zh-CN" altLang="en-US" dirty="0">
                <a:solidFill>
                  <a:srgbClr val="221E1F"/>
                </a:solidFill>
                <a:latin typeface="Adobe 宋体 Std L" panose="02020300000000000000" pitchFamily="18" charset="-122"/>
                <a:ea typeface="Adobe 宋体 Std L" panose="02020300000000000000" pitchFamily="18" charset="-122"/>
              </a:rPr>
              <a:t>和求异、求变、求新的探索能力。创业能力是一种具有突出的创造性特征的能力。创业</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的创造性特征是表现在创业实践活动的全过程中的，即从实践中提出问题到在实践过程</a:t>
            </a:r>
            <a:r>
              <a:rPr lang="zh-CN" altLang="en-US" dirty="0" smtClean="0">
                <a:solidFill>
                  <a:srgbClr val="221E1F"/>
                </a:solidFill>
                <a:latin typeface="Adobe 宋体 Std L" panose="02020300000000000000" pitchFamily="18" charset="-122"/>
                <a:ea typeface="Adobe 宋体 Std L" panose="02020300000000000000" pitchFamily="18" charset="-122"/>
              </a:rPr>
              <a:t>中解决问题。</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12742" y="136796"/>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3    </a:t>
            </a:r>
            <a:r>
              <a:rPr lang="zh-CN" altLang="en-US" sz="2600" dirty="0" smtClean="0">
                <a:solidFill>
                  <a:srgbClr val="C00000"/>
                </a:solidFill>
                <a:latin typeface="方正准圆_GBK" pitchFamily="65" charset="-122"/>
                <a:ea typeface="方正准圆_GBK" pitchFamily="65" charset="-122"/>
              </a:rPr>
              <a:t>中</a:t>
            </a:r>
            <a:r>
              <a:rPr lang="zh-CN" altLang="en-US" sz="2600" dirty="0">
                <a:solidFill>
                  <a:srgbClr val="C00000"/>
                </a:solidFill>
                <a:latin typeface="方正准圆_GBK" pitchFamily="65" charset="-122"/>
                <a:ea typeface="方正准圆_GBK" pitchFamily="65" charset="-122"/>
              </a:rPr>
              <a:t>职生的创业能力及培养</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250199556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282878"/>
            <a:ext cx="11054246" cy="6324808"/>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a:t>
            </a:r>
            <a:r>
              <a:rPr lang="zh-CN" altLang="en-US" dirty="0">
                <a:solidFill>
                  <a:srgbClr val="221E1F"/>
                </a:solidFill>
                <a:latin typeface="Adobe 宋体 Std L" panose="02020300000000000000" pitchFamily="18" charset="-122"/>
                <a:ea typeface="Adobe 宋体 Std L" panose="02020300000000000000" pitchFamily="18" charset="-122"/>
              </a:rPr>
              <a:t>信息</a:t>
            </a:r>
            <a:r>
              <a:rPr lang="zh-CN" altLang="en-US" dirty="0" smtClean="0">
                <a:solidFill>
                  <a:srgbClr val="221E1F"/>
                </a:solidFill>
                <a:latin typeface="Adobe 宋体 Std L" panose="02020300000000000000" pitchFamily="18" charset="-122"/>
                <a:ea typeface="Adobe 宋体 Std L" panose="02020300000000000000" pitchFamily="18" charset="-122"/>
              </a:rPr>
              <a:t>产业：包括</a:t>
            </a:r>
            <a:r>
              <a:rPr lang="zh-CN" altLang="en-US" dirty="0">
                <a:solidFill>
                  <a:srgbClr val="221E1F"/>
                </a:solidFill>
                <a:latin typeface="Adobe 宋体 Std L" panose="02020300000000000000" pitchFamily="18" charset="-122"/>
                <a:ea typeface="Adobe 宋体 Std L" panose="02020300000000000000" pitchFamily="18" charset="-122"/>
              </a:rPr>
              <a:t>计算机硬件和软件业、通信器械生产业、通讯服务业（电信、寻呼</a:t>
            </a:r>
            <a:r>
              <a:rPr lang="zh-CN" altLang="en-US" dirty="0" smtClean="0">
                <a:solidFill>
                  <a:srgbClr val="221E1F"/>
                </a:solidFill>
                <a:latin typeface="Adobe 宋体 Std L" panose="02020300000000000000" pitchFamily="18" charset="-122"/>
                <a:ea typeface="Adobe 宋体 Std L" panose="02020300000000000000" pitchFamily="18" charset="-122"/>
              </a:rPr>
              <a:t>、无线通信</a:t>
            </a:r>
            <a:r>
              <a:rPr lang="zh-CN" altLang="en-US" dirty="0">
                <a:solidFill>
                  <a:srgbClr val="221E1F"/>
                </a:solidFill>
                <a:latin typeface="Adobe 宋体 Std L" panose="02020300000000000000" pitchFamily="18" charset="-122"/>
                <a:ea typeface="Adobe 宋体 Std L" panose="02020300000000000000" pitchFamily="18" charset="-122"/>
              </a:rPr>
              <a:t>）、网络服务业及其他信息技术业等。</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B</a:t>
            </a:r>
            <a:r>
              <a:rPr lang="zh-CN" altLang="en-US" dirty="0">
                <a:solidFill>
                  <a:srgbClr val="221E1F"/>
                </a:solidFill>
                <a:latin typeface="Adobe 宋体 Std L" panose="02020300000000000000" pitchFamily="18" charset="-122"/>
                <a:ea typeface="Adobe 宋体 Std L" panose="02020300000000000000" pitchFamily="18" charset="-122"/>
              </a:rPr>
              <a:t>生物工程</a:t>
            </a:r>
            <a:r>
              <a:rPr lang="zh-CN" altLang="en-US" dirty="0" smtClean="0">
                <a:solidFill>
                  <a:srgbClr val="221E1F"/>
                </a:solidFill>
                <a:latin typeface="Adobe 宋体 Std L" panose="02020300000000000000" pitchFamily="18" charset="-122"/>
                <a:ea typeface="Adobe 宋体 Std L" panose="02020300000000000000" pitchFamily="18" charset="-122"/>
              </a:rPr>
              <a:t>业：包括</a:t>
            </a:r>
            <a:r>
              <a:rPr lang="zh-CN" altLang="en-US" dirty="0">
                <a:solidFill>
                  <a:srgbClr val="221E1F"/>
                </a:solidFill>
                <a:latin typeface="Adobe 宋体 Std L" panose="02020300000000000000" pitchFamily="18" charset="-122"/>
                <a:ea typeface="Adobe 宋体 Std L" panose="02020300000000000000" pitchFamily="18" charset="-122"/>
              </a:rPr>
              <a:t>相关的制药业与保健品生产业。</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C</a:t>
            </a:r>
            <a:r>
              <a:rPr lang="zh-CN" altLang="en-US" dirty="0" smtClean="0">
                <a:solidFill>
                  <a:srgbClr val="221E1F"/>
                </a:solidFill>
                <a:latin typeface="Adobe 宋体 Std L" panose="02020300000000000000" pitchFamily="18" charset="-122"/>
                <a:ea typeface="Adobe 宋体 Std L" panose="02020300000000000000" pitchFamily="18" charset="-122"/>
              </a:rPr>
              <a:t>金融业：包括</a:t>
            </a:r>
            <a:r>
              <a:rPr lang="zh-CN" altLang="en-US" dirty="0">
                <a:solidFill>
                  <a:srgbClr val="221E1F"/>
                </a:solidFill>
                <a:latin typeface="Adobe 宋体 Std L" panose="02020300000000000000" pitchFamily="18" charset="-122"/>
                <a:ea typeface="Adobe 宋体 Std L" panose="02020300000000000000" pitchFamily="18" charset="-122"/>
              </a:rPr>
              <a:t>银行、证券、保险三大行业，并进一步扩展到风险投资、资本</a:t>
            </a:r>
            <a:r>
              <a:rPr lang="zh-CN" altLang="en-US" dirty="0" smtClean="0">
                <a:solidFill>
                  <a:srgbClr val="221E1F"/>
                </a:solidFill>
                <a:latin typeface="Adobe 宋体 Std L" panose="02020300000000000000" pitchFamily="18" charset="-122"/>
                <a:ea typeface="Adobe 宋体 Std L" panose="02020300000000000000" pitchFamily="18" charset="-122"/>
              </a:rPr>
              <a:t>运作领域</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D</a:t>
            </a:r>
            <a:r>
              <a:rPr lang="zh-CN" altLang="en-US" dirty="0">
                <a:solidFill>
                  <a:srgbClr val="221E1F"/>
                </a:solidFill>
                <a:latin typeface="Adobe 宋体 Std L" panose="02020300000000000000" pitchFamily="18" charset="-122"/>
                <a:ea typeface="Adobe 宋体 Std L" panose="02020300000000000000" pitchFamily="18" charset="-122"/>
              </a:rPr>
              <a:t>经贸</a:t>
            </a:r>
            <a:r>
              <a:rPr lang="zh-CN" altLang="en-US" dirty="0" smtClean="0">
                <a:solidFill>
                  <a:srgbClr val="221E1F"/>
                </a:solidFill>
                <a:latin typeface="Adobe 宋体 Std L" panose="02020300000000000000" pitchFamily="18" charset="-122"/>
                <a:ea typeface="Adobe 宋体 Std L" panose="02020300000000000000" pitchFamily="18" charset="-122"/>
              </a:rPr>
              <a:t>行业：包括</a:t>
            </a:r>
            <a:r>
              <a:rPr lang="zh-CN" altLang="en-US" dirty="0">
                <a:solidFill>
                  <a:srgbClr val="221E1F"/>
                </a:solidFill>
                <a:latin typeface="Adobe 宋体 Std L" panose="02020300000000000000" pitchFamily="18" charset="-122"/>
                <a:ea typeface="Adobe 宋体 Std L" panose="02020300000000000000" pitchFamily="18" charset="-122"/>
              </a:rPr>
              <a:t>国内贸易业、对外贸易业、物流业、广告业以及经济服务业。</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E</a:t>
            </a:r>
            <a:r>
              <a:rPr lang="zh-CN" altLang="en-US" dirty="0">
                <a:solidFill>
                  <a:srgbClr val="221E1F"/>
                </a:solidFill>
                <a:latin typeface="Adobe 宋体 Std L" panose="02020300000000000000" pitchFamily="18" charset="-122"/>
                <a:ea typeface="Adobe 宋体 Std L" panose="02020300000000000000" pitchFamily="18" charset="-122"/>
              </a:rPr>
              <a:t>建设</a:t>
            </a:r>
            <a:r>
              <a:rPr lang="zh-CN" altLang="en-US" dirty="0" smtClean="0">
                <a:solidFill>
                  <a:srgbClr val="221E1F"/>
                </a:solidFill>
                <a:latin typeface="Adobe 宋体 Std L" panose="02020300000000000000" pitchFamily="18" charset="-122"/>
                <a:ea typeface="Adobe 宋体 Std L" panose="02020300000000000000" pitchFamily="18" charset="-122"/>
              </a:rPr>
              <a:t>事业：包括</a:t>
            </a:r>
            <a:r>
              <a:rPr lang="zh-CN" altLang="en-US" dirty="0">
                <a:solidFill>
                  <a:srgbClr val="221E1F"/>
                </a:solidFill>
                <a:latin typeface="Adobe 宋体 Std L" panose="02020300000000000000" pitchFamily="18" charset="-122"/>
                <a:ea typeface="Adobe 宋体 Std L" panose="02020300000000000000" pitchFamily="18" charset="-122"/>
              </a:rPr>
              <a:t>大型设施建筑业、居民住宅业、房地产开发业、装饰业、绿化园林</a:t>
            </a:r>
            <a:r>
              <a:rPr lang="zh-CN" altLang="en-US" dirty="0" smtClean="0">
                <a:solidFill>
                  <a:srgbClr val="221E1F"/>
                </a:solidFill>
                <a:latin typeface="Adobe 宋体 Std L" panose="02020300000000000000" pitchFamily="18" charset="-122"/>
                <a:ea typeface="Adobe 宋体 Std L" panose="02020300000000000000" pitchFamily="18" charset="-122"/>
              </a:rPr>
              <a:t>事业</a:t>
            </a:r>
            <a:r>
              <a:rPr lang="zh-CN" altLang="en-US" dirty="0">
                <a:solidFill>
                  <a:srgbClr val="221E1F"/>
                </a:solidFill>
                <a:latin typeface="Adobe 宋体 Std L" panose="02020300000000000000" pitchFamily="18" charset="-122"/>
                <a:ea typeface="Adobe 宋体 Std L" panose="02020300000000000000" pitchFamily="18" charset="-122"/>
              </a:rPr>
              <a:t>等。</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F</a:t>
            </a:r>
            <a:r>
              <a:rPr lang="zh-CN" altLang="en-US" dirty="0">
                <a:solidFill>
                  <a:srgbClr val="221E1F"/>
                </a:solidFill>
                <a:latin typeface="Adobe 宋体 Std L" panose="02020300000000000000" pitchFamily="18" charset="-122"/>
                <a:ea typeface="Adobe 宋体 Std L" panose="02020300000000000000" pitchFamily="18" charset="-122"/>
              </a:rPr>
              <a:t>现代生活产品</a:t>
            </a:r>
            <a:r>
              <a:rPr lang="zh-CN" altLang="en-US" dirty="0" smtClean="0">
                <a:solidFill>
                  <a:srgbClr val="221E1F"/>
                </a:solidFill>
                <a:latin typeface="Adobe 宋体 Std L" panose="02020300000000000000" pitchFamily="18" charset="-122"/>
                <a:ea typeface="Adobe 宋体 Std L" panose="02020300000000000000" pitchFamily="18" charset="-122"/>
              </a:rPr>
              <a:t>制造业：包括</a:t>
            </a:r>
            <a:r>
              <a:rPr lang="zh-CN" altLang="en-US" dirty="0">
                <a:solidFill>
                  <a:srgbClr val="221E1F"/>
                </a:solidFill>
                <a:latin typeface="Adobe 宋体 Std L" panose="02020300000000000000" pitchFamily="18" charset="-122"/>
                <a:ea typeface="Adobe 宋体 Std L" panose="02020300000000000000" pitchFamily="18" charset="-122"/>
              </a:rPr>
              <a:t>汽车、家用电器、时装服饰、工艺美术与艺术收藏品等各种现代</a:t>
            </a:r>
            <a:r>
              <a:rPr lang="zh-CN" altLang="en-US" dirty="0" smtClean="0">
                <a:solidFill>
                  <a:srgbClr val="221E1F"/>
                </a:solidFill>
                <a:latin typeface="Adobe 宋体 Std L" panose="02020300000000000000" pitchFamily="18" charset="-122"/>
                <a:ea typeface="Adobe 宋体 Std L" panose="02020300000000000000" pitchFamily="18" charset="-122"/>
              </a:rPr>
              <a:t>生活用品</a:t>
            </a:r>
            <a:r>
              <a:rPr lang="zh-CN" altLang="en-US" dirty="0">
                <a:solidFill>
                  <a:srgbClr val="221E1F"/>
                </a:solidFill>
                <a:latin typeface="Adobe 宋体 Std L" panose="02020300000000000000" pitchFamily="18" charset="-122"/>
                <a:ea typeface="Adobe 宋体 Std L" panose="02020300000000000000" pitchFamily="18" charset="-122"/>
              </a:rPr>
              <a:t>的制造业。</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G</a:t>
            </a:r>
            <a:r>
              <a:rPr lang="zh-CN" altLang="en-US" dirty="0">
                <a:solidFill>
                  <a:srgbClr val="221E1F"/>
                </a:solidFill>
                <a:latin typeface="Adobe 宋体 Std L" panose="02020300000000000000" pitchFamily="18" charset="-122"/>
                <a:ea typeface="Adobe 宋体 Std L" panose="02020300000000000000" pitchFamily="18" charset="-122"/>
              </a:rPr>
              <a:t>科学技术</a:t>
            </a:r>
            <a:r>
              <a:rPr lang="zh-CN" altLang="en-US" dirty="0" smtClean="0">
                <a:solidFill>
                  <a:srgbClr val="221E1F"/>
                </a:solidFill>
                <a:latin typeface="Adobe 宋体 Std L" panose="02020300000000000000" pitchFamily="18" charset="-122"/>
                <a:ea typeface="Adobe 宋体 Std L" panose="02020300000000000000" pitchFamily="18" charset="-122"/>
              </a:rPr>
              <a:t>业：包括</a:t>
            </a:r>
            <a:r>
              <a:rPr lang="zh-CN" altLang="en-US" dirty="0">
                <a:solidFill>
                  <a:srgbClr val="221E1F"/>
                </a:solidFill>
                <a:latin typeface="Adobe 宋体 Std L" panose="02020300000000000000" pitchFamily="18" charset="-122"/>
                <a:ea typeface="Adobe 宋体 Std L" panose="02020300000000000000" pitchFamily="18" charset="-122"/>
              </a:rPr>
              <a:t>自然科学、人文社会科学的各学科领域的基础理论研究，信息技术</a:t>
            </a:r>
            <a:r>
              <a:rPr lang="zh-CN" altLang="en-US" dirty="0" smtClean="0">
                <a:solidFill>
                  <a:srgbClr val="221E1F"/>
                </a:solidFill>
                <a:latin typeface="Adobe 宋体 Std L" panose="02020300000000000000" pitchFamily="18" charset="-122"/>
                <a:ea typeface="Adobe 宋体 Std L" panose="02020300000000000000" pitchFamily="18" charset="-122"/>
              </a:rPr>
              <a:t>、生物技术</a:t>
            </a:r>
            <a:r>
              <a:rPr lang="zh-CN" altLang="en-US" dirty="0">
                <a:solidFill>
                  <a:srgbClr val="221E1F"/>
                </a:solidFill>
                <a:latin typeface="Adobe 宋体 Std L" panose="02020300000000000000" pitchFamily="18" charset="-122"/>
                <a:ea typeface="Adobe 宋体 Std L" panose="02020300000000000000" pitchFamily="18" charset="-122"/>
              </a:rPr>
              <a:t>、生命科学技术、航天技术、海洋工程、核利用技术等各种技术</a:t>
            </a:r>
            <a:r>
              <a:rPr lang="zh-CN" altLang="en-US" dirty="0" smtClean="0">
                <a:solidFill>
                  <a:srgbClr val="221E1F"/>
                </a:solidFill>
                <a:latin typeface="Adobe 宋体 Std L" panose="02020300000000000000" pitchFamily="18" charset="-122"/>
                <a:ea typeface="Adobe 宋体 Std L" panose="02020300000000000000" pitchFamily="18" charset="-122"/>
              </a:rPr>
              <a:t>领域</a:t>
            </a:r>
            <a:r>
              <a:rPr lang="zh-CN" altLang="en-US" dirty="0">
                <a:solidFill>
                  <a:srgbClr val="221E1F"/>
                </a:solidFill>
                <a:latin typeface="Adobe 宋体 Std L" panose="02020300000000000000" pitchFamily="18" charset="-122"/>
                <a:ea typeface="Adobe 宋体 Std L" panose="02020300000000000000" pitchFamily="18" charset="-122"/>
              </a:rPr>
              <a:t>的研究开发。高新技术产业是科学技术业发展的支柱</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H</a:t>
            </a:r>
            <a:r>
              <a:rPr lang="zh-CN" altLang="en-US" dirty="0">
                <a:solidFill>
                  <a:srgbClr val="221E1F"/>
                </a:solidFill>
                <a:latin typeface="Adobe 宋体 Std L" panose="02020300000000000000" pitchFamily="18" charset="-122"/>
                <a:ea typeface="Adobe 宋体 Std L" panose="02020300000000000000" pitchFamily="18" charset="-122"/>
              </a:rPr>
              <a:t>环境科学</a:t>
            </a:r>
            <a:r>
              <a:rPr lang="zh-CN" altLang="en-US" dirty="0" smtClean="0">
                <a:solidFill>
                  <a:srgbClr val="221E1F"/>
                </a:solidFill>
                <a:latin typeface="Adobe 宋体 Std L" panose="02020300000000000000" pitchFamily="18" charset="-122"/>
                <a:ea typeface="Adobe 宋体 Std L" panose="02020300000000000000" pitchFamily="18" charset="-122"/>
              </a:rPr>
              <a:t>行业：包括</a:t>
            </a:r>
            <a:r>
              <a:rPr lang="zh-CN" altLang="en-US" dirty="0">
                <a:solidFill>
                  <a:srgbClr val="221E1F"/>
                </a:solidFill>
                <a:latin typeface="Adobe 宋体 Std L" panose="02020300000000000000" pitchFamily="18" charset="-122"/>
                <a:ea typeface="Adobe 宋体 Std L" panose="02020300000000000000" pitchFamily="18" charset="-122"/>
              </a:rPr>
              <a:t>环境保护行业、资源再利用行业、节能行业、新材料与新能源业（</a:t>
            </a:r>
            <a:r>
              <a:rPr lang="zh-CN" altLang="en-US" dirty="0" smtClean="0">
                <a:solidFill>
                  <a:srgbClr val="221E1F"/>
                </a:solidFill>
                <a:latin typeface="Adobe 宋体 Std L" panose="02020300000000000000" pitchFamily="18" charset="-122"/>
                <a:ea typeface="Adobe 宋体 Std L" panose="02020300000000000000" pitchFamily="18" charset="-122"/>
              </a:rPr>
              <a:t>如太阳能</a:t>
            </a:r>
            <a:r>
              <a:rPr lang="zh-CN" altLang="en-US" dirty="0">
                <a:solidFill>
                  <a:srgbClr val="221E1F"/>
                </a:solidFill>
                <a:latin typeface="Adobe 宋体 Std L" panose="02020300000000000000" pitchFamily="18" charset="-122"/>
                <a:ea typeface="Adobe 宋体 Std L" panose="02020300000000000000" pitchFamily="18" charset="-122"/>
              </a:rPr>
              <a:t>、“绿色”材料、替代资源的人造材料）等。</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I</a:t>
            </a:r>
            <a:r>
              <a:rPr lang="zh-CN" altLang="en-US" dirty="0">
                <a:solidFill>
                  <a:srgbClr val="221E1F"/>
                </a:solidFill>
                <a:latin typeface="Adobe 宋体 Std L" panose="02020300000000000000" pitchFamily="18" charset="-122"/>
                <a:ea typeface="Adobe 宋体 Std L" panose="02020300000000000000" pitchFamily="18" charset="-122"/>
              </a:rPr>
              <a:t>教育</a:t>
            </a:r>
            <a:r>
              <a:rPr lang="zh-CN" altLang="en-US" dirty="0" smtClean="0">
                <a:solidFill>
                  <a:srgbClr val="221E1F"/>
                </a:solidFill>
                <a:latin typeface="Adobe 宋体 Std L" panose="02020300000000000000" pitchFamily="18" charset="-122"/>
                <a:ea typeface="Adobe 宋体 Std L" panose="02020300000000000000" pitchFamily="18" charset="-122"/>
              </a:rPr>
              <a:t>产业：包括</a:t>
            </a:r>
            <a:r>
              <a:rPr lang="zh-CN" altLang="en-US" dirty="0">
                <a:solidFill>
                  <a:srgbClr val="221E1F"/>
                </a:solidFill>
                <a:latin typeface="Adobe 宋体 Std L" panose="02020300000000000000" pitchFamily="18" charset="-122"/>
                <a:ea typeface="Adobe 宋体 Std L" panose="02020300000000000000" pitchFamily="18" charset="-122"/>
              </a:rPr>
              <a:t>幼儿学前教育、正规学校教育、职业资格教育与就业技能培训、</a:t>
            </a:r>
            <a:r>
              <a:rPr lang="zh-CN" altLang="en-US" dirty="0" smtClean="0">
                <a:solidFill>
                  <a:srgbClr val="221E1F"/>
                </a:solidFill>
                <a:latin typeface="Adobe 宋体 Std L" panose="02020300000000000000" pitchFamily="18" charset="-122"/>
                <a:ea typeface="Adobe 宋体 Std L" panose="02020300000000000000" pitchFamily="18" charset="-122"/>
              </a:rPr>
              <a:t>在职培训</a:t>
            </a:r>
            <a:r>
              <a:rPr lang="zh-CN" altLang="en-US" dirty="0">
                <a:solidFill>
                  <a:srgbClr val="221E1F"/>
                </a:solidFill>
                <a:latin typeface="Adobe 宋体 Std L" panose="02020300000000000000" pitchFamily="18" charset="-122"/>
                <a:ea typeface="Adobe 宋体 Std L" panose="02020300000000000000" pitchFamily="18" charset="-122"/>
              </a:rPr>
              <a:t>、继续教育、老年大学、远程教育、网上学校等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70842599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2" y="248941"/>
            <a:ext cx="10792121"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）以智力为核心。智力作为创业能力的核心，是指智力在所有的活动中普遍</a:t>
            </a:r>
            <a:r>
              <a:rPr lang="zh-CN" altLang="en-US" dirty="0" smtClean="0">
                <a:solidFill>
                  <a:srgbClr val="221E1F"/>
                </a:solidFill>
                <a:latin typeface="Adobe 宋体 Std L" panose="02020300000000000000" pitchFamily="18" charset="-122"/>
                <a:ea typeface="Adobe 宋体 Std L" panose="02020300000000000000" pitchFamily="18" charset="-122"/>
              </a:rPr>
              <a:t>起作用</a:t>
            </a:r>
            <a:r>
              <a:rPr lang="zh-CN" altLang="en-US" dirty="0">
                <a:solidFill>
                  <a:srgbClr val="221E1F"/>
                </a:solidFill>
                <a:latin typeface="Adobe 宋体 Std L" panose="02020300000000000000" pitchFamily="18" charset="-122"/>
                <a:ea typeface="Adobe 宋体 Std L" panose="02020300000000000000" pitchFamily="18" charset="-122"/>
              </a:rPr>
              <a:t>，没有智力活动的作用，创业能力纵向结构的各个层次不可能形成和发挥作用，各</a:t>
            </a:r>
            <a:r>
              <a:rPr lang="zh-CN" altLang="en-US" dirty="0" smtClean="0">
                <a:solidFill>
                  <a:srgbClr val="221E1F"/>
                </a:solidFill>
                <a:latin typeface="Adobe 宋体 Std L" panose="02020300000000000000" pitchFamily="18" charset="-122"/>
                <a:ea typeface="Adobe 宋体 Std L" panose="02020300000000000000" pitchFamily="18" charset="-122"/>
              </a:rPr>
              <a:t>层次之间</a:t>
            </a:r>
            <a:r>
              <a:rPr lang="zh-CN" altLang="en-US" dirty="0">
                <a:solidFill>
                  <a:srgbClr val="221E1F"/>
                </a:solidFill>
                <a:latin typeface="Adobe 宋体 Std L" panose="02020300000000000000" pitchFamily="18" charset="-122"/>
                <a:ea typeface="Adobe 宋体 Std L" panose="02020300000000000000" pitchFamily="18" charset="-122"/>
              </a:rPr>
              <a:t>的灵活转换和逐级递增结合和组合，无法指向共同的方向和中心，无法整合一致、</a:t>
            </a:r>
            <a:r>
              <a:rPr lang="zh-CN" altLang="en-US" dirty="0" smtClean="0">
                <a:solidFill>
                  <a:srgbClr val="221E1F"/>
                </a:solidFill>
                <a:latin typeface="Adobe 宋体 Std L" panose="02020300000000000000" pitchFamily="18" charset="-122"/>
                <a:ea typeface="Adobe 宋体 Std L" panose="02020300000000000000" pitchFamily="18" charset="-122"/>
              </a:rPr>
              <a:t>高度协调</a:t>
            </a:r>
            <a:r>
              <a:rPr lang="zh-CN" altLang="en-US" dirty="0">
                <a:solidFill>
                  <a:srgbClr val="221E1F"/>
                </a:solidFill>
                <a:latin typeface="Adobe 宋体 Std L" panose="02020300000000000000" pitchFamily="18" charset="-122"/>
                <a:ea typeface="Adobe 宋体 Std L" panose="02020300000000000000" pitchFamily="18" charset="-122"/>
              </a:rPr>
              <a:t>地解决实践中所提出的问题。创业能力是一种以智力为核心，以知识、技能和经验为</a:t>
            </a:r>
            <a:r>
              <a:rPr lang="zh-CN" altLang="en-US" dirty="0" smtClean="0">
                <a:solidFill>
                  <a:srgbClr val="221E1F"/>
                </a:solidFill>
                <a:latin typeface="Adobe 宋体 Std L" panose="02020300000000000000" pitchFamily="18" charset="-122"/>
                <a:ea typeface="Adobe 宋体 Std L" panose="02020300000000000000" pitchFamily="18" charset="-122"/>
              </a:rPr>
              <a:t>基础</a:t>
            </a:r>
            <a:r>
              <a:rPr lang="zh-CN" altLang="en-US" dirty="0">
                <a:solidFill>
                  <a:srgbClr val="221E1F"/>
                </a:solidFill>
                <a:latin typeface="Adobe 宋体 Std L" panose="02020300000000000000" pitchFamily="18" charset="-122"/>
                <a:ea typeface="Adobe 宋体 Std L" panose="02020300000000000000" pitchFamily="18" charset="-122"/>
              </a:rPr>
              <a:t>的具有较强综合性的能力结构。创业能力结构的核心是智力，包括观察力、注意力、</a:t>
            </a:r>
            <a:r>
              <a:rPr lang="zh-CN" altLang="en-US" dirty="0" smtClean="0">
                <a:solidFill>
                  <a:srgbClr val="221E1F"/>
                </a:solidFill>
                <a:latin typeface="Adobe 宋体 Std L" panose="02020300000000000000" pitchFamily="18" charset="-122"/>
                <a:ea typeface="Adobe 宋体 Std L" panose="02020300000000000000" pitchFamily="18" charset="-122"/>
              </a:rPr>
              <a:t>记忆力</a:t>
            </a:r>
            <a:r>
              <a:rPr lang="zh-CN" altLang="en-US" dirty="0">
                <a:solidFill>
                  <a:srgbClr val="221E1F"/>
                </a:solidFill>
                <a:latin typeface="Adobe 宋体 Std L" panose="02020300000000000000" pitchFamily="18" charset="-122"/>
                <a:ea typeface="Adobe 宋体 Std L" panose="02020300000000000000" pitchFamily="18" charset="-122"/>
              </a:rPr>
              <a:t>、想象力、思维力、创造力等诸种能力。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）具有较强的实践性。创业能力的形成与发展始终与创业实践和社会实践紧密</a:t>
            </a:r>
            <a:r>
              <a:rPr lang="zh-CN" altLang="en-US" dirty="0" smtClean="0">
                <a:solidFill>
                  <a:srgbClr val="221E1F"/>
                </a:solidFill>
                <a:latin typeface="Adobe 宋体 Std L" panose="02020300000000000000" pitchFamily="18" charset="-122"/>
                <a:ea typeface="Adobe 宋体 Std L" panose="02020300000000000000" pitchFamily="18" charset="-122"/>
              </a:rPr>
              <a:t>相连</a:t>
            </a:r>
            <a:r>
              <a:rPr lang="zh-CN" altLang="en-US" dirty="0">
                <a:solidFill>
                  <a:srgbClr val="221E1F"/>
                </a:solidFill>
                <a:latin typeface="Adobe 宋体 Std L" panose="02020300000000000000" pitchFamily="18" charset="-122"/>
                <a:ea typeface="Adobe 宋体 Std L" panose="02020300000000000000" pitchFamily="18" charset="-122"/>
              </a:rPr>
              <a:t>，创业能力是在实践中培养出来的。创业能力只有在社会实践活动这个大舞台上，</a:t>
            </a:r>
            <a:r>
              <a:rPr lang="zh-CN" altLang="en-US" dirty="0" smtClean="0">
                <a:solidFill>
                  <a:srgbClr val="221E1F"/>
                </a:solidFill>
                <a:latin typeface="Adobe 宋体 Std L" panose="02020300000000000000" pitchFamily="18" charset="-122"/>
                <a:ea typeface="Adobe 宋体 Std L" panose="02020300000000000000" pitchFamily="18" charset="-122"/>
              </a:rPr>
              <a:t>只有创业</a:t>
            </a:r>
            <a:r>
              <a:rPr lang="zh-CN" altLang="en-US" dirty="0">
                <a:solidFill>
                  <a:srgbClr val="221E1F"/>
                </a:solidFill>
                <a:latin typeface="Adobe 宋体 Std L" panose="02020300000000000000" pitchFamily="18" charset="-122"/>
                <a:ea typeface="Adobe 宋体 Std L" panose="02020300000000000000" pitchFamily="18" charset="-122"/>
              </a:rPr>
              <a:t>实践活动所提供的艰巨而富有挑战性的任务，才能启动和激活个体的创业能力，</a:t>
            </a:r>
            <a:r>
              <a:rPr lang="zh-CN" altLang="en-US" dirty="0" smtClean="0">
                <a:solidFill>
                  <a:srgbClr val="221E1F"/>
                </a:solidFill>
                <a:latin typeface="Adobe 宋体 Std L" panose="02020300000000000000" pitchFamily="18" charset="-122"/>
                <a:ea typeface="Adobe 宋体 Std L" panose="02020300000000000000" pitchFamily="18" charset="-122"/>
              </a:rPr>
              <a:t>从无到有</a:t>
            </a:r>
            <a:r>
              <a:rPr lang="zh-CN" altLang="en-US" dirty="0">
                <a:solidFill>
                  <a:srgbClr val="221E1F"/>
                </a:solidFill>
                <a:latin typeface="Adobe 宋体 Std L" panose="02020300000000000000" pitchFamily="18" charset="-122"/>
                <a:ea typeface="Adobe 宋体 Std L" panose="02020300000000000000" pitchFamily="18" charset="-122"/>
              </a:rPr>
              <a:t>、从小到大、从不成熟到比较成熟。</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）受个性的制约较强。能力是个性结构的有机组成部分，因此，能力的形成过程</a:t>
            </a:r>
            <a:r>
              <a:rPr lang="zh-CN" altLang="en-US" dirty="0" smtClean="0">
                <a:solidFill>
                  <a:srgbClr val="221E1F"/>
                </a:solidFill>
                <a:latin typeface="Adobe 宋体 Std L" panose="02020300000000000000" pitchFamily="18" charset="-122"/>
                <a:ea typeface="Adobe 宋体 Std L" panose="02020300000000000000" pitchFamily="18" charset="-122"/>
              </a:rPr>
              <a:t>和发挥</a:t>
            </a:r>
            <a:r>
              <a:rPr lang="zh-CN" altLang="en-US" dirty="0">
                <a:solidFill>
                  <a:srgbClr val="221E1F"/>
                </a:solidFill>
                <a:latin typeface="Adobe 宋体 Std L" panose="02020300000000000000" pitchFamily="18" charset="-122"/>
                <a:ea typeface="Adobe 宋体 Std L" panose="02020300000000000000" pitchFamily="18" charset="-122"/>
              </a:rPr>
              <a:t>作用的过程必然受个性心理倾向特征的影响和制约。创业能力也不例外。创业能力是</a:t>
            </a:r>
            <a:r>
              <a:rPr lang="zh-CN" altLang="en-US" dirty="0" smtClean="0">
                <a:solidFill>
                  <a:srgbClr val="221E1F"/>
                </a:solidFill>
                <a:latin typeface="Adobe 宋体 Std L" panose="02020300000000000000" pitchFamily="18" charset="-122"/>
                <a:ea typeface="Adobe 宋体 Std L" panose="02020300000000000000" pitchFamily="18" charset="-122"/>
              </a:rPr>
              <a:t>在个性</a:t>
            </a:r>
            <a:r>
              <a:rPr lang="zh-CN" altLang="en-US" dirty="0">
                <a:solidFill>
                  <a:srgbClr val="221E1F"/>
                </a:solidFill>
                <a:latin typeface="Adobe 宋体 Std L" panose="02020300000000000000" pitchFamily="18" charset="-122"/>
                <a:ea typeface="Adobe 宋体 Std L" panose="02020300000000000000" pitchFamily="18" charset="-122"/>
              </a:rPr>
              <a:t>制约下形成并发挥作用，是与个性心理倾向和个性心理特征紧密结合在一起的。妨碍</a:t>
            </a: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能力发展的个性方面有个性封闭、狭窄、不喜欢交往与交流；喜欢服从、模仿，权威</a:t>
            </a:r>
            <a:r>
              <a:rPr lang="zh-CN" altLang="en-US" dirty="0" smtClean="0">
                <a:solidFill>
                  <a:srgbClr val="221E1F"/>
                </a:solidFill>
                <a:latin typeface="Adobe 宋体 Std L" panose="02020300000000000000" pitchFamily="18" charset="-122"/>
                <a:ea typeface="Adobe 宋体 Std L" panose="02020300000000000000" pitchFamily="18" charset="-122"/>
              </a:rPr>
              <a:t>观念重</a:t>
            </a:r>
            <a:r>
              <a:rPr lang="zh-CN" altLang="en-US" dirty="0">
                <a:solidFill>
                  <a:srgbClr val="221E1F"/>
                </a:solidFill>
                <a:latin typeface="Adobe 宋体 Std L" panose="02020300000000000000" pitchFamily="18" charset="-122"/>
                <a:ea typeface="Adobe 宋体 Std L" panose="02020300000000000000" pitchFamily="18" charset="-122"/>
              </a:rPr>
              <a:t>，办事犹豫不决等。在创业能力形成和发挥作用的过程中，是否具有开创型的个性</a:t>
            </a:r>
            <a:r>
              <a:rPr lang="zh-CN" altLang="en-US" dirty="0" smtClean="0">
                <a:solidFill>
                  <a:srgbClr val="221E1F"/>
                </a:solidFill>
                <a:latin typeface="Adobe 宋体 Std L" panose="02020300000000000000" pitchFamily="18" charset="-122"/>
                <a:ea typeface="Adobe 宋体 Std L" panose="02020300000000000000" pitchFamily="18" charset="-122"/>
              </a:rPr>
              <a:t>至关重要</a:t>
            </a:r>
            <a:r>
              <a:rPr lang="zh-CN" altLang="en-US" dirty="0">
                <a:solidFill>
                  <a:srgbClr val="221E1F"/>
                </a:solidFill>
                <a:latin typeface="Adobe 宋体 Std L" panose="02020300000000000000" pitchFamily="18" charset="-122"/>
                <a:ea typeface="Adobe 宋体 Std L" panose="02020300000000000000" pitchFamily="18" charset="-122"/>
              </a:rPr>
              <a:t>，许多创业实践事例证实，在创业能力形成和发挥作用的过程中，最重要的个性特征</a:t>
            </a:r>
            <a:r>
              <a:rPr lang="zh-CN" altLang="en-US" dirty="0" smtClean="0">
                <a:solidFill>
                  <a:srgbClr val="221E1F"/>
                </a:solidFill>
                <a:latin typeface="Adobe 宋体 Std L" panose="02020300000000000000" pitchFamily="18" charset="-122"/>
                <a:ea typeface="Adobe 宋体 Std L" panose="02020300000000000000" pitchFamily="18" charset="-122"/>
              </a:rPr>
              <a:t>就是看</a:t>
            </a:r>
            <a:r>
              <a:rPr lang="zh-CN" altLang="en-US" dirty="0">
                <a:solidFill>
                  <a:srgbClr val="221E1F"/>
                </a:solidFill>
                <a:latin typeface="Adobe 宋体 Std L" panose="02020300000000000000" pitchFamily="18" charset="-122"/>
                <a:ea typeface="Adobe 宋体 Std L" panose="02020300000000000000" pitchFamily="18" charset="-122"/>
              </a:rPr>
              <a:t>一个人有无开创型的个性素质，即对创新开拓活动的向往而产生的不可遏制的激情，是</a:t>
            </a:r>
            <a:r>
              <a:rPr lang="zh-CN" altLang="en-US" dirty="0" smtClean="0">
                <a:solidFill>
                  <a:srgbClr val="221E1F"/>
                </a:solidFill>
                <a:latin typeface="Adobe 宋体 Std L" panose="02020300000000000000" pitchFamily="18" charset="-122"/>
                <a:ea typeface="Adobe 宋体 Std L" panose="02020300000000000000" pitchFamily="18" charset="-122"/>
              </a:rPr>
              <a:t>一种</a:t>
            </a:r>
            <a:r>
              <a:rPr lang="zh-CN" altLang="en-US" dirty="0">
                <a:solidFill>
                  <a:srgbClr val="221E1F"/>
                </a:solidFill>
                <a:latin typeface="Adobe 宋体 Std L" panose="02020300000000000000" pitchFamily="18" charset="-122"/>
                <a:ea typeface="Adobe 宋体 Std L" panose="02020300000000000000" pitchFamily="18" charset="-122"/>
              </a:rPr>
              <a:t>跃跃欲试，甚至非干不可的一种创造冲动式的心理状态，它是创业能力形成的第一步。</a:t>
            </a:r>
          </a:p>
        </p:txBody>
      </p:sp>
    </p:spTree>
    <p:extLst>
      <p:ext uri="{BB962C8B-B14F-4D97-AF65-F5344CB8AC3E}">
        <p14:creationId xmlns:p14="http://schemas.microsoft.com/office/powerpoint/2010/main" val="154425390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2" y="927367"/>
            <a:ext cx="10792121"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创业能力一般由三部分构成的，从对无数创业成功者的能力分析中可以看到，经营</a:t>
            </a:r>
            <a:r>
              <a:rPr lang="zh-CN" altLang="en-US" dirty="0" smtClean="0">
                <a:solidFill>
                  <a:srgbClr val="221E1F"/>
                </a:solidFill>
                <a:latin typeface="Adobe 宋体 Std L" panose="02020300000000000000" pitchFamily="18" charset="-122"/>
                <a:ea typeface="Adobe 宋体 Std L" panose="02020300000000000000" pitchFamily="18" charset="-122"/>
              </a:rPr>
              <a:t>管理能力</a:t>
            </a:r>
            <a:r>
              <a:rPr lang="zh-CN" altLang="en-US" dirty="0">
                <a:solidFill>
                  <a:srgbClr val="221E1F"/>
                </a:solidFill>
                <a:latin typeface="Adobe 宋体 Std L" panose="02020300000000000000" pitchFamily="18" charset="-122"/>
                <a:ea typeface="Adobe 宋体 Std L" panose="02020300000000000000" pitchFamily="18" charset="-122"/>
              </a:rPr>
              <a:t>、专业技术能力、综合性能力在创业实践活动中直接发挥三种不同层次的效率。</a:t>
            </a: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1</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经营管理能力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经营管理能力是创业能力中的运筹性能力，直接提供效率和效益，具体表现在经营、</a:t>
            </a:r>
            <a:r>
              <a:rPr lang="zh-CN" altLang="en-US" dirty="0" smtClean="0">
                <a:solidFill>
                  <a:srgbClr val="221E1F"/>
                </a:solidFill>
                <a:latin typeface="Adobe 宋体 Std L" panose="02020300000000000000" pitchFamily="18" charset="-122"/>
                <a:ea typeface="Adobe 宋体 Std L" panose="02020300000000000000" pitchFamily="18" charset="-122"/>
              </a:rPr>
              <a:t>管理</a:t>
            </a:r>
            <a:r>
              <a:rPr lang="zh-CN" altLang="en-US" dirty="0">
                <a:solidFill>
                  <a:srgbClr val="221E1F"/>
                </a:solidFill>
                <a:latin typeface="Adobe 宋体 Std L" panose="02020300000000000000" pitchFamily="18" charset="-122"/>
                <a:ea typeface="Adobe 宋体 Std L" panose="02020300000000000000" pitchFamily="18" charset="-122"/>
              </a:rPr>
              <a:t>、用人、理财四个方面。在创业能力中，经营管理能力是一种较高层次的能力，它从三</a:t>
            </a:r>
            <a:r>
              <a:rPr lang="zh-CN" altLang="en-US" dirty="0" smtClean="0">
                <a:solidFill>
                  <a:srgbClr val="221E1F"/>
                </a:solidFill>
                <a:latin typeface="Adobe 宋体 Std L" panose="02020300000000000000" pitchFamily="18" charset="-122"/>
                <a:ea typeface="Adobe 宋体 Std L" panose="02020300000000000000" pitchFamily="18" charset="-122"/>
              </a:rPr>
              <a:t>个方面</a:t>
            </a:r>
            <a:r>
              <a:rPr lang="zh-CN" altLang="en-US" dirty="0">
                <a:solidFill>
                  <a:srgbClr val="221E1F"/>
                </a:solidFill>
                <a:latin typeface="Adobe 宋体 Std L" panose="02020300000000000000" pitchFamily="18" charset="-122"/>
                <a:ea typeface="Adobe 宋体 Std L" panose="02020300000000000000" pitchFamily="18" charset="-122"/>
              </a:rPr>
              <a:t>直接影响创业实践活动。一是它涉及创业实践活动中人的选择、使用、组合和优化，</a:t>
            </a:r>
            <a:r>
              <a:rPr lang="zh-CN" altLang="en-US" dirty="0" smtClean="0">
                <a:solidFill>
                  <a:srgbClr val="221E1F"/>
                </a:solidFill>
                <a:latin typeface="Adobe 宋体 Std L" panose="02020300000000000000" pitchFamily="18" charset="-122"/>
                <a:ea typeface="Adobe 宋体 Std L" panose="02020300000000000000" pitchFamily="18" charset="-122"/>
              </a:rPr>
              <a:t>涉及</a:t>
            </a:r>
            <a:r>
              <a:rPr lang="zh-CN" altLang="en-US" dirty="0">
                <a:solidFill>
                  <a:srgbClr val="221E1F"/>
                </a:solidFill>
                <a:latin typeface="Adobe 宋体 Std L" panose="02020300000000000000" pitchFamily="18" charset="-122"/>
                <a:ea typeface="Adobe 宋体 Std L" panose="02020300000000000000" pitchFamily="18" charset="-122"/>
              </a:rPr>
              <a:t>群体控制的各个方面；群体目标、群体内聚力、群体规范和价值等。所以，经营管理</a:t>
            </a:r>
            <a:r>
              <a:rPr lang="zh-CN" altLang="en-US" dirty="0" smtClean="0">
                <a:solidFill>
                  <a:srgbClr val="221E1F"/>
                </a:solidFill>
                <a:latin typeface="Adobe 宋体 Std L" panose="02020300000000000000" pitchFamily="18" charset="-122"/>
                <a:ea typeface="Adobe 宋体 Std L" panose="02020300000000000000" pitchFamily="18" charset="-122"/>
              </a:rPr>
              <a:t>就是人才</a:t>
            </a:r>
            <a:r>
              <a:rPr lang="zh-CN" altLang="en-US" dirty="0">
                <a:solidFill>
                  <a:srgbClr val="221E1F"/>
                </a:solidFill>
                <a:latin typeface="Adobe 宋体 Std L" panose="02020300000000000000" pitchFamily="18" charset="-122"/>
                <a:ea typeface="Adobe 宋体 Std L" panose="02020300000000000000" pitchFamily="18" charset="-122"/>
              </a:rPr>
              <a:t>的发现和使用的艺术。二是它涉及创业实践活动的每一个环节：规划、决策、实施、</a:t>
            </a:r>
            <a:r>
              <a:rPr lang="zh-CN" altLang="en-US" dirty="0" smtClean="0">
                <a:solidFill>
                  <a:srgbClr val="221E1F"/>
                </a:solidFill>
                <a:latin typeface="Adobe 宋体 Std L" panose="02020300000000000000" pitchFamily="18" charset="-122"/>
                <a:ea typeface="Adobe 宋体 Std L" panose="02020300000000000000" pitchFamily="18" charset="-122"/>
              </a:rPr>
              <a:t>管理</a:t>
            </a:r>
            <a:r>
              <a:rPr lang="zh-CN" altLang="en-US" dirty="0">
                <a:solidFill>
                  <a:srgbClr val="221E1F"/>
                </a:solidFill>
                <a:latin typeface="Adobe 宋体 Std L" panose="02020300000000000000" pitchFamily="18" charset="-122"/>
                <a:ea typeface="Adobe 宋体 Std L" panose="02020300000000000000" pitchFamily="18" charset="-122"/>
              </a:rPr>
              <a:t>、评价、反馈、影响到创业实践活动的全过程。所以，有人认为经营管理就是控制和</a:t>
            </a:r>
            <a:r>
              <a:rPr lang="zh-CN" altLang="en-US" dirty="0" smtClean="0">
                <a:solidFill>
                  <a:srgbClr val="221E1F"/>
                </a:solidFill>
                <a:latin typeface="Adobe 宋体 Std L" panose="02020300000000000000" pitchFamily="18" charset="-122"/>
                <a:ea typeface="Adobe 宋体 Std L" panose="02020300000000000000" pitchFamily="18" charset="-122"/>
              </a:rPr>
              <a:t>调节的</a:t>
            </a:r>
            <a:r>
              <a:rPr lang="zh-CN" altLang="en-US" dirty="0">
                <a:solidFill>
                  <a:srgbClr val="221E1F"/>
                </a:solidFill>
                <a:latin typeface="Adobe 宋体 Std L" panose="02020300000000000000" pitchFamily="18" charset="-122"/>
                <a:ea typeface="Adobe 宋体 Std L" panose="02020300000000000000" pitchFamily="18" charset="-122"/>
              </a:rPr>
              <a:t>艺术。三是它涉及创业实践活动中资金的分配、使用、流动、增值等环节的过程，从而</a:t>
            </a:r>
            <a:r>
              <a:rPr lang="zh-CN" altLang="en-US" dirty="0" smtClean="0">
                <a:solidFill>
                  <a:srgbClr val="221E1F"/>
                </a:solidFill>
                <a:latin typeface="Adobe 宋体 Std L" panose="02020300000000000000" pitchFamily="18" charset="-122"/>
                <a:ea typeface="Adobe 宋体 Std L" panose="02020300000000000000" pitchFamily="18" charset="-122"/>
              </a:rPr>
              <a:t>影响</a:t>
            </a:r>
            <a:r>
              <a:rPr lang="zh-CN" altLang="en-US" dirty="0">
                <a:solidFill>
                  <a:srgbClr val="221E1F"/>
                </a:solidFill>
                <a:latin typeface="Adobe 宋体 Std L" panose="02020300000000000000" pitchFamily="18" charset="-122"/>
                <a:ea typeface="Adobe 宋体 Std L" panose="02020300000000000000" pitchFamily="18" charset="-122"/>
              </a:rPr>
              <a:t>实践活动的规模和效益。所以，经营就是资金的运筹艺术。</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）经营能力。经营能力，尤其是对即将毕业踏入社会准备创业的职校生而言，是</a:t>
            </a:r>
            <a:r>
              <a:rPr lang="zh-CN" altLang="en-US" dirty="0" smtClean="0">
                <a:solidFill>
                  <a:srgbClr val="221E1F"/>
                </a:solidFill>
                <a:latin typeface="Adobe 宋体 Std L" panose="02020300000000000000" pitchFamily="18" charset="-122"/>
                <a:ea typeface="Adobe 宋体 Std L" panose="02020300000000000000" pitchFamily="18" charset="-122"/>
              </a:rPr>
              <a:t>必需</a:t>
            </a:r>
            <a:r>
              <a:rPr lang="zh-CN" altLang="en-US" dirty="0">
                <a:solidFill>
                  <a:srgbClr val="221E1F"/>
                </a:solidFill>
                <a:latin typeface="Adobe 宋体 Std L" panose="02020300000000000000" pitchFamily="18" charset="-122"/>
                <a:ea typeface="Adobe 宋体 Std L" panose="02020300000000000000" pitchFamily="18" charset="-122"/>
              </a:rPr>
              <a:t>的重要能力。成功的创业者，不仅要有果敢的开拓创业精神，还必须精通经营之道。</a:t>
            </a:r>
            <a:r>
              <a:rPr lang="zh-CN" altLang="en-US" dirty="0" smtClean="0">
                <a:solidFill>
                  <a:srgbClr val="221E1F"/>
                </a:solidFill>
                <a:latin typeface="Adobe 宋体 Std L" panose="02020300000000000000" pitchFamily="18" charset="-122"/>
                <a:ea typeface="Adobe 宋体 Std L" panose="02020300000000000000" pitchFamily="18" charset="-122"/>
              </a:rPr>
              <a:t>一般要</a:t>
            </a:r>
            <a:r>
              <a:rPr lang="zh-CN" altLang="en-US" dirty="0">
                <a:solidFill>
                  <a:srgbClr val="221E1F"/>
                </a:solidFill>
                <a:latin typeface="Adobe 宋体 Std L" panose="02020300000000000000" pitchFamily="18" charset="-122"/>
                <a:ea typeface="Adobe 宋体 Std L" panose="02020300000000000000" pitchFamily="18" charset="-122"/>
              </a:rPr>
              <a:t>具有以下两个方面的能力</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要有能够敏锐地把握商机能力</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660180" y="23290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二、创业能力的内容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41764730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11574" y="-132735"/>
            <a:ext cx="11172387" cy="7155805"/>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要掌握一定的经营、销售</a:t>
            </a:r>
            <a:r>
              <a:rPr lang="zh-CN" altLang="en-US" dirty="0" smtClean="0">
                <a:solidFill>
                  <a:srgbClr val="221E1F"/>
                </a:solidFill>
                <a:latin typeface="Adobe 宋体 Std L" panose="02020300000000000000" pitchFamily="18" charset="-122"/>
                <a:ea typeface="Adobe 宋体 Std L" panose="02020300000000000000" pitchFamily="18" charset="-122"/>
              </a:rPr>
              <a:t>诀窍</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）管理能力。创业实践活动需要创业者有效的管理能力。管理能力是指企业</a:t>
            </a:r>
            <a:r>
              <a:rPr lang="zh-CN" altLang="en-US" dirty="0" smtClean="0">
                <a:solidFill>
                  <a:srgbClr val="221E1F"/>
                </a:solidFill>
                <a:latin typeface="Adobe 宋体 Std L" panose="02020300000000000000" pitchFamily="18" charset="-122"/>
                <a:ea typeface="Adobe 宋体 Std L" panose="02020300000000000000" pitchFamily="18" charset="-122"/>
              </a:rPr>
              <a:t>领导人根据</a:t>
            </a:r>
            <a:r>
              <a:rPr lang="zh-CN" altLang="en-US" dirty="0">
                <a:solidFill>
                  <a:srgbClr val="221E1F"/>
                </a:solidFill>
                <a:latin typeface="Adobe 宋体 Std L" panose="02020300000000000000" pitchFamily="18" charset="-122"/>
                <a:ea typeface="Adobe 宋体 Std L" panose="02020300000000000000" pitchFamily="18" charset="-122"/>
              </a:rPr>
              <a:t>企业的内在活动规律，综合运用企业中的人力资源及其他资源，从而有效地实现企业</a:t>
            </a:r>
            <a:r>
              <a:rPr lang="zh-CN" altLang="en-US" dirty="0" smtClean="0">
                <a:solidFill>
                  <a:srgbClr val="221E1F"/>
                </a:solidFill>
                <a:latin typeface="Adobe 宋体 Std L" panose="02020300000000000000" pitchFamily="18" charset="-122"/>
                <a:ea typeface="Adobe 宋体 Std L" panose="02020300000000000000" pitchFamily="18" charset="-122"/>
              </a:rPr>
              <a:t>目标</a:t>
            </a:r>
            <a:r>
              <a:rPr lang="zh-CN" altLang="en-US" dirty="0">
                <a:solidFill>
                  <a:srgbClr val="221E1F"/>
                </a:solidFill>
                <a:latin typeface="Adobe 宋体 Std L" panose="02020300000000000000" pitchFamily="18" charset="-122"/>
                <a:ea typeface="Adobe 宋体 Std L" panose="02020300000000000000" pitchFamily="18" charset="-122"/>
              </a:rPr>
              <a:t>过程的综合能力。管理能力主要包括人才管理和财务管理两个方面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财物</a:t>
            </a:r>
            <a:r>
              <a:rPr lang="zh-CN" altLang="en-US" dirty="0" smtClean="0">
                <a:solidFill>
                  <a:srgbClr val="221E1F"/>
                </a:solidFill>
                <a:latin typeface="Adobe 宋体 Std L" panose="02020300000000000000" pitchFamily="18" charset="-122"/>
                <a:ea typeface="Adobe 宋体 Std L" panose="02020300000000000000" pitchFamily="18" charset="-122"/>
              </a:rPr>
              <a:t>管理</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人才</a:t>
            </a:r>
            <a:r>
              <a:rPr lang="zh-CN" altLang="en-US" dirty="0" smtClean="0">
                <a:solidFill>
                  <a:srgbClr val="221E1F"/>
                </a:solidFill>
                <a:latin typeface="Adobe 宋体 Std L" panose="02020300000000000000" pitchFamily="18" charset="-122"/>
                <a:ea typeface="Adobe 宋体 Std L" panose="02020300000000000000" pitchFamily="18" charset="-122"/>
              </a:rPr>
              <a:t>管理</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专业技术能力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一个具有丰富经验和较高水平的经营管理者，如果不熟悉、不了解某一专业或职业的</a:t>
            </a:r>
            <a:r>
              <a:rPr lang="zh-CN" altLang="en-US" dirty="0" smtClean="0">
                <a:solidFill>
                  <a:srgbClr val="221E1F"/>
                </a:solidFill>
                <a:latin typeface="Adobe 宋体 Std L" panose="02020300000000000000" pitchFamily="18" charset="-122"/>
                <a:ea typeface="Adobe 宋体 Std L" panose="02020300000000000000" pitchFamily="18" charset="-122"/>
              </a:rPr>
              <a:t>特殊性</a:t>
            </a:r>
            <a:r>
              <a:rPr lang="zh-CN" altLang="en-US" dirty="0">
                <a:solidFill>
                  <a:srgbClr val="221E1F"/>
                </a:solidFill>
                <a:latin typeface="Adobe 宋体 Std L" panose="02020300000000000000" pitchFamily="18" charset="-122"/>
                <a:ea typeface="Adobe 宋体 Std L" panose="02020300000000000000" pitchFamily="18" charset="-122"/>
              </a:rPr>
              <a:t>，就无法施展和发挥其经营管理或综合性能力，而只有把握住某一专业或职业的特点</a:t>
            </a:r>
            <a:r>
              <a:rPr lang="zh-CN" altLang="en-US" dirty="0" smtClean="0">
                <a:solidFill>
                  <a:srgbClr val="221E1F"/>
                </a:solidFill>
                <a:latin typeface="Adobe 宋体 Std L" panose="02020300000000000000" pitchFamily="18" charset="-122"/>
                <a:ea typeface="Adobe 宋体 Std L" panose="02020300000000000000" pitchFamily="18" charset="-122"/>
              </a:rPr>
              <a:t>，才能</a:t>
            </a:r>
            <a:r>
              <a:rPr lang="zh-CN" altLang="en-US" dirty="0">
                <a:solidFill>
                  <a:srgbClr val="221E1F"/>
                </a:solidFill>
                <a:latin typeface="Adobe 宋体 Std L" panose="02020300000000000000" pitchFamily="18" charset="-122"/>
                <a:ea typeface="Adobe 宋体 Std L" panose="02020300000000000000" pitchFamily="18" charset="-122"/>
              </a:rPr>
              <a:t>对症下药，因事制宜，采取适当的经营管理方法。在创业能力中，专业技术能力（</a:t>
            </a:r>
            <a:r>
              <a:rPr lang="zh-CN" altLang="en-US" dirty="0" smtClean="0">
                <a:solidFill>
                  <a:srgbClr val="221E1F"/>
                </a:solidFill>
                <a:latin typeface="Adobe 宋体 Std L" panose="02020300000000000000" pitchFamily="18" charset="-122"/>
                <a:ea typeface="Adobe 宋体 Std L" panose="02020300000000000000" pitchFamily="18" charset="-122"/>
              </a:rPr>
              <a:t>包括技能</a:t>
            </a:r>
            <a:r>
              <a:rPr lang="zh-CN" altLang="en-US" dirty="0">
                <a:solidFill>
                  <a:srgbClr val="221E1F"/>
                </a:solidFill>
                <a:latin typeface="Adobe 宋体 Std L" panose="02020300000000000000" pitchFamily="18" charset="-122"/>
                <a:ea typeface="Adobe 宋体 Std L" panose="02020300000000000000" pitchFamily="18" charset="-122"/>
              </a:rPr>
              <a:t>、技巧）是最为基本的能力，是人们从事某一特定社会职业所必须具备的能力和本领</a:t>
            </a:r>
            <a:r>
              <a:rPr lang="zh-CN" altLang="en-US" dirty="0" smtClean="0">
                <a:solidFill>
                  <a:srgbClr val="221E1F"/>
                </a:solidFill>
                <a:latin typeface="Adobe 宋体 Std L" panose="02020300000000000000" pitchFamily="18" charset="-122"/>
                <a:ea typeface="Adobe 宋体 Std L" panose="02020300000000000000" pitchFamily="18" charset="-122"/>
              </a:rPr>
              <a:t>。专业</a:t>
            </a:r>
            <a:r>
              <a:rPr lang="zh-CN" altLang="en-US" dirty="0">
                <a:solidFill>
                  <a:srgbClr val="221E1F"/>
                </a:solidFill>
                <a:latin typeface="Adobe 宋体 Std L" panose="02020300000000000000" pitchFamily="18" charset="-122"/>
                <a:ea typeface="Adobe 宋体 Std L" panose="02020300000000000000" pitchFamily="18" charset="-122"/>
              </a:rPr>
              <a:t>技术能力包括专业知识和专业技能两个方面：</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）专业知识。掌握专业知识是培养专业技术能力的基础。专业知识是指从事某一</a:t>
            </a:r>
            <a:r>
              <a:rPr lang="zh-CN" altLang="en-US" dirty="0" smtClean="0">
                <a:solidFill>
                  <a:srgbClr val="221E1F"/>
                </a:solidFill>
                <a:latin typeface="Adobe 宋体 Std L" panose="02020300000000000000" pitchFamily="18" charset="-122"/>
                <a:ea typeface="Adobe 宋体 Std L" panose="02020300000000000000" pitchFamily="18" charset="-122"/>
              </a:rPr>
              <a:t>专业</a:t>
            </a:r>
            <a:r>
              <a:rPr lang="zh-CN" altLang="en-US" dirty="0">
                <a:solidFill>
                  <a:srgbClr val="221E1F"/>
                </a:solidFill>
                <a:latin typeface="Adobe 宋体 Std L" panose="02020300000000000000" pitchFamily="18" charset="-122"/>
                <a:ea typeface="Adobe 宋体 Std L" panose="02020300000000000000" pitchFamily="18" charset="-122"/>
              </a:rPr>
              <a:t>工作所必须具备的知识，一般具有较为系统的内容体系和知识范围。学生为了更好地</a:t>
            </a:r>
            <a:r>
              <a:rPr lang="zh-CN" altLang="en-US" dirty="0" smtClean="0">
                <a:solidFill>
                  <a:srgbClr val="221E1F"/>
                </a:solidFill>
                <a:latin typeface="Adobe 宋体 Std L" panose="02020300000000000000" pitchFamily="18" charset="-122"/>
                <a:ea typeface="Adobe 宋体 Std L" panose="02020300000000000000" pitchFamily="18" charset="-122"/>
              </a:rPr>
              <a:t>学好专业知识</a:t>
            </a:r>
            <a:r>
              <a:rPr lang="zh-CN" altLang="en-US" dirty="0">
                <a:solidFill>
                  <a:srgbClr val="221E1F"/>
                </a:solidFill>
                <a:latin typeface="Adobe 宋体 Std L" panose="02020300000000000000" pitchFamily="18" charset="-122"/>
                <a:ea typeface="Adobe 宋体 Std L" panose="02020300000000000000" pitchFamily="18" charset="-122"/>
              </a:rPr>
              <a:t>，广大的职校学生还要学习一定的文化基础知识，可以说文化基础知识是</a:t>
            </a:r>
            <a:r>
              <a:rPr lang="zh-CN" altLang="en-US" dirty="0" smtClean="0">
                <a:solidFill>
                  <a:srgbClr val="221E1F"/>
                </a:solidFill>
                <a:latin typeface="Adobe 宋体 Std L" panose="02020300000000000000" pitchFamily="18" charset="-122"/>
                <a:ea typeface="Adobe 宋体 Std L" panose="02020300000000000000" pitchFamily="18" charset="-122"/>
              </a:rPr>
              <a:t>专业知识的</a:t>
            </a:r>
            <a:r>
              <a:rPr lang="zh-CN" altLang="en-US" dirty="0">
                <a:solidFill>
                  <a:srgbClr val="221E1F"/>
                </a:solidFill>
                <a:latin typeface="Adobe 宋体 Std L" panose="02020300000000000000" pitchFamily="18" charset="-122"/>
                <a:ea typeface="Adobe 宋体 Std L" panose="02020300000000000000" pitchFamily="18" charset="-122"/>
              </a:rPr>
              <a:t>基础。例如电机维修专业的职校生要有相当丰富的物理学尤其是电学方面的知识储备，</a:t>
            </a:r>
            <a:r>
              <a:rPr lang="zh-CN" altLang="en-US" dirty="0" smtClean="0">
                <a:solidFill>
                  <a:srgbClr val="221E1F"/>
                </a:solidFill>
                <a:latin typeface="Adobe 宋体 Std L" panose="02020300000000000000" pitchFamily="18" charset="-122"/>
                <a:ea typeface="Adobe 宋体 Std L" panose="02020300000000000000" pitchFamily="18" charset="-122"/>
              </a:rPr>
              <a:t>缝纫</a:t>
            </a:r>
            <a:r>
              <a:rPr lang="zh-CN" altLang="en-US" dirty="0">
                <a:solidFill>
                  <a:srgbClr val="221E1F"/>
                </a:solidFill>
                <a:latin typeface="Adobe 宋体 Std L" panose="02020300000000000000" pitchFamily="18" charset="-122"/>
                <a:ea typeface="Adobe 宋体 Std L" panose="02020300000000000000" pitchFamily="18" charset="-122"/>
              </a:rPr>
              <a:t>专业的学生也必须有一定的数学、人体生理学知识基础。对广大职校学生来说，在学好</a:t>
            </a:r>
            <a:r>
              <a:rPr lang="zh-CN" altLang="en-US" dirty="0" smtClean="0">
                <a:solidFill>
                  <a:srgbClr val="221E1F"/>
                </a:solidFill>
                <a:latin typeface="Adobe 宋体 Std L" panose="02020300000000000000" pitchFamily="18" charset="-122"/>
                <a:ea typeface="Adobe 宋体 Std L" panose="02020300000000000000" pitchFamily="18" charset="-122"/>
              </a:rPr>
              <a:t>文化</a:t>
            </a:r>
            <a:r>
              <a:rPr lang="zh-CN" altLang="en-US" dirty="0">
                <a:solidFill>
                  <a:srgbClr val="221E1F"/>
                </a:solidFill>
                <a:latin typeface="Adobe 宋体 Std L" panose="02020300000000000000" pitchFamily="18" charset="-122"/>
                <a:ea typeface="Adobe 宋体 Std L" panose="02020300000000000000" pitchFamily="18" charset="-122"/>
              </a:rPr>
              <a:t>基础课的同时，更重要的还是要学好自己的专业知识。实践证明，学生在职业学校中所</a:t>
            </a:r>
            <a:r>
              <a:rPr lang="zh-CN" altLang="en-US" dirty="0" smtClean="0">
                <a:solidFill>
                  <a:srgbClr val="221E1F"/>
                </a:solidFill>
                <a:latin typeface="Adobe 宋体 Std L" panose="02020300000000000000" pitchFamily="18" charset="-122"/>
                <a:ea typeface="Adobe 宋体 Std L" panose="02020300000000000000" pitchFamily="18" charset="-122"/>
              </a:rPr>
              <a:t>学的</a:t>
            </a:r>
            <a:r>
              <a:rPr lang="zh-CN" altLang="en-US" dirty="0">
                <a:solidFill>
                  <a:srgbClr val="221E1F"/>
                </a:solidFill>
                <a:latin typeface="Adobe 宋体 Std L" panose="02020300000000000000" pitchFamily="18" charset="-122"/>
                <a:ea typeface="Adobe 宋体 Std L" panose="02020300000000000000" pitchFamily="18" charset="-122"/>
              </a:rPr>
              <a:t>知识越多，专业技术能力越强，创业实践活动的成功率就越高。</a:t>
            </a:r>
          </a:p>
        </p:txBody>
      </p:sp>
    </p:spTree>
    <p:extLst>
      <p:ext uri="{BB962C8B-B14F-4D97-AF65-F5344CB8AC3E}">
        <p14:creationId xmlns:p14="http://schemas.microsoft.com/office/powerpoint/2010/main" val="40943114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2" y="248941"/>
            <a:ext cx="10792121" cy="383181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）专业技能知识。一般来说，专业技能包括智力技能和操作技能两个方面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smtClean="0">
                <a:solidFill>
                  <a:srgbClr val="221E1F"/>
                </a:solidFill>
                <a:latin typeface="Adobe 宋体 Std L" panose="02020300000000000000" pitchFamily="18" charset="-122"/>
                <a:ea typeface="Adobe 宋体 Std L" panose="02020300000000000000" pitchFamily="18" charset="-122"/>
              </a:rPr>
              <a:t>智力技能</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smtClean="0">
                <a:solidFill>
                  <a:srgbClr val="221E1F"/>
                </a:solidFill>
                <a:latin typeface="Adobe 宋体 Std L" panose="02020300000000000000" pitchFamily="18" charset="-122"/>
                <a:ea typeface="Adobe 宋体 Std L" panose="02020300000000000000" pitchFamily="18" charset="-122"/>
              </a:rPr>
              <a:t>操作技能</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社会综合能力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综合能力是一种特殊能力，是创业者在创业实践中学会学习、学会做人、学会生存</a:t>
            </a:r>
            <a:r>
              <a:rPr lang="zh-CN" altLang="en-US" dirty="0" smtClean="0">
                <a:solidFill>
                  <a:srgbClr val="221E1F"/>
                </a:solidFill>
                <a:latin typeface="Adobe 宋体 Std L" panose="02020300000000000000" pitchFamily="18" charset="-122"/>
                <a:ea typeface="Adobe 宋体 Std L" panose="02020300000000000000" pitchFamily="18" charset="-122"/>
              </a:rPr>
              <a:t>、学会</a:t>
            </a:r>
            <a:r>
              <a:rPr lang="zh-CN" altLang="en-US" dirty="0">
                <a:solidFill>
                  <a:srgbClr val="221E1F"/>
                </a:solidFill>
                <a:latin typeface="Adobe 宋体 Std L" panose="02020300000000000000" pitchFamily="18" charset="-122"/>
                <a:ea typeface="Adobe 宋体 Std L" panose="02020300000000000000" pitchFamily="18" charset="-122"/>
              </a:rPr>
              <a:t>发展、学会创造的综合性能力的概括。在创业能力中，综合能力是一种最高层次的</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，具有很强的综合特征，它由多种特殊能力与经营管理能力综合而成。这些特殊能力</a:t>
            </a:r>
            <a:r>
              <a:rPr lang="zh-CN" altLang="en-US" dirty="0" smtClean="0">
                <a:solidFill>
                  <a:srgbClr val="221E1F"/>
                </a:solidFill>
                <a:latin typeface="Adobe 宋体 Std L" panose="02020300000000000000" pitchFamily="18" charset="-122"/>
                <a:ea typeface="Adobe 宋体 Std L" panose="02020300000000000000" pitchFamily="18" charset="-122"/>
              </a:rPr>
              <a:t>主要</a:t>
            </a:r>
            <a:r>
              <a:rPr lang="zh-CN" altLang="en-US" dirty="0">
                <a:solidFill>
                  <a:srgbClr val="221E1F"/>
                </a:solidFill>
                <a:latin typeface="Adobe 宋体 Std L" panose="02020300000000000000" pitchFamily="18" charset="-122"/>
                <a:ea typeface="Adobe 宋体 Std L" panose="02020300000000000000" pitchFamily="18" charset="-122"/>
              </a:rPr>
              <a:t>有：搜集信息、处理加工信息、运用信息的能力，发现机会、把握机会、利用机会</a:t>
            </a:r>
            <a:r>
              <a:rPr lang="zh-CN" altLang="en-US" dirty="0" smtClean="0">
                <a:solidFill>
                  <a:srgbClr val="221E1F"/>
                </a:solidFill>
                <a:latin typeface="Adobe 宋体 Std L" panose="02020300000000000000" pitchFamily="18" charset="-122"/>
                <a:ea typeface="Adobe 宋体 Std L" panose="02020300000000000000" pitchFamily="18" charset="-122"/>
              </a:rPr>
              <a:t>和创造</a:t>
            </a:r>
            <a:r>
              <a:rPr lang="zh-CN" altLang="en-US" dirty="0">
                <a:solidFill>
                  <a:srgbClr val="221E1F"/>
                </a:solidFill>
                <a:latin typeface="Adobe 宋体 Std L" panose="02020300000000000000" pitchFamily="18" charset="-122"/>
                <a:ea typeface="Adobe 宋体 Std L" panose="02020300000000000000" pitchFamily="18" charset="-122"/>
              </a:rPr>
              <a:t>机会的能力，适应变化、利用变化、驾驭变化的能力，交往、公关、社会活动的</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等。</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729562" y="5025525"/>
            <a:ext cx="10792121"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结合市场经济对新时期人才的要求，我国职业教育“确立以能力为本位的教育思想”，</a:t>
            </a:r>
            <a:r>
              <a:rPr lang="zh-CN" altLang="en-US" dirty="0" smtClean="0">
                <a:solidFill>
                  <a:srgbClr val="221E1F"/>
                </a:solidFill>
                <a:latin typeface="Adobe 宋体 Std L" panose="02020300000000000000" pitchFamily="18" charset="-122"/>
                <a:ea typeface="Adobe 宋体 Std L" panose="02020300000000000000" pitchFamily="18" charset="-122"/>
              </a:rPr>
              <a:t>以“</a:t>
            </a:r>
            <a:r>
              <a:rPr lang="zh-CN" altLang="en-US" dirty="0">
                <a:solidFill>
                  <a:srgbClr val="221E1F"/>
                </a:solidFill>
                <a:latin typeface="Adobe 宋体 Std L" panose="02020300000000000000" pitchFamily="18" charset="-122"/>
                <a:ea typeface="Adobe 宋体 Std L" panose="02020300000000000000" pitchFamily="18" charset="-122"/>
              </a:rPr>
              <a:t>发展智力、培养能力”为核心的教学改革思路。这一举措为广大职校生通过几年的学习，</a:t>
            </a:r>
            <a:r>
              <a:rPr lang="zh-CN" altLang="en-US" dirty="0" smtClean="0">
                <a:solidFill>
                  <a:srgbClr val="221E1F"/>
                </a:solidFill>
                <a:latin typeface="Adobe 宋体 Std L" panose="02020300000000000000" pitchFamily="18" charset="-122"/>
                <a:ea typeface="Adobe 宋体 Std L" panose="02020300000000000000" pitchFamily="18" charset="-122"/>
              </a:rPr>
              <a:t>有效</a:t>
            </a:r>
            <a:r>
              <a:rPr lang="zh-CN" altLang="en-US" dirty="0">
                <a:solidFill>
                  <a:srgbClr val="221E1F"/>
                </a:solidFill>
                <a:latin typeface="Adobe 宋体 Std L" panose="02020300000000000000" pitchFamily="18" charset="-122"/>
                <a:ea typeface="Adobe 宋体 Std L" panose="02020300000000000000" pitchFamily="18" charset="-122"/>
              </a:rPr>
              <a:t>提高自己的创业能力提供了基本保证，但在实际操作中，要注意从以下几个方面着手：</a:t>
            </a:r>
          </a:p>
        </p:txBody>
      </p:sp>
      <p:sp>
        <p:nvSpPr>
          <p:cNvPr id="4" name="文本框 1">
            <a:extLst>
              <a:ext uri="{FF2B5EF4-FFF2-40B4-BE49-F238E27FC236}">
                <a16:creationId xmlns="" xmlns:a16="http://schemas.microsoft.com/office/drawing/2014/main" id="{5263DC9B-3D8F-19CA-605A-141B5E847747}"/>
              </a:ext>
            </a:extLst>
          </p:cNvPr>
          <p:cNvSpPr txBox="1"/>
          <p:nvPr/>
        </p:nvSpPr>
        <p:spPr>
          <a:xfrm>
            <a:off x="660180" y="433106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三、怎样培养创业能力</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37851383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11573" y="457201"/>
            <a:ext cx="11172387" cy="5909310"/>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要积极培养创业的自觉性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创业能力的形成，有赖于创业者的自觉性，有赖于创业意识的觉醒和推动。</a:t>
            </a:r>
            <a:r>
              <a:rPr lang="zh-CN" altLang="en-US" dirty="0" smtClean="0">
                <a:solidFill>
                  <a:srgbClr val="221E1F"/>
                </a:solidFill>
                <a:latin typeface="Adobe 宋体 Std L" panose="02020300000000000000" pitchFamily="18" charset="-122"/>
                <a:ea typeface="Adobe 宋体 Std L" panose="02020300000000000000" pitchFamily="18" charset="-122"/>
              </a:rPr>
              <a:t>“凡事预则立”</a:t>
            </a:r>
            <a:r>
              <a:rPr lang="zh-CN" altLang="en-US" dirty="0">
                <a:solidFill>
                  <a:srgbClr val="221E1F"/>
                </a:solidFill>
                <a:latin typeface="Adobe 宋体 Std L" panose="02020300000000000000" pitchFamily="18" charset="-122"/>
                <a:ea typeface="Adobe 宋体 Std L" panose="02020300000000000000" pitchFamily="18" charset="-122"/>
              </a:rPr>
              <a:t>，只有当创业能力的培养成为发自内心的自我需要时，人们才会主动地开展培养这</a:t>
            </a:r>
            <a:r>
              <a:rPr lang="zh-CN" altLang="en-US" dirty="0" smtClean="0">
                <a:solidFill>
                  <a:srgbClr val="221E1F"/>
                </a:solidFill>
                <a:latin typeface="Adobe 宋体 Std L" panose="02020300000000000000" pitchFamily="18" charset="-122"/>
                <a:ea typeface="Adobe 宋体 Std L" panose="02020300000000000000" pitchFamily="18" charset="-122"/>
              </a:rPr>
              <a:t>方面能力</a:t>
            </a:r>
            <a:r>
              <a:rPr lang="zh-CN" altLang="en-US" dirty="0">
                <a:solidFill>
                  <a:srgbClr val="221E1F"/>
                </a:solidFill>
                <a:latin typeface="Adobe 宋体 Std L" panose="02020300000000000000" pitchFamily="18" charset="-122"/>
                <a:ea typeface="Adobe 宋体 Std L" panose="02020300000000000000" pitchFamily="18" charset="-122"/>
              </a:rPr>
              <a:t>的活动，才有可能最大限度地发挥潜力，使创业者自觉克服困难，排除各种干扰，对</a:t>
            </a: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始终充满热情。只有具备了一定的创业意识，才能进行创业实践，开发出创业能力。</a:t>
            </a: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要注意培养关键能力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所谓关键能力主要是指除了专业能力以外的方法能力和社会能力，包括个人的意志</a:t>
            </a:r>
            <a:r>
              <a:rPr lang="zh-CN" altLang="en-US" dirty="0" smtClean="0">
                <a:solidFill>
                  <a:srgbClr val="221E1F"/>
                </a:solidFill>
                <a:latin typeface="Adobe 宋体 Std L" panose="02020300000000000000" pitchFamily="18" charset="-122"/>
                <a:ea typeface="Adobe 宋体 Std L" panose="02020300000000000000" pitchFamily="18" charset="-122"/>
              </a:rPr>
              <a:t>品质</a:t>
            </a:r>
            <a:r>
              <a:rPr lang="zh-CN" altLang="en-US" dirty="0">
                <a:solidFill>
                  <a:srgbClr val="221E1F"/>
                </a:solidFill>
                <a:latin typeface="Adobe 宋体 Std L" panose="02020300000000000000" pitchFamily="18" charset="-122"/>
                <a:ea typeface="Adobe 宋体 Std L" panose="02020300000000000000" pitchFamily="18" charset="-122"/>
              </a:rPr>
              <a:t>、心理承受能力、合作能力等。人们认为，在现代社会要取得创业的成功必须具备 </a:t>
            </a: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种</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素质：即专业能力、方法能力和社会能力。而良好的意志品质、坚强的心理承受能力和</a:t>
            </a:r>
            <a:r>
              <a:rPr lang="zh-CN" altLang="en-US" dirty="0" smtClean="0">
                <a:solidFill>
                  <a:srgbClr val="221E1F"/>
                </a:solidFill>
                <a:latin typeface="Adobe 宋体 Std L" panose="02020300000000000000" pitchFamily="18" charset="-122"/>
                <a:ea typeface="Adobe 宋体 Std L" panose="02020300000000000000" pitchFamily="18" charset="-122"/>
              </a:rPr>
              <a:t>热情</a:t>
            </a:r>
            <a:r>
              <a:rPr lang="zh-CN" altLang="en-US" dirty="0">
                <a:solidFill>
                  <a:srgbClr val="221E1F"/>
                </a:solidFill>
                <a:latin typeface="Adobe 宋体 Std L" panose="02020300000000000000" pitchFamily="18" charset="-122"/>
                <a:ea typeface="Adobe 宋体 Std L" panose="02020300000000000000" pitchFamily="18" charset="-122"/>
              </a:rPr>
              <a:t>友好的合作能力是形成创业能力的重要手段。</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要努力提高相关知识和技能</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创业能力依赖于知识、技能和熟练，即创业能力是在获得知识、技能和熟练的</a:t>
            </a:r>
            <a:r>
              <a:rPr lang="zh-CN" altLang="en-US" dirty="0" smtClean="0">
                <a:solidFill>
                  <a:srgbClr val="221E1F"/>
                </a:solidFill>
                <a:latin typeface="Adobe 宋体 Std L" panose="02020300000000000000" pitchFamily="18" charset="-122"/>
                <a:ea typeface="Adobe 宋体 Std L" panose="02020300000000000000" pitchFamily="18" charset="-122"/>
              </a:rPr>
              <a:t>过程中</a:t>
            </a:r>
            <a:r>
              <a:rPr lang="zh-CN" altLang="en-US" dirty="0">
                <a:solidFill>
                  <a:srgbClr val="221E1F"/>
                </a:solidFill>
                <a:latin typeface="Adobe 宋体 Std L" panose="02020300000000000000" pitchFamily="18" charset="-122"/>
                <a:ea typeface="Adobe 宋体 Std L" panose="02020300000000000000" pitchFamily="18" charset="-122"/>
              </a:rPr>
              <a:t>发展起来的。创业能力是一种特殊能力，其形成和发展是与创业实践活动紧密相连的</a:t>
            </a:r>
            <a:r>
              <a:rPr lang="zh-CN" altLang="en-US" dirty="0" smtClean="0">
                <a:solidFill>
                  <a:srgbClr val="221E1F"/>
                </a:solidFill>
                <a:latin typeface="Adobe 宋体 Std L" panose="02020300000000000000" pitchFamily="18" charset="-122"/>
                <a:ea typeface="Adobe 宋体 Std L" panose="02020300000000000000" pitchFamily="18" charset="-122"/>
              </a:rPr>
              <a:t>，是</a:t>
            </a:r>
            <a:r>
              <a:rPr lang="zh-CN" altLang="en-US" dirty="0">
                <a:solidFill>
                  <a:srgbClr val="221E1F"/>
                </a:solidFill>
                <a:latin typeface="Adobe 宋体 Std L" panose="02020300000000000000" pitchFamily="18" charset="-122"/>
                <a:ea typeface="Adobe 宋体 Std L" panose="02020300000000000000" pitchFamily="18" charset="-122"/>
              </a:rPr>
              <a:t>一种能够顺利实现创业目标的特殊性、综合性和创造性的能力。知识、技能本身</a:t>
            </a:r>
            <a:r>
              <a:rPr lang="zh-CN" altLang="en-US" dirty="0" smtClean="0">
                <a:solidFill>
                  <a:srgbClr val="221E1F"/>
                </a:solidFill>
                <a:latin typeface="Adobe 宋体 Std L" panose="02020300000000000000" pitchFamily="18" charset="-122"/>
                <a:ea typeface="Adobe 宋体 Std L" panose="02020300000000000000" pitchFamily="18" charset="-122"/>
              </a:rPr>
              <a:t>并不是能力</a:t>
            </a:r>
            <a:r>
              <a:rPr lang="zh-CN" altLang="en-US" dirty="0">
                <a:solidFill>
                  <a:srgbClr val="221E1F"/>
                </a:solidFill>
                <a:latin typeface="Adobe 宋体 Std L" panose="02020300000000000000" pitchFamily="18" charset="-122"/>
                <a:ea typeface="Adobe 宋体 Std L" panose="02020300000000000000" pitchFamily="18" charset="-122"/>
              </a:rPr>
              <a:t>，但是能力形成的基础。因此，应当强调能力与知识、技能、熟练的紧密而</a:t>
            </a:r>
            <a:r>
              <a:rPr lang="zh-CN" altLang="en-US" dirty="0" smtClean="0">
                <a:solidFill>
                  <a:srgbClr val="221E1F"/>
                </a:solidFill>
                <a:latin typeface="Adobe 宋体 Std L" panose="02020300000000000000" pitchFamily="18" charset="-122"/>
                <a:ea typeface="Adobe 宋体 Std L" panose="02020300000000000000" pitchFamily="18" charset="-122"/>
              </a:rPr>
              <a:t>不可分割</a:t>
            </a:r>
            <a:r>
              <a:rPr lang="zh-CN" altLang="en-US" dirty="0">
                <a:solidFill>
                  <a:srgbClr val="221E1F"/>
                </a:solidFill>
                <a:latin typeface="Adobe 宋体 Std L" panose="02020300000000000000" pitchFamily="18" charset="-122"/>
                <a:ea typeface="Adobe 宋体 Std L" panose="02020300000000000000" pitchFamily="18" charset="-122"/>
              </a:rPr>
              <a:t>性</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416683629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11574" y="678426"/>
            <a:ext cx="11172387" cy="2169825"/>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要积极参与创业实践</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创业能力形成的基础</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知识、经验和技能，不仅是指书本知识、间接经验和熟练的</a:t>
            </a:r>
            <a:r>
              <a:rPr lang="zh-CN" altLang="en-US" dirty="0" smtClean="0">
                <a:solidFill>
                  <a:srgbClr val="221E1F"/>
                </a:solidFill>
                <a:latin typeface="Adobe 宋体 Std L" panose="02020300000000000000" pitchFamily="18" charset="-122"/>
                <a:ea typeface="Adobe 宋体 Std L" panose="02020300000000000000" pitchFamily="18" charset="-122"/>
              </a:rPr>
              <a:t>专门</a:t>
            </a:r>
            <a:r>
              <a:rPr lang="zh-CN" altLang="en-US" dirty="0">
                <a:solidFill>
                  <a:srgbClr val="221E1F"/>
                </a:solidFill>
                <a:latin typeface="Adobe 宋体 Std L" panose="02020300000000000000" pitchFamily="18" charset="-122"/>
                <a:ea typeface="Adobe 宋体 Std L" panose="02020300000000000000" pitchFamily="18" charset="-122"/>
              </a:rPr>
              <a:t>技能，更重要的是指有关的社会知识、经验以及与社会发生关系、处理社会问题的技能</a:t>
            </a:r>
            <a:r>
              <a:rPr lang="zh-CN" altLang="en-US" dirty="0" smtClean="0">
                <a:solidFill>
                  <a:srgbClr val="221E1F"/>
                </a:solidFill>
                <a:latin typeface="Adobe 宋体 Std L" panose="02020300000000000000" pitchFamily="18" charset="-122"/>
                <a:ea typeface="Adobe 宋体 Std L" panose="02020300000000000000" pitchFamily="18" charset="-122"/>
              </a:rPr>
              <a:t>技巧</a:t>
            </a:r>
            <a:r>
              <a:rPr lang="zh-CN" altLang="en-US" dirty="0">
                <a:solidFill>
                  <a:srgbClr val="221E1F"/>
                </a:solidFill>
                <a:latin typeface="Adobe 宋体 Std L" panose="02020300000000000000" pitchFamily="18" charset="-122"/>
                <a:ea typeface="Adobe 宋体 Std L" panose="02020300000000000000" pitchFamily="18" charset="-122"/>
              </a:rPr>
              <a:t>。创业能力具有很强的社会实践性，它不可能通过单纯的思维活动或智力活动的训练来</a:t>
            </a:r>
            <a:r>
              <a:rPr lang="zh-CN" altLang="en-US" dirty="0" smtClean="0">
                <a:solidFill>
                  <a:srgbClr val="221E1F"/>
                </a:solidFill>
                <a:latin typeface="Adobe 宋体 Std L" panose="02020300000000000000" pitchFamily="18" charset="-122"/>
                <a:ea typeface="Adobe 宋体 Std L" panose="02020300000000000000" pitchFamily="18" charset="-122"/>
              </a:rPr>
              <a:t>形成，也不可能</a:t>
            </a:r>
            <a:r>
              <a:rPr lang="zh-CN" altLang="en-US" dirty="0">
                <a:solidFill>
                  <a:srgbClr val="221E1F"/>
                </a:solidFill>
                <a:latin typeface="Adobe 宋体 Std L" panose="02020300000000000000" pitchFamily="18" charset="-122"/>
                <a:ea typeface="Adobe 宋体 Std L" panose="02020300000000000000" pitchFamily="18" charset="-122"/>
              </a:rPr>
              <a:t>通过单纯的专业活动或职业活动的训练来发展。可以说，创业能力鲜明的</a:t>
            </a:r>
            <a:r>
              <a:rPr lang="zh-CN" altLang="en-US" dirty="0" smtClean="0">
                <a:solidFill>
                  <a:srgbClr val="221E1F"/>
                </a:solidFill>
                <a:latin typeface="Adobe 宋体 Std L" panose="02020300000000000000" pitchFamily="18" charset="-122"/>
                <a:ea typeface="Adobe 宋体 Std L" panose="02020300000000000000" pitchFamily="18" charset="-122"/>
              </a:rPr>
              <a:t>社会实践</a:t>
            </a:r>
            <a:r>
              <a:rPr lang="zh-CN" altLang="en-US" dirty="0">
                <a:solidFill>
                  <a:srgbClr val="221E1F"/>
                </a:solidFill>
                <a:latin typeface="Adobe 宋体 Std L" panose="02020300000000000000" pitchFamily="18" charset="-122"/>
                <a:ea typeface="Adobe 宋体 Std L" panose="02020300000000000000" pitchFamily="18" charset="-122"/>
              </a:rPr>
              <a:t>性的特点就决定了创业能力只能在社会实践和创业实践中形成和发展。</a:t>
            </a:r>
          </a:p>
        </p:txBody>
      </p:sp>
    </p:spTree>
    <p:extLst>
      <p:ext uri="{BB962C8B-B14F-4D97-AF65-F5344CB8AC3E}">
        <p14:creationId xmlns:p14="http://schemas.microsoft.com/office/powerpoint/2010/main" val="357368606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2308324"/>
          </a:xfrm>
          <a:prstGeom prst="rect">
            <a:avLst/>
          </a:prstGeom>
          <a:noFill/>
        </p:spPr>
        <p:txBody>
          <a:bodyPr wrap="square" rtlCol="0">
            <a:spAutoFit/>
          </a:bodyPr>
          <a:lstStyle/>
          <a:p>
            <a:r>
              <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rPr>
              <a:t>创业风险防范及法律知识</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第六章</a:t>
            </a:r>
            <a:endParaRPr lang="zh-CN" altLang="en-US" sz="6000" dirty="0">
              <a:solidFill>
                <a:schemeClr val="bg1"/>
              </a:solidFill>
              <a:cs typeface="+mn-ea"/>
              <a:sym typeface="+mn-lt"/>
            </a:endParaRPr>
          </a:p>
        </p:txBody>
      </p:sp>
    </p:spTree>
    <p:extLst>
      <p:ext uri="{BB962C8B-B14F-4D97-AF65-F5344CB8AC3E}">
        <p14:creationId xmlns:p14="http://schemas.microsoft.com/office/powerpoint/2010/main" val="415302753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515093" y="804621"/>
            <a:ext cx="8118187" cy="5581240"/>
          </a:xfrm>
          <a:prstGeom prst="rect">
            <a:avLst/>
          </a:prstGeom>
          <a:gradFill flip="none" rotWithShape="1">
            <a:gsLst>
              <a:gs pos="100000">
                <a:schemeClr val="accent1">
                  <a:lumMod val="20000"/>
                  <a:lumOff val="80000"/>
                </a:schemeClr>
              </a:gs>
              <a:gs pos="0">
                <a:schemeClr val="accent1">
                  <a:lumMod val="60000"/>
                  <a:lumOff val="40000"/>
                </a:schemeClr>
              </a:gs>
            </a:gsLst>
            <a:lin ang="2700000" scaled="1"/>
            <a:tileRect/>
          </a:gradFill>
          <a:ln w="19050">
            <a:no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62" name="文本框 61"/>
          <p:cNvSpPr txBox="1"/>
          <p:nvPr/>
        </p:nvSpPr>
        <p:spPr>
          <a:xfrm>
            <a:off x="664442" y="1058457"/>
            <a:ext cx="2501582" cy="400110"/>
          </a:xfrm>
          <a:prstGeom prst="rect">
            <a:avLst/>
          </a:prstGeom>
          <a:noFill/>
        </p:spPr>
        <p:txBody>
          <a:bodyPr wrap="square" rtlCol="0">
            <a:spAutoFit/>
          </a:bodyPr>
          <a:lstStyle/>
          <a:p>
            <a:r>
              <a:rPr lang="zh-CN" altLang="en-US" sz="2000" b="1" dirty="0">
                <a:solidFill>
                  <a:schemeClr val="bg1"/>
                </a:solidFill>
                <a:cs typeface="+mn-ea"/>
                <a:sym typeface="+mn-lt"/>
              </a:rPr>
              <a:t>教学目标</a:t>
            </a:r>
          </a:p>
        </p:txBody>
      </p:sp>
      <p:sp>
        <p:nvSpPr>
          <p:cNvPr id="63" name="文本框 62"/>
          <p:cNvSpPr txBox="1"/>
          <p:nvPr/>
        </p:nvSpPr>
        <p:spPr>
          <a:xfrm>
            <a:off x="1218444" y="1512348"/>
            <a:ext cx="7162707" cy="1689373"/>
          </a:xfrm>
          <a:prstGeom prst="rect">
            <a:avLst/>
          </a:prstGeom>
          <a:noFill/>
        </p:spPr>
        <p:txBody>
          <a:bodyPr wrap="square" rtlCol="0">
            <a:spAutoFit/>
          </a:bodyPr>
          <a:lstStyle/>
          <a:p>
            <a:pPr>
              <a:lnSpc>
                <a:spcPct val="150000"/>
              </a:lnSpc>
            </a:pPr>
            <a:r>
              <a:rPr lang="zh-CN" altLang="en-US" dirty="0" smtClean="0">
                <a:cs typeface="+mn-ea"/>
                <a:sym typeface="+mn-lt"/>
              </a:rPr>
              <a:t>    创业者</a:t>
            </a:r>
            <a:r>
              <a:rPr lang="zh-CN" altLang="en-US" dirty="0">
                <a:cs typeface="+mn-ea"/>
                <a:sym typeface="+mn-lt"/>
              </a:rPr>
              <a:t>事先要考虑到各种要素，做好万全的准备，同时还应具备相关的经验和专业知识，其中，创业风险的相关知识是学生在创业之前必须学习和掌握的，本章主要介绍了创业风险的含义和防范知识，学生应学会运用法律进行风险规避，保护自己的合法权益。</a:t>
            </a:r>
          </a:p>
        </p:txBody>
      </p:sp>
      <p:sp>
        <p:nvSpPr>
          <p:cNvPr id="5" name="文本框 61"/>
          <p:cNvSpPr txBox="1"/>
          <p:nvPr/>
        </p:nvSpPr>
        <p:spPr>
          <a:xfrm>
            <a:off x="664442" y="3449822"/>
            <a:ext cx="2501582" cy="400110"/>
          </a:xfrm>
          <a:prstGeom prst="rect">
            <a:avLst/>
          </a:prstGeom>
          <a:noFill/>
        </p:spPr>
        <p:txBody>
          <a:bodyPr wrap="square" rtlCol="0">
            <a:spAutoFit/>
          </a:bodyPr>
          <a:lstStyle/>
          <a:p>
            <a:r>
              <a:rPr lang="zh-CN" altLang="en-US" sz="2000" b="1" dirty="0" smtClean="0">
                <a:solidFill>
                  <a:schemeClr val="bg1"/>
                </a:solidFill>
                <a:cs typeface="+mn-ea"/>
                <a:sym typeface="+mn-lt"/>
              </a:rPr>
              <a:t>教学</a:t>
            </a:r>
            <a:r>
              <a:rPr lang="zh-CN" altLang="en-US" sz="2000" b="1" dirty="0">
                <a:solidFill>
                  <a:schemeClr val="bg1"/>
                </a:solidFill>
                <a:cs typeface="+mn-ea"/>
                <a:sym typeface="+mn-lt"/>
              </a:rPr>
              <a:t>要求</a:t>
            </a:r>
          </a:p>
        </p:txBody>
      </p:sp>
      <p:sp>
        <p:nvSpPr>
          <p:cNvPr id="6" name="文本框 62"/>
          <p:cNvSpPr txBox="1"/>
          <p:nvPr/>
        </p:nvSpPr>
        <p:spPr>
          <a:xfrm>
            <a:off x="1218444" y="3903713"/>
            <a:ext cx="7162707" cy="1689373"/>
          </a:xfrm>
          <a:prstGeom prst="rect">
            <a:avLst/>
          </a:prstGeom>
          <a:noFill/>
        </p:spPr>
        <p:txBody>
          <a:bodyPr wrap="square" rtlCol="0">
            <a:spAutoFit/>
          </a:bodyPr>
          <a:lstStyle/>
          <a:p>
            <a:pPr>
              <a:lnSpc>
                <a:spcPct val="150000"/>
              </a:lnSpc>
            </a:pPr>
            <a:r>
              <a:rPr lang="zh-CN" altLang="en-US" dirty="0">
                <a:cs typeface="+mn-ea"/>
                <a:sym typeface="+mn-lt"/>
              </a:rPr>
              <a:t>认知： 认识创业的过程中处处有风险，理解创业风险防范的重要意义。</a:t>
            </a:r>
          </a:p>
          <a:p>
            <a:pPr>
              <a:lnSpc>
                <a:spcPct val="150000"/>
              </a:lnSpc>
            </a:pPr>
            <a:r>
              <a:rPr lang="zh-CN" altLang="en-US" dirty="0">
                <a:cs typeface="+mn-ea"/>
                <a:sym typeface="+mn-lt"/>
              </a:rPr>
              <a:t>情感和态度： 创业者必须具备相关法律常识，树立良好的法律意识。</a:t>
            </a:r>
          </a:p>
          <a:p>
            <a:pPr>
              <a:lnSpc>
                <a:spcPct val="150000"/>
              </a:lnSpc>
            </a:pPr>
            <a:r>
              <a:rPr lang="zh-CN" altLang="en-US" dirty="0">
                <a:cs typeface="+mn-ea"/>
                <a:sym typeface="+mn-lt"/>
              </a:rPr>
              <a:t>运用： 学生应在创业前期理解和掌握风险防范的知识和方法，为以后的创业成功之路做好铺垫。</a:t>
            </a:r>
            <a:endParaRPr lang="zh-CN" altLang="en-US" dirty="0">
              <a:cs typeface="+mn-ea"/>
              <a:sym typeface="+mn-lt"/>
            </a:endParaRPr>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9138" y="231666"/>
            <a:ext cx="3415152" cy="2561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588615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900680" cy="804725"/>
            <a:chOff x="251900" y="195486"/>
            <a:chExt cx="5021486" cy="585582"/>
          </a:xfrm>
        </p:grpSpPr>
        <p:sp>
          <p:nvSpPr>
            <p:cNvPr id="7" name="矩形 6"/>
            <p:cNvSpPr/>
            <p:nvPr/>
          </p:nvSpPr>
          <p:spPr>
            <a:xfrm>
              <a:off x="1331640" y="255120"/>
              <a:ext cx="3941746"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a:solidFill>
                    <a:schemeClr val="accent1">
                      <a:lumMod val="75000"/>
                    </a:schemeClr>
                  </a:solidFill>
                  <a:cs typeface="+mn-ea"/>
                  <a:sym typeface="+mn-lt"/>
                </a:rPr>
                <a:t>6</a:t>
              </a:r>
              <a:r>
                <a:rPr lang="zh-CN" altLang="en-US" sz="2800" b="1" kern="0" dirty="0" smtClean="0">
                  <a:solidFill>
                    <a:schemeClr val="accent1">
                      <a:lumMod val="75000"/>
                    </a:schemeClr>
                  </a:solidFill>
                  <a:cs typeface="+mn-ea"/>
                  <a:sym typeface="+mn-lt"/>
                </a:rPr>
                <a:t>章  创业</a:t>
              </a:r>
              <a:r>
                <a:rPr lang="zh-CN" altLang="en-US" sz="2800" b="1" kern="0" dirty="0">
                  <a:solidFill>
                    <a:schemeClr val="accent1">
                      <a:lumMod val="75000"/>
                    </a:schemeClr>
                  </a:solidFill>
                  <a:cs typeface="+mn-ea"/>
                  <a:sym typeface="+mn-lt"/>
                </a:rPr>
                <a:t>风险防范及法律知识</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a:extLst>
              <a:ext uri="{FF2B5EF4-FFF2-40B4-BE49-F238E27FC236}">
                <a16:creationId xmlns="" xmlns:a16="http://schemas.microsoft.com/office/drawing/2014/main" id="{5263DC9B-3D8F-19CA-605A-141B5E847747}"/>
              </a:ext>
            </a:extLst>
          </p:cNvPr>
          <p:cNvSpPr txBox="1"/>
          <p:nvPr/>
        </p:nvSpPr>
        <p:spPr>
          <a:xfrm>
            <a:off x="612742" y="196999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一、什么是创业风险</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682125" y="2680069"/>
            <a:ext cx="11054246" cy="341632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创业风险是指在创业期间，由于投资和生产经营者掌握的信息往往不够充分，或</a:t>
            </a:r>
            <a:r>
              <a:rPr lang="zh-CN" altLang="en-US" dirty="0" smtClean="0">
                <a:solidFill>
                  <a:srgbClr val="221E1F"/>
                </a:solidFill>
                <a:latin typeface="Adobe 宋体 Std L" panose="02020300000000000000" pitchFamily="18" charset="-122"/>
                <a:ea typeface="Adobe 宋体 Std L" panose="02020300000000000000" pitchFamily="18" charset="-122"/>
              </a:rPr>
              <a:t>存在着</a:t>
            </a:r>
            <a:r>
              <a:rPr lang="zh-CN" altLang="en-US" dirty="0">
                <a:solidFill>
                  <a:srgbClr val="221E1F"/>
                </a:solidFill>
                <a:latin typeface="Adobe 宋体 Std L" panose="02020300000000000000" pitchFamily="18" charset="-122"/>
                <a:ea typeface="Adobe 宋体 Std L" panose="02020300000000000000" pitchFamily="18" charset="-122"/>
              </a:rPr>
              <a:t>不确定因素的影响，致使其投资和生产经营的收益具有不确定性。具体来说，风险就是</a:t>
            </a:r>
            <a:r>
              <a:rPr lang="zh-CN" altLang="en-US" dirty="0" smtClean="0">
                <a:solidFill>
                  <a:srgbClr val="221E1F"/>
                </a:solidFill>
                <a:latin typeface="Adobe 宋体 Std L" panose="02020300000000000000" pitchFamily="18" charset="-122"/>
                <a:ea typeface="Adobe 宋体 Std L" panose="02020300000000000000" pitchFamily="18" charset="-122"/>
              </a:rPr>
              <a:t>指投资</a:t>
            </a:r>
            <a:r>
              <a:rPr lang="zh-CN" altLang="en-US" dirty="0">
                <a:solidFill>
                  <a:srgbClr val="221E1F"/>
                </a:solidFill>
                <a:latin typeface="Adobe 宋体 Std L" panose="02020300000000000000" pitchFamily="18" charset="-122"/>
                <a:ea typeface="Adobe 宋体 Std L" panose="02020300000000000000" pitchFamily="18" charset="-122"/>
              </a:rPr>
              <a:t>和生产经营决策结果或好或坏的不确定性，它需要结合决策者对风险的正确认识和</a:t>
            </a:r>
            <a:r>
              <a:rPr lang="zh-CN" altLang="en-US" dirty="0" smtClean="0">
                <a:solidFill>
                  <a:srgbClr val="221E1F"/>
                </a:solidFill>
                <a:latin typeface="Adobe 宋体 Std L" panose="02020300000000000000" pitchFamily="18" charset="-122"/>
                <a:ea typeface="Adobe 宋体 Std L" panose="02020300000000000000" pitchFamily="18" charset="-122"/>
              </a:rPr>
              <a:t>态度</a:t>
            </a:r>
            <a:r>
              <a:rPr lang="zh-CN" altLang="en-US" dirty="0">
                <a:solidFill>
                  <a:srgbClr val="221E1F"/>
                </a:solidFill>
                <a:latin typeface="Adobe 宋体 Std L" panose="02020300000000000000" pitchFamily="18" charset="-122"/>
                <a:ea typeface="Adobe 宋体 Std L" panose="02020300000000000000" pitchFamily="18" charset="-122"/>
              </a:rPr>
              <a:t>，才会得出对某种风险情况下的最优决策。风险在规则之内，在策略之间，在环境之中</a:t>
            </a:r>
            <a:r>
              <a:rPr lang="zh-CN" altLang="en-US" dirty="0" smtClean="0">
                <a:solidFill>
                  <a:srgbClr val="221E1F"/>
                </a:solidFill>
                <a:latin typeface="Adobe 宋体 Std L" panose="02020300000000000000" pitchFamily="18" charset="-122"/>
                <a:ea typeface="Adobe 宋体 Std L" panose="02020300000000000000" pitchFamily="18" charset="-122"/>
              </a:rPr>
              <a:t>，在</a:t>
            </a:r>
            <a:r>
              <a:rPr lang="zh-CN" altLang="en-US" dirty="0">
                <a:solidFill>
                  <a:srgbClr val="221E1F"/>
                </a:solidFill>
                <a:latin typeface="Adobe 宋体 Std L" panose="02020300000000000000" pitchFamily="18" charset="-122"/>
                <a:ea typeface="Adobe 宋体 Std L" panose="02020300000000000000" pitchFamily="18" charset="-122"/>
              </a:rPr>
              <a:t>选择之时，风险无所不在。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任何人创业过程中都可能会遇到强大的竞争对手，尤其作为刚刚走出学校的中职生，</a:t>
            </a:r>
            <a:r>
              <a:rPr lang="zh-CN" altLang="en-US" dirty="0" smtClean="0">
                <a:solidFill>
                  <a:srgbClr val="221E1F"/>
                </a:solidFill>
                <a:latin typeface="Adobe 宋体 Std L" panose="02020300000000000000" pitchFamily="18" charset="-122"/>
                <a:ea typeface="Adobe 宋体 Std L" panose="02020300000000000000" pitchFamily="18" charset="-122"/>
              </a:rPr>
              <a:t>由于</a:t>
            </a:r>
            <a:r>
              <a:rPr lang="zh-CN" altLang="en-US" dirty="0">
                <a:solidFill>
                  <a:srgbClr val="221E1F"/>
                </a:solidFill>
                <a:latin typeface="Adobe 宋体 Std L" panose="02020300000000000000" pitchFamily="18" charset="-122"/>
                <a:ea typeface="Adobe 宋体 Std L" panose="02020300000000000000" pitchFamily="18" charset="-122"/>
              </a:rPr>
              <a:t>缺乏经验，甚至可能遭受挫折和失败，会遇到意想不到的困难和选择。分析创业者成功</a:t>
            </a:r>
            <a:r>
              <a:rPr lang="zh-CN" altLang="en-US" dirty="0" smtClean="0">
                <a:solidFill>
                  <a:srgbClr val="221E1F"/>
                </a:solidFill>
                <a:latin typeface="Adobe 宋体 Std L" panose="02020300000000000000" pitchFamily="18" charset="-122"/>
                <a:ea typeface="Adobe 宋体 Std L" panose="02020300000000000000" pitchFamily="18" charset="-122"/>
              </a:rPr>
              <a:t>的各种</a:t>
            </a:r>
            <a:r>
              <a:rPr lang="zh-CN" altLang="en-US" dirty="0">
                <a:solidFill>
                  <a:srgbClr val="221E1F"/>
                </a:solidFill>
                <a:latin typeface="Adobe 宋体 Std L" panose="02020300000000000000" pitchFamily="18" charset="-122"/>
                <a:ea typeface="Adobe 宋体 Std L" panose="02020300000000000000" pitchFamily="18" charset="-122"/>
              </a:rPr>
              <a:t>关键因素可以发现，其关键就在于创业者能够在外界环境和自身设立的远大目标压力</a:t>
            </a:r>
            <a:r>
              <a:rPr lang="zh-CN" altLang="en-US" dirty="0" smtClean="0">
                <a:solidFill>
                  <a:srgbClr val="221E1F"/>
                </a:solidFill>
                <a:latin typeface="Adobe 宋体 Std L" panose="02020300000000000000" pitchFamily="18" charset="-122"/>
                <a:ea typeface="Adobe 宋体 Std L" panose="02020300000000000000" pitchFamily="18" charset="-122"/>
              </a:rPr>
              <a:t>作用</a:t>
            </a:r>
            <a:r>
              <a:rPr lang="zh-CN" altLang="en-US" dirty="0">
                <a:solidFill>
                  <a:srgbClr val="221E1F"/>
                </a:solidFill>
                <a:latin typeface="Adobe 宋体 Std L" panose="02020300000000000000" pitchFamily="18" charset="-122"/>
                <a:ea typeface="Adobe 宋体 Std L" panose="02020300000000000000" pitchFamily="18" charset="-122"/>
              </a:rPr>
              <a:t>下做出正确的决策。因此，中职生在创业过程中必须注重培养风险意识，加强风险防范。</a:t>
            </a:r>
          </a:p>
        </p:txBody>
      </p:sp>
      <p:sp>
        <p:nvSpPr>
          <p:cNvPr id="15" name="文本框 1">
            <a:extLst>
              <a:ext uri="{FF2B5EF4-FFF2-40B4-BE49-F238E27FC236}">
                <a16:creationId xmlns="" xmlns:a16="http://schemas.microsoft.com/office/drawing/2014/main" id="{5263DC9B-3D8F-19CA-605A-141B5E847747}"/>
              </a:ext>
            </a:extLst>
          </p:cNvPr>
          <p:cNvSpPr txBox="1"/>
          <p:nvPr/>
        </p:nvSpPr>
        <p:spPr>
          <a:xfrm>
            <a:off x="612742" y="1273867"/>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1    </a:t>
            </a:r>
            <a:r>
              <a:rPr lang="zh-CN" altLang="en-US" sz="2600" dirty="0" smtClean="0">
                <a:solidFill>
                  <a:srgbClr val="C00000"/>
                </a:solidFill>
                <a:latin typeface="方正准圆_GBK" pitchFamily="65" charset="-122"/>
                <a:ea typeface="方正准圆_GBK" pitchFamily="65" charset="-122"/>
              </a:rPr>
              <a:t>创业</a:t>
            </a:r>
            <a:r>
              <a:rPr lang="zh-CN" altLang="en-US" sz="2600" dirty="0">
                <a:solidFill>
                  <a:srgbClr val="C00000"/>
                </a:solidFill>
                <a:latin typeface="方正准圆_GBK" pitchFamily="65" charset="-122"/>
                <a:ea typeface="方正准圆_GBK" pitchFamily="65" charset="-122"/>
              </a:rPr>
              <a:t>风险概述</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41892840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2" y="927367"/>
            <a:ext cx="8233184" cy="383181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在投资创业过程中，由于风险及其特征十分复杂，所以对风险进行分类标准不一，</a:t>
            </a:r>
            <a:r>
              <a:rPr lang="zh-CN" altLang="en-US" dirty="0" smtClean="0">
                <a:solidFill>
                  <a:srgbClr val="221E1F"/>
                </a:solidFill>
                <a:latin typeface="Adobe 宋体 Std L" panose="02020300000000000000" pitchFamily="18" charset="-122"/>
                <a:ea typeface="Adobe 宋体 Std L" panose="02020300000000000000" pitchFamily="18" charset="-122"/>
              </a:rPr>
              <a:t>这里可以</a:t>
            </a:r>
            <a:r>
              <a:rPr lang="zh-CN" altLang="en-US" dirty="0">
                <a:solidFill>
                  <a:srgbClr val="221E1F"/>
                </a:solidFill>
                <a:latin typeface="Adobe 宋体 Std L" panose="02020300000000000000" pitchFamily="18" charset="-122"/>
                <a:ea typeface="Adobe 宋体 Std L" panose="02020300000000000000" pitchFamily="18" charset="-122"/>
              </a:rPr>
              <a:t>将风险分类如下：</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特定风险和重大风险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由损失的起因和后果不同可以分为特定风险和重大</a:t>
            </a:r>
            <a:r>
              <a:rPr lang="zh-CN" altLang="en-US" dirty="0" smtClean="0">
                <a:solidFill>
                  <a:srgbClr val="221E1F"/>
                </a:solidFill>
                <a:latin typeface="Adobe 宋体 Std L" panose="02020300000000000000" pitchFamily="18" charset="-122"/>
                <a:ea typeface="Adobe 宋体 Std L" panose="02020300000000000000" pitchFamily="18" charset="-122"/>
              </a:rPr>
              <a:t>风险</a:t>
            </a:r>
            <a:r>
              <a:rPr lang="zh-CN" altLang="en-US" dirty="0">
                <a:solidFill>
                  <a:srgbClr val="221E1F"/>
                </a:solidFill>
                <a:latin typeface="Adobe 宋体 Std L" panose="02020300000000000000" pitchFamily="18" charset="-122"/>
                <a:ea typeface="Adobe 宋体 Std L" panose="02020300000000000000" pitchFamily="18" charset="-122"/>
              </a:rPr>
              <a:t>。特定风险的内容一般是在起因和后果方面都是个人的</a:t>
            </a:r>
            <a:r>
              <a:rPr lang="zh-CN" altLang="en-US" dirty="0" smtClean="0">
                <a:solidFill>
                  <a:srgbClr val="221E1F"/>
                </a:solidFill>
                <a:latin typeface="Adobe 宋体 Std L" panose="02020300000000000000" pitchFamily="18" charset="-122"/>
                <a:ea typeface="Adobe 宋体 Std L" panose="02020300000000000000" pitchFamily="18" charset="-122"/>
              </a:rPr>
              <a:t>、单独</a:t>
            </a:r>
            <a:r>
              <a:rPr lang="zh-CN" altLang="en-US" dirty="0">
                <a:solidFill>
                  <a:srgbClr val="221E1F"/>
                </a:solidFill>
                <a:latin typeface="Adobe 宋体 Std L" panose="02020300000000000000" pitchFamily="18" charset="-122"/>
                <a:ea typeface="Adobe 宋体 Std L" panose="02020300000000000000" pitchFamily="18" charset="-122"/>
              </a:rPr>
              <a:t>的。例如，车间发生火灾、银行被盗窃等都属于特定</a:t>
            </a:r>
            <a:r>
              <a:rPr lang="zh-CN" altLang="en-US" dirty="0" smtClean="0">
                <a:solidFill>
                  <a:srgbClr val="221E1F"/>
                </a:solidFill>
                <a:latin typeface="Adobe 宋体 Std L" panose="02020300000000000000" pitchFamily="18" charset="-122"/>
                <a:ea typeface="Adobe 宋体 Std L" panose="02020300000000000000" pitchFamily="18" charset="-122"/>
              </a:rPr>
              <a:t>风险</a:t>
            </a:r>
            <a:r>
              <a:rPr lang="zh-CN" altLang="en-US" dirty="0">
                <a:solidFill>
                  <a:srgbClr val="221E1F"/>
                </a:solidFill>
                <a:latin typeface="Adobe 宋体 Std L" panose="02020300000000000000" pitchFamily="18" charset="-122"/>
                <a:ea typeface="Adobe 宋体 Std L" panose="02020300000000000000" pitchFamily="18" charset="-122"/>
              </a:rPr>
              <a:t>。重大风险的内容一般是在起因和后果方面都是非</a:t>
            </a:r>
            <a:r>
              <a:rPr lang="zh-CN" altLang="en-US" dirty="0" smtClean="0">
                <a:solidFill>
                  <a:srgbClr val="221E1F"/>
                </a:solidFill>
                <a:latin typeface="Adobe 宋体 Std L" panose="02020300000000000000" pitchFamily="18" charset="-122"/>
                <a:ea typeface="Adobe 宋体 Std L" panose="02020300000000000000" pitchFamily="18" charset="-122"/>
              </a:rPr>
              <a:t>个人的</a:t>
            </a:r>
            <a:r>
              <a:rPr lang="zh-CN" altLang="en-US" dirty="0">
                <a:solidFill>
                  <a:srgbClr val="221E1F"/>
                </a:solidFill>
                <a:latin typeface="Adobe 宋体 Std L" panose="02020300000000000000" pitchFamily="18" charset="-122"/>
                <a:ea typeface="Adobe 宋体 Std L" panose="02020300000000000000" pitchFamily="18" charset="-122"/>
              </a:rPr>
              <a:t>、非单独的，它们属于团体风险，大部分是由经济、</a:t>
            </a:r>
            <a:r>
              <a:rPr lang="zh-CN" altLang="en-US" dirty="0" smtClean="0">
                <a:solidFill>
                  <a:srgbClr val="221E1F"/>
                </a:solidFill>
                <a:latin typeface="Adobe 宋体 Std L" panose="02020300000000000000" pitchFamily="18" charset="-122"/>
                <a:ea typeface="Adobe 宋体 Std L" panose="02020300000000000000" pitchFamily="18" charset="-122"/>
              </a:rPr>
              <a:t>巨大自然</a:t>
            </a:r>
            <a:r>
              <a:rPr lang="zh-CN" altLang="en-US" dirty="0">
                <a:solidFill>
                  <a:srgbClr val="221E1F"/>
                </a:solidFill>
                <a:latin typeface="Adobe 宋体 Std L" panose="02020300000000000000" pitchFamily="18" charset="-122"/>
                <a:ea typeface="Adobe 宋体 Std L" panose="02020300000000000000" pitchFamily="18" charset="-122"/>
              </a:rPr>
              <a:t>灾害、社会和政治原因引起的，会影响到相当多的人</a:t>
            </a:r>
            <a:r>
              <a:rPr lang="zh-CN" altLang="en-US" dirty="0" smtClean="0">
                <a:solidFill>
                  <a:srgbClr val="221E1F"/>
                </a:solidFill>
                <a:latin typeface="Adobe 宋体 Std L" panose="02020300000000000000" pitchFamily="18" charset="-122"/>
                <a:ea typeface="Adobe 宋体 Std L" panose="02020300000000000000" pitchFamily="18" charset="-122"/>
              </a:rPr>
              <a:t>，乃至</a:t>
            </a:r>
            <a:r>
              <a:rPr lang="zh-CN" altLang="en-US" dirty="0">
                <a:solidFill>
                  <a:srgbClr val="221E1F"/>
                </a:solidFill>
                <a:latin typeface="Adobe 宋体 Std L" panose="02020300000000000000" pitchFamily="18" charset="-122"/>
                <a:ea typeface="Adobe 宋体 Std L" panose="02020300000000000000" pitchFamily="18" charset="-122"/>
              </a:rPr>
              <a:t>整个社会。例如，战争、失业、通货膨胀、洪水、</a:t>
            </a:r>
            <a:r>
              <a:rPr lang="zh-CN" altLang="en-US" dirty="0" smtClean="0">
                <a:solidFill>
                  <a:srgbClr val="221E1F"/>
                </a:solidFill>
                <a:latin typeface="Adobe 宋体 Std L" panose="02020300000000000000" pitchFamily="18" charset="-122"/>
                <a:ea typeface="Adobe 宋体 Std L" panose="02020300000000000000" pitchFamily="18" charset="-122"/>
              </a:rPr>
              <a:t>地震等</a:t>
            </a:r>
            <a:r>
              <a:rPr lang="zh-CN" altLang="en-US" dirty="0">
                <a:solidFill>
                  <a:srgbClr val="221E1F"/>
                </a:solidFill>
                <a:latin typeface="Adobe 宋体 Std L" panose="02020300000000000000" pitchFamily="18" charset="-122"/>
                <a:ea typeface="Adobe 宋体 Std L" panose="02020300000000000000" pitchFamily="18" charset="-122"/>
              </a:rPr>
              <a:t>都属于重大风险</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660180" y="23290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二、创业风险的种类</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2746" y="1369455"/>
            <a:ext cx="3229253" cy="2623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925702" y="4759185"/>
            <a:ext cx="10814014" cy="1754326"/>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经济风险和非经济风险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是否有涉及经济损失后果可分为经济风险和非经济风险。经济风险指的是指涉及经济损失后果的风险。例如，企业因经营不善而出现亏损、因决策不当导致投资血本无归等都属于经济风险。非经济风险则指的是指未涉及经济损失后果的风险。例如，人事变动、舆论导向等都属于非经济风险。</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50288487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622090"/>
            <a:ext cx="11054246" cy="5078313"/>
          </a:xfrm>
          <a:prstGeom prst="rect">
            <a:avLst/>
          </a:prstGeom>
          <a:noFill/>
        </p:spPr>
        <p:txBody>
          <a:bodyPr wrap="square" rtlCol="0">
            <a:spAutoFit/>
          </a:bodyPr>
          <a:lstStyle/>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J</a:t>
            </a:r>
            <a:r>
              <a:rPr lang="zh-CN" altLang="en-US" dirty="0">
                <a:solidFill>
                  <a:srgbClr val="221E1F"/>
                </a:solidFill>
                <a:latin typeface="Adobe 宋体 Std L" panose="02020300000000000000" pitchFamily="18" charset="-122"/>
                <a:ea typeface="Adobe 宋体 Std L" panose="02020300000000000000" pitchFamily="18" charset="-122"/>
              </a:rPr>
              <a:t>健康</a:t>
            </a:r>
            <a:r>
              <a:rPr lang="zh-CN" altLang="en-US" dirty="0" smtClean="0">
                <a:solidFill>
                  <a:srgbClr val="221E1F"/>
                </a:solidFill>
                <a:latin typeface="Adobe 宋体 Std L" panose="02020300000000000000" pitchFamily="18" charset="-122"/>
                <a:ea typeface="Adobe 宋体 Std L" panose="02020300000000000000" pitchFamily="18" charset="-122"/>
              </a:rPr>
              <a:t>产业：包括</a:t>
            </a:r>
            <a:r>
              <a:rPr lang="zh-CN" altLang="en-US" dirty="0">
                <a:solidFill>
                  <a:srgbClr val="221E1F"/>
                </a:solidFill>
                <a:latin typeface="Adobe 宋体 Std L" panose="02020300000000000000" pitchFamily="18" charset="-122"/>
                <a:ea typeface="Adobe 宋体 Std L" panose="02020300000000000000" pitchFamily="18" charset="-122"/>
              </a:rPr>
              <a:t>医疗卫生业、保健行业、体育事业以及心理咨询行业。</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K</a:t>
            </a:r>
            <a:r>
              <a:rPr lang="zh-CN" altLang="en-US" dirty="0">
                <a:solidFill>
                  <a:srgbClr val="221E1F"/>
                </a:solidFill>
                <a:latin typeface="Adobe 宋体 Std L" panose="02020300000000000000" pitchFamily="18" charset="-122"/>
                <a:ea typeface="Adobe 宋体 Std L" panose="02020300000000000000" pitchFamily="18" charset="-122"/>
              </a:rPr>
              <a:t>社会服务</a:t>
            </a:r>
            <a:r>
              <a:rPr lang="zh-CN" altLang="en-US" dirty="0" smtClean="0">
                <a:solidFill>
                  <a:srgbClr val="221E1F"/>
                </a:solidFill>
                <a:latin typeface="Adobe 宋体 Std L" panose="02020300000000000000" pitchFamily="18" charset="-122"/>
                <a:ea typeface="Adobe 宋体 Std L" panose="02020300000000000000" pitchFamily="18" charset="-122"/>
              </a:rPr>
              <a:t>业：包括</a:t>
            </a:r>
            <a:r>
              <a:rPr lang="zh-CN" altLang="en-US" dirty="0">
                <a:solidFill>
                  <a:srgbClr val="221E1F"/>
                </a:solidFill>
                <a:latin typeface="Adobe 宋体 Std L" panose="02020300000000000000" pitchFamily="18" charset="-122"/>
                <a:ea typeface="Adobe 宋体 Std L" panose="02020300000000000000" pitchFamily="18" charset="-122"/>
              </a:rPr>
              <a:t>各类社会生活与民事服务、社区服务业、老年服务业、物业管理、</a:t>
            </a:r>
            <a:r>
              <a:rPr lang="zh-CN" altLang="en-US" dirty="0" smtClean="0">
                <a:solidFill>
                  <a:srgbClr val="221E1F"/>
                </a:solidFill>
                <a:latin typeface="Adobe 宋体 Std L" panose="02020300000000000000" pitchFamily="18" charset="-122"/>
                <a:ea typeface="Adobe 宋体 Std L" panose="02020300000000000000" pitchFamily="18" charset="-122"/>
              </a:rPr>
              <a:t>法律</a:t>
            </a:r>
            <a:r>
              <a:rPr lang="zh-CN" altLang="en-US" dirty="0">
                <a:solidFill>
                  <a:srgbClr val="221E1F"/>
                </a:solidFill>
                <a:latin typeface="Adobe 宋体 Std L" panose="02020300000000000000" pitchFamily="18" charset="-122"/>
                <a:ea typeface="Adobe 宋体 Std L" panose="02020300000000000000" pitchFamily="18" charset="-122"/>
              </a:rPr>
              <a:t>服务等。</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L</a:t>
            </a:r>
            <a:r>
              <a:rPr lang="zh-CN" altLang="en-US" dirty="0">
                <a:solidFill>
                  <a:srgbClr val="221E1F"/>
                </a:solidFill>
                <a:latin typeface="Adobe 宋体 Std L" panose="02020300000000000000" pitchFamily="18" charset="-122"/>
                <a:ea typeface="Adobe 宋体 Std L" panose="02020300000000000000" pitchFamily="18" charset="-122"/>
              </a:rPr>
              <a:t>社会</a:t>
            </a:r>
            <a:r>
              <a:rPr lang="zh-CN" altLang="en-US" dirty="0" smtClean="0">
                <a:solidFill>
                  <a:srgbClr val="221E1F"/>
                </a:solidFill>
                <a:latin typeface="Adobe 宋体 Std L" panose="02020300000000000000" pitchFamily="18" charset="-122"/>
                <a:ea typeface="Adobe 宋体 Std L" panose="02020300000000000000" pitchFamily="18" charset="-122"/>
              </a:rPr>
              <a:t>管理业：主要</a:t>
            </a:r>
            <a:r>
              <a:rPr lang="zh-CN" altLang="en-US" dirty="0">
                <a:solidFill>
                  <a:srgbClr val="221E1F"/>
                </a:solidFill>
                <a:latin typeface="Adobe 宋体 Std L" panose="02020300000000000000" pitchFamily="18" charset="-122"/>
                <a:ea typeface="Adobe 宋体 Std L" panose="02020300000000000000" pitchFamily="18" charset="-122"/>
              </a:rPr>
              <a:t>指政府机构以及相关的公共服务和社会工作的公务员。</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M</a:t>
            </a:r>
            <a:r>
              <a:rPr lang="zh-CN" altLang="en-US" dirty="0">
                <a:solidFill>
                  <a:srgbClr val="221E1F"/>
                </a:solidFill>
                <a:latin typeface="Adobe 宋体 Std L" panose="02020300000000000000" pitchFamily="18" charset="-122"/>
                <a:ea typeface="Adobe 宋体 Std L" panose="02020300000000000000" pitchFamily="18" charset="-122"/>
              </a:rPr>
              <a:t>文化与休闲</a:t>
            </a:r>
            <a:r>
              <a:rPr lang="zh-CN" altLang="en-US" dirty="0" smtClean="0">
                <a:solidFill>
                  <a:srgbClr val="221E1F"/>
                </a:solidFill>
                <a:latin typeface="Adobe 宋体 Std L" panose="02020300000000000000" pitchFamily="18" charset="-122"/>
                <a:ea typeface="Adobe 宋体 Std L" panose="02020300000000000000" pitchFamily="18" charset="-122"/>
              </a:rPr>
              <a:t>业：包括</a:t>
            </a:r>
            <a:r>
              <a:rPr lang="zh-CN" altLang="en-US" dirty="0">
                <a:solidFill>
                  <a:srgbClr val="221E1F"/>
                </a:solidFill>
                <a:latin typeface="Adobe 宋体 Std L" panose="02020300000000000000" pitchFamily="18" charset="-122"/>
                <a:ea typeface="Adobe 宋体 Std L" panose="02020300000000000000" pitchFamily="18" charset="-122"/>
              </a:rPr>
              <a:t>出版业、大众传播业、旅游业、餐饮业、宾馆业、娱乐业等。</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N</a:t>
            </a:r>
            <a:r>
              <a:rPr lang="zh-CN" altLang="en-US" dirty="0" smtClean="0">
                <a:solidFill>
                  <a:srgbClr val="221E1F"/>
                </a:solidFill>
                <a:latin typeface="Adobe 宋体 Std L" panose="02020300000000000000" pitchFamily="18" charset="-122"/>
                <a:ea typeface="Adobe 宋体 Std L" panose="02020300000000000000" pitchFamily="18" charset="-122"/>
              </a:rPr>
              <a:t>知识产业：除了</a:t>
            </a:r>
            <a:r>
              <a:rPr lang="zh-CN" altLang="en-US" dirty="0">
                <a:solidFill>
                  <a:srgbClr val="221E1F"/>
                </a:solidFill>
                <a:latin typeface="Adobe 宋体 Std L" panose="02020300000000000000" pitchFamily="18" charset="-122"/>
                <a:ea typeface="Adobe 宋体 Std L" panose="02020300000000000000" pitchFamily="18" charset="-122"/>
              </a:rPr>
              <a:t>上述教育、信息、文化、科技业外，专门从事知识的生产、收集和</a:t>
            </a:r>
            <a:r>
              <a:rPr lang="zh-CN" altLang="en-US" dirty="0" smtClean="0">
                <a:solidFill>
                  <a:srgbClr val="221E1F"/>
                </a:solidFill>
                <a:latin typeface="Adobe 宋体 Std L" panose="02020300000000000000" pitchFamily="18" charset="-122"/>
                <a:ea typeface="Adobe 宋体 Std L" panose="02020300000000000000" pitchFamily="18" charset="-122"/>
              </a:rPr>
              <a:t>管理</a:t>
            </a:r>
            <a:r>
              <a:rPr lang="zh-CN" altLang="en-US" dirty="0">
                <a:solidFill>
                  <a:srgbClr val="221E1F"/>
                </a:solidFill>
                <a:latin typeface="Adobe 宋体 Std L" panose="02020300000000000000" pitchFamily="18" charset="-122"/>
                <a:ea typeface="Adobe 宋体 Std L" panose="02020300000000000000" pitchFamily="18" charset="-122"/>
              </a:rPr>
              <a:t>的部门，以及进行专门知识的训练（如人工智能训练、国际关系训练、</a:t>
            </a:r>
            <a:r>
              <a:rPr lang="zh-CN" altLang="en-US" dirty="0" smtClean="0">
                <a:solidFill>
                  <a:srgbClr val="221E1F"/>
                </a:solidFill>
                <a:latin typeface="Adobe 宋体 Std L" panose="02020300000000000000" pitchFamily="18" charset="-122"/>
                <a:ea typeface="Adobe 宋体 Std L" panose="02020300000000000000" pitchFamily="18" charset="-122"/>
              </a:rPr>
              <a:t>精神</a:t>
            </a:r>
            <a:r>
              <a:rPr lang="zh-CN" altLang="en-US" dirty="0">
                <a:solidFill>
                  <a:srgbClr val="221E1F"/>
                </a:solidFill>
                <a:latin typeface="Adobe 宋体 Std L" panose="02020300000000000000" pitchFamily="18" charset="-122"/>
                <a:ea typeface="Adobe 宋体 Std L" panose="02020300000000000000" pitchFamily="18" charset="-122"/>
              </a:rPr>
              <a:t>护理训练）和对知识、信息进行加工的部门，构成需求旺盛的知识产业。</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O</a:t>
            </a:r>
            <a:r>
              <a:rPr lang="zh-CN" altLang="en-US" dirty="0" smtClean="0">
                <a:solidFill>
                  <a:srgbClr val="221E1F"/>
                </a:solidFill>
                <a:latin typeface="Adobe 宋体 Std L" panose="02020300000000000000" pitchFamily="18" charset="-122"/>
                <a:ea typeface="Adobe 宋体 Std L" panose="02020300000000000000" pitchFamily="18" charset="-122"/>
              </a:rPr>
              <a:t>咨询业：为</a:t>
            </a:r>
            <a:r>
              <a:rPr lang="zh-CN" altLang="en-US" dirty="0">
                <a:solidFill>
                  <a:srgbClr val="221E1F"/>
                </a:solidFill>
                <a:latin typeface="Adobe 宋体 Std L" panose="02020300000000000000" pitchFamily="18" charset="-122"/>
                <a:ea typeface="Adobe 宋体 Std L" panose="02020300000000000000" pitchFamily="18" charset="-122"/>
              </a:rPr>
              <a:t>企业提供管理咨询、业务流程重组及规划等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三者的关系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任何一种职业都属于国民经济某一个产业内的某一个行业，某行业内的职业内部，</a:t>
            </a:r>
            <a:r>
              <a:rPr lang="zh-CN" altLang="en-US" dirty="0" smtClean="0">
                <a:solidFill>
                  <a:srgbClr val="221E1F"/>
                </a:solidFill>
                <a:latin typeface="Adobe 宋体 Std L" panose="02020300000000000000" pitchFamily="18" charset="-122"/>
                <a:ea typeface="Adobe 宋体 Std L" panose="02020300000000000000" pitchFamily="18" charset="-122"/>
              </a:rPr>
              <a:t>其劳动条件</a:t>
            </a:r>
            <a:r>
              <a:rPr lang="zh-CN" altLang="en-US" dirty="0">
                <a:solidFill>
                  <a:srgbClr val="221E1F"/>
                </a:solidFill>
                <a:latin typeface="Adobe 宋体 Std L" panose="02020300000000000000" pitchFamily="18" charset="-122"/>
                <a:ea typeface="Adobe 宋体 Std L" panose="02020300000000000000" pitchFamily="18" charset="-122"/>
              </a:rPr>
              <a:t>、工作对象、生产工具、操作内容相同或相近。不同行业的职业间存在着很大的</a:t>
            </a:r>
            <a:r>
              <a:rPr lang="zh-CN" altLang="en-US" dirty="0" smtClean="0">
                <a:solidFill>
                  <a:srgbClr val="221E1F"/>
                </a:solidFill>
                <a:latin typeface="Adobe 宋体 Std L" panose="02020300000000000000" pitchFamily="18" charset="-122"/>
                <a:ea typeface="Adobe 宋体 Std L" panose="02020300000000000000" pitchFamily="18" charset="-122"/>
              </a:rPr>
              <a:t>差异</a:t>
            </a:r>
            <a:r>
              <a:rPr lang="zh-CN" altLang="en-US" dirty="0">
                <a:solidFill>
                  <a:srgbClr val="221E1F"/>
                </a:solidFill>
                <a:latin typeface="Adobe 宋体 Std L" panose="02020300000000000000" pitchFamily="18" charset="-122"/>
                <a:ea typeface="Adobe 宋体 Std L" panose="02020300000000000000" pitchFamily="18" charset="-122"/>
              </a:rPr>
              <a:t>，劳动条件、工作对象、工作性质等都不相同。随着社会的进步和发展，新的职业将会</a:t>
            </a:r>
            <a:r>
              <a:rPr lang="zh-CN" altLang="en-US" dirty="0" smtClean="0">
                <a:solidFill>
                  <a:srgbClr val="221E1F"/>
                </a:solidFill>
                <a:latin typeface="Adobe 宋体 Std L" panose="02020300000000000000" pitchFamily="18" charset="-122"/>
                <a:ea typeface="Adobe 宋体 Std L" panose="02020300000000000000" pitchFamily="18" charset="-122"/>
              </a:rPr>
              <a:t>不断</a:t>
            </a:r>
            <a:r>
              <a:rPr lang="zh-CN" altLang="en-US" dirty="0">
                <a:solidFill>
                  <a:srgbClr val="221E1F"/>
                </a:solidFill>
                <a:latin typeface="Adobe 宋体 Std L" panose="02020300000000000000" pitchFamily="18" charset="-122"/>
                <a:ea typeface="Adobe 宋体 Std L" panose="02020300000000000000" pitchFamily="18" charset="-122"/>
              </a:rPr>
              <a:t>涌现，各种职业间的差异也会不断变化。</a:t>
            </a:r>
          </a:p>
        </p:txBody>
      </p:sp>
    </p:spTree>
    <p:extLst>
      <p:ext uri="{BB962C8B-B14F-4D97-AF65-F5344CB8AC3E}">
        <p14:creationId xmlns:p14="http://schemas.microsoft.com/office/powerpoint/2010/main" val="39355113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2" y="927367"/>
            <a:ext cx="10792121" cy="4662815"/>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动态风险和静态风险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由经济条件是否变化可分为动态风险和静态风险。动态风险所涉及的是在经济条件</a:t>
            </a:r>
            <a:r>
              <a:rPr lang="zh-CN" altLang="en-US" dirty="0" smtClean="0">
                <a:solidFill>
                  <a:srgbClr val="221E1F"/>
                </a:solidFill>
                <a:latin typeface="Adobe 宋体 Std L" panose="02020300000000000000" pitchFamily="18" charset="-122"/>
                <a:ea typeface="Adobe 宋体 Std L" panose="02020300000000000000" pitchFamily="18" charset="-122"/>
              </a:rPr>
              <a:t>变化</a:t>
            </a:r>
            <a:r>
              <a:rPr lang="zh-CN" altLang="en-US" dirty="0">
                <a:solidFill>
                  <a:srgbClr val="221E1F"/>
                </a:solidFill>
                <a:latin typeface="Adobe 宋体 Std L" panose="02020300000000000000" pitchFamily="18" charset="-122"/>
                <a:ea typeface="Adobe 宋体 Std L" panose="02020300000000000000" pitchFamily="18" charset="-122"/>
              </a:rPr>
              <a:t>的情况下造成经济损失的可能性。例如，价格水平波动、技术变化等可能会使企业和</a:t>
            </a:r>
            <a:r>
              <a:rPr lang="zh-CN" altLang="en-US" dirty="0" smtClean="0">
                <a:solidFill>
                  <a:srgbClr val="221E1F"/>
                </a:solidFill>
                <a:latin typeface="Adobe 宋体 Std L" panose="02020300000000000000" pitchFamily="18" charset="-122"/>
                <a:ea typeface="Adobe 宋体 Std L" panose="02020300000000000000" pitchFamily="18" charset="-122"/>
              </a:rPr>
              <a:t>个人遭受</a:t>
            </a:r>
            <a:r>
              <a:rPr lang="zh-CN" altLang="en-US" dirty="0">
                <a:solidFill>
                  <a:srgbClr val="221E1F"/>
                </a:solidFill>
                <a:latin typeface="Adobe 宋体 Std L" panose="02020300000000000000" pitchFamily="18" charset="-122"/>
                <a:ea typeface="Adobe 宋体 Std L" panose="02020300000000000000" pitchFamily="18" charset="-122"/>
              </a:rPr>
              <a:t>损失。与静态风险相比，动态风险由于缺乏规律性而难以预测。静态风险所涉及的则</a:t>
            </a:r>
            <a:r>
              <a:rPr lang="zh-CN" altLang="en-US" dirty="0" smtClean="0">
                <a:solidFill>
                  <a:srgbClr val="221E1F"/>
                </a:solidFill>
                <a:latin typeface="Adobe 宋体 Std L" panose="02020300000000000000" pitchFamily="18" charset="-122"/>
                <a:ea typeface="Adobe 宋体 Std L" panose="02020300000000000000" pitchFamily="18" charset="-122"/>
              </a:rPr>
              <a:t>是一</a:t>
            </a:r>
            <a:r>
              <a:rPr lang="zh-CN" altLang="en-US" dirty="0">
                <a:solidFill>
                  <a:srgbClr val="221E1F"/>
                </a:solidFill>
                <a:latin typeface="Adobe 宋体 Std L" panose="02020300000000000000" pitchFamily="18" charset="-122"/>
                <a:ea typeface="Adobe 宋体 Std L" panose="02020300000000000000" pitchFamily="18" charset="-122"/>
              </a:rPr>
              <a:t>种在经济条件没有变化的情况下，一些自然行为和人们的失当行为形成的损失可能性。</a:t>
            </a:r>
            <a:r>
              <a:rPr lang="zh-CN" altLang="en-US" dirty="0" smtClean="0">
                <a:solidFill>
                  <a:srgbClr val="221E1F"/>
                </a:solidFill>
                <a:latin typeface="Adobe 宋体 Std L" panose="02020300000000000000" pitchFamily="18" charset="-122"/>
                <a:ea typeface="Adobe 宋体 Std L" panose="02020300000000000000" pitchFamily="18" charset="-122"/>
              </a:rPr>
              <a:t>例如</a:t>
            </a:r>
            <a:r>
              <a:rPr lang="zh-CN" altLang="en-US" dirty="0">
                <a:solidFill>
                  <a:srgbClr val="221E1F"/>
                </a:solidFill>
                <a:latin typeface="Adobe 宋体 Std L" panose="02020300000000000000" pitchFamily="18" charset="-122"/>
                <a:ea typeface="Adobe 宋体 Std L" panose="02020300000000000000" pitchFamily="18" charset="-122"/>
              </a:rPr>
              <a:t>，自然灾害、个人不诚实的品质等都会造成经济损失。静态风险对社会无任何益处，但</a:t>
            </a:r>
            <a:r>
              <a:rPr lang="zh-CN" altLang="en-US" dirty="0" smtClean="0">
                <a:solidFill>
                  <a:srgbClr val="221E1F"/>
                </a:solidFill>
                <a:latin typeface="Adobe 宋体 Std L" panose="02020300000000000000" pitchFamily="18" charset="-122"/>
                <a:ea typeface="Adobe 宋体 Std L" panose="02020300000000000000" pitchFamily="18" charset="-122"/>
              </a:rPr>
              <a:t>它们</a:t>
            </a:r>
            <a:r>
              <a:rPr lang="zh-CN" altLang="en-US" dirty="0">
                <a:solidFill>
                  <a:srgbClr val="221E1F"/>
                </a:solidFill>
                <a:latin typeface="Adobe 宋体 Std L" panose="02020300000000000000" pitchFamily="18" charset="-122"/>
                <a:ea typeface="Adobe 宋体 Std L" panose="02020300000000000000" pitchFamily="18" charset="-122"/>
              </a:rPr>
              <a:t>具有一定的规律性，是可以预测的。</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纯粹风险和投机风险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由是否有赢利可能性可分为纯粹风险和投机风险。纯粹风险是一种只有损失机会的</a:t>
            </a:r>
            <a:r>
              <a:rPr lang="zh-CN" altLang="en-US" dirty="0" smtClean="0">
                <a:solidFill>
                  <a:srgbClr val="221E1F"/>
                </a:solidFill>
                <a:latin typeface="Adobe 宋体 Std L" panose="02020300000000000000" pitchFamily="18" charset="-122"/>
                <a:ea typeface="Adobe 宋体 Std L" panose="02020300000000000000" pitchFamily="18" charset="-122"/>
              </a:rPr>
              <a:t>风险</a:t>
            </a:r>
            <a:r>
              <a:rPr lang="zh-CN" altLang="en-US" dirty="0">
                <a:solidFill>
                  <a:srgbClr val="221E1F"/>
                </a:solidFill>
                <a:latin typeface="Adobe 宋体 Std L" panose="02020300000000000000" pitchFamily="18" charset="-122"/>
                <a:ea typeface="Adobe 宋体 Std L" panose="02020300000000000000" pitchFamily="18" charset="-122"/>
              </a:rPr>
              <a:t>。例如，一个人购买了一辆汽车后，就会面临着汽车遭受损失和给他人人身、财产带来</a:t>
            </a:r>
            <a:r>
              <a:rPr lang="zh-CN" altLang="en-US" dirty="0" smtClean="0">
                <a:solidFill>
                  <a:srgbClr val="221E1F"/>
                </a:solidFill>
                <a:latin typeface="Adobe 宋体 Std L" panose="02020300000000000000" pitchFamily="18" charset="-122"/>
                <a:ea typeface="Adobe 宋体 Std L" panose="02020300000000000000" pitchFamily="18" charset="-122"/>
              </a:rPr>
              <a:t>损害</a:t>
            </a:r>
            <a:r>
              <a:rPr lang="zh-CN" altLang="en-US" dirty="0">
                <a:solidFill>
                  <a:srgbClr val="221E1F"/>
                </a:solidFill>
                <a:latin typeface="Adobe 宋体 Std L" panose="02020300000000000000" pitchFamily="18" charset="-122"/>
                <a:ea typeface="Adobe 宋体 Std L" panose="02020300000000000000" pitchFamily="18" charset="-122"/>
              </a:rPr>
              <a:t>的可能性，结果是发生损失和不发生损失。相反，投机风险是一种既有损失可能性也有</a:t>
            </a:r>
            <a:r>
              <a:rPr lang="zh-CN" altLang="en-US" dirty="0" smtClean="0">
                <a:solidFill>
                  <a:srgbClr val="221E1F"/>
                </a:solidFill>
                <a:latin typeface="Adobe 宋体 Std L" panose="02020300000000000000" pitchFamily="18" charset="-122"/>
                <a:ea typeface="Adobe 宋体 Std L" panose="02020300000000000000" pitchFamily="18" charset="-122"/>
              </a:rPr>
              <a:t>赢利</a:t>
            </a:r>
            <a:r>
              <a:rPr lang="zh-CN" altLang="en-US" dirty="0">
                <a:solidFill>
                  <a:srgbClr val="221E1F"/>
                </a:solidFill>
                <a:latin typeface="Adobe 宋体 Std L" panose="02020300000000000000" pitchFamily="18" charset="-122"/>
                <a:ea typeface="Adobe 宋体 Std L" panose="02020300000000000000" pitchFamily="18" charset="-122"/>
              </a:rPr>
              <a:t>可能性的风险。例如，购买股票、投资办厂等。除了赌博以外，大多数投机风险属于</a:t>
            </a:r>
            <a:r>
              <a:rPr lang="zh-CN" altLang="en-US" dirty="0" smtClean="0">
                <a:solidFill>
                  <a:srgbClr val="221E1F"/>
                </a:solidFill>
                <a:latin typeface="Adobe 宋体 Std L" panose="02020300000000000000" pitchFamily="18" charset="-122"/>
                <a:ea typeface="Adobe 宋体 Std L" panose="02020300000000000000" pitchFamily="18" charset="-122"/>
              </a:rPr>
              <a:t>动态风险</a:t>
            </a:r>
            <a:r>
              <a:rPr lang="zh-CN" altLang="en-US" dirty="0">
                <a:solidFill>
                  <a:srgbClr val="221E1F"/>
                </a:solidFill>
                <a:latin typeface="Adobe 宋体 Std L" panose="02020300000000000000" pitchFamily="18" charset="-122"/>
                <a:ea typeface="Adobe 宋体 Std L" panose="02020300000000000000" pitchFamily="18" charset="-122"/>
              </a:rPr>
              <a:t>，而大多数纯粹风险则属于静态风险。</a:t>
            </a:r>
          </a:p>
        </p:txBody>
      </p:sp>
    </p:spTree>
    <p:extLst>
      <p:ext uri="{BB962C8B-B14F-4D97-AF65-F5344CB8AC3E}">
        <p14:creationId xmlns:p14="http://schemas.microsoft.com/office/powerpoint/2010/main" val="377459131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2" y="927367"/>
            <a:ext cx="10792121" cy="466281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风险规避是风险应对的一种方法，是指通过计划的变更来消除风险或风险发生的</a:t>
            </a:r>
            <a:r>
              <a:rPr lang="zh-CN" altLang="en-US" dirty="0" smtClean="0">
                <a:solidFill>
                  <a:srgbClr val="221E1F"/>
                </a:solidFill>
                <a:latin typeface="Adobe 宋体 Std L" panose="02020300000000000000" pitchFamily="18" charset="-122"/>
                <a:ea typeface="Adobe 宋体 Std L" panose="02020300000000000000" pitchFamily="18" charset="-122"/>
              </a:rPr>
              <a:t>条件</a:t>
            </a:r>
            <a:r>
              <a:rPr lang="zh-CN" altLang="en-US" dirty="0">
                <a:solidFill>
                  <a:srgbClr val="221E1F"/>
                </a:solidFill>
                <a:latin typeface="Adobe 宋体 Std L" panose="02020300000000000000" pitchFamily="18" charset="-122"/>
                <a:ea typeface="Adobe 宋体 Std L" panose="02020300000000000000" pitchFamily="18" charset="-122"/>
              </a:rPr>
              <a:t>，保护目标免受风险的影响。既然任何投资和生产经营活动都存在风险，因此，就需要</a:t>
            </a:r>
            <a:r>
              <a:rPr lang="zh-CN" altLang="en-US" dirty="0" smtClean="0">
                <a:solidFill>
                  <a:srgbClr val="221E1F"/>
                </a:solidFill>
                <a:latin typeface="Adobe 宋体 Std L" panose="02020300000000000000" pitchFamily="18" charset="-122"/>
                <a:ea typeface="Adobe 宋体 Std L" panose="02020300000000000000" pitchFamily="18" charset="-122"/>
              </a:rPr>
              <a:t>创业者</a:t>
            </a:r>
            <a:r>
              <a:rPr lang="zh-CN" altLang="en-US" dirty="0">
                <a:solidFill>
                  <a:srgbClr val="221E1F"/>
                </a:solidFill>
                <a:latin typeface="Adobe 宋体 Std L" panose="02020300000000000000" pitchFamily="18" charset="-122"/>
                <a:ea typeface="Adobe 宋体 Std L" panose="02020300000000000000" pitchFamily="18" charset="-122"/>
              </a:rPr>
              <a:t>必须谨慎决策。风险规避并不意味着完全消除风险，我们</a:t>
            </a:r>
            <a:r>
              <a:rPr lang="zh-CN" altLang="en-US" dirty="0" smtClean="0">
                <a:solidFill>
                  <a:srgbClr val="221E1F"/>
                </a:solidFill>
                <a:latin typeface="Adobe 宋体 Std L" panose="02020300000000000000" pitchFamily="18" charset="-122"/>
                <a:ea typeface="Adobe 宋体 Std L" panose="02020300000000000000" pitchFamily="18" charset="-122"/>
              </a:rPr>
              <a:t>所要</a:t>
            </a:r>
            <a:r>
              <a:rPr lang="zh-CN" altLang="en-US" dirty="0">
                <a:solidFill>
                  <a:srgbClr val="221E1F"/>
                </a:solidFill>
                <a:latin typeface="Adobe 宋体 Std L" panose="02020300000000000000" pitchFamily="18" charset="-122"/>
                <a:ea typeface="Adobe 宋体 Std L" panose="02020300000000000000" pitchFamily="18" charset="-122"/>
              </a:rPr>
              <a:t>规避的是风险可能给我们造成的损失。一是要降低损失发生</a:t>
            </a:r>
            <a:r>
              <a:rPr lang="zh-CN" altLang="en-US" dirty="0" smtClean="0">
                <a:solidFill>
                  <a:srgbClr val="221E1F"/>
                </a:solidFill>
                <a:latin typeface="Adobe 宋体 Std L" panose="02020300000000000000" pitchFamily="18" charset="-122"/>
                <a:ea typeface="Adobe 宋体 Std L" panose="02020300000000000000" pitchFamily="18" charset="-122"/>
              </a:rPr>
              <a:t>的概率</a:t>
            </a:r>
            <a:r>
              <a:rPr lang="zh-CN" altLang="en-US" dirty="0">
                <a:solidFill>
                  <a:srgbClr val="221E1F"/>
                </a:solidFill>
                <a:latin typeface="Adobe 宋体 Std L" panose="02020300000000000000" pitchFamily="18" charset="-122"/>
                <a:ea typeface="Adobe 宋体 Std L" panose="02020300000000000000" pitchFamily="18" charset="-122"/>
              </a:rPr>
              <a:t>，这主要是采取事先控制措施；二是要降低损失程度，这</a:t>
            </a:r>
            <a:r>
              <a:rPr lang="zh-CN" altLang="en-US" dirty="0" smtClean="0">
                <a:solidFill>
                  <a:srgbClr val="221E1F"/>
                </a:solidFill>
                <a:latin typeface="Adobe 宋体 Std L" panose="02020300000000000000" pitchFamily="18" charset="-122"/>
                <a:ea typeface="Adobe 宋体 Std L" panose="02020300000000000000" pitchFamily="18" charset="-122"/>
              </a:rPr>
              <a:t>主要</a:t>
            </a:r>
            <a:r>
              <a:rPr lang="zh-CN" altLang="en-US" dirty="0">
                <a:solidFill>
                  <a:srgbClr val="221E1F"/>
                </a:solidFill>
                <a:latin typeface="Adobe 宋体 Std L" panose="02020300000000000000" pitchFamily="18" charset="-122"/>
                <a:ea typeface="Adobe 宋体 Std L" panose="02020300000000000000" pitchFamily="18" charset="-122"/>
              </a:rPr>
              <a:t>包括事先控制、事后补救两个方面。在进行决策和实施决策</a:t>
            </a:r>
            <a:r>
              <a:rPr lang="zh-CN" altLang="en-US" dirty="0" smtClean="0">
                <a:solidFill>
                  <a:srgbClr val="221E1F"/>
                </a:solidFill>
                <a:latin typeface="Adobe 宋体 Std L" panose="02020300000000000000" pitchFamily="18" charset="-122"/>
                <a:ea typeface="Adobe 宋体 Std L" panose="02020300000000000000" pitchFamily="18" charset="-122"/>
              </a:rPr>
              <a:t>的过程</a:t>
            </a:r>
            <a:r>
              <a:rPr lang="zh-CN" altLang="en-US" dirty="0">
                <a:solidFill>
                  <a:srgbClr val="221E1F"/>
                </a:solidFill>
                <a:latin typeface="Adobe 宋体 Std L" panose="02020300000000000000" pitchFamily="18" charset="-122"/>
                <a:ea typeface="Adobe 宋体 Std L" panose="02020300000000000000" pitchFamily="18" charset="-122"/>
              </a:rPr>
              <a:t>中尽可能采取有效的方法来规避风险，以增加其获利的</a:t>
            </a:r>
            <a:r>
              <a:rPr lang="zh-CN" altLang="en-US" dirty="0" smtClean="0">
                <a:solidFill>
                  <a:srgbClr val="221E1F"/>
                </a:solidFill>
                <a:latin typeface="Adobe 宋体 Std L" panose="02020300000000000000" pitchFamily="18" charset="-122"/>
                <a:ea typeface="Adobe 宋体 Std L" panose="02020300000000000000" pitchFamily="18" charset="-122"/>
              </a:rPr>
              <a:t>机会</a:t>
            </a:r>
            <a:r>
              <a:rPr lang="zh-CN" altLang="en-US" dirty="0">
                <a:solidFill>
                  <a:srgbClr val="221E1F"/>
                </a:solidFill>
                <a:latin typeface="Adobe 宋体 Std L" panose="02020300000000000000" pitchFamily="18" charset="-122"/>
                <a:ea typeface="Adobe 宋体 Std L" panose="02020300000000000000" pitchFamily="18" charset="-122"/>
              </a:rPr>
              <a:t>。常见规避风险的方法有以下几种：</a:t>
            </a: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1. </a:t>
            </a:r>
            <a:r>
              <a:rPr lang="zh-CN" altLang="en-US" b="1" dirty="0" smtClean="0">
                <a:solidFill>
                  <a:srgbClr val="221E1F"/>
                </a:solidFill>
                <a:latin typeface="Adobe 宋体 Std L" panose="02020300000000000000" pitchFamily="18" charset="-122"/>
                <a:ea typeface="Adobe 宋体 Std L" panose="02020300000000000000" pitchFamily="18" charset="-122"/>
              </a:rPr>
              <a:t>杜绝风险</a:t>
            </a:r>
            <a:endParaRPr lang="en-US" altLang="zh-CN" b="1"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杜绝</a:t>
            </a:r>
            <a:r>
              <a:rPr lang="zh-CN" altLang="en-US" dirty="0">
                <a:solidFill>
                  <a:srgbClr val="221E1F"/>
                </a:solidFill>
                <a:latin typeface="Adobe 宋体 Std L" panose="02020300000000000000" pitchFamily="18" charset="-122"/>
                <a:ea typeface="Adobe 宋体 Std L" panose="02020300000000000000" pitchFamily="18" charset="-122"/>
              </a:rPr>
              <a:t>风险就是不取得某种损失风险或消除现存的损失风险。杜绝风险有完全拒绝承担</a:t>
            </a:r>
            <a:r>
              <a:rPr lang="zh-CN" altLang="en-US" dirty="0" smtClean="0">
                <a:solidFill>
                  <a:srgbClr val="221E1F"/>
                </a:solidFill>
                <a:latin typeface="Adobe 宋体 Std L" panose="02020300000000000000" pitchFamily="18" charset="-122"/>
                <a:ea typeface="Adobe 宋体 Std L" panose="02020300000000000000" pitchFamily="18" charset="-122"/>
              </a:rPr>
              <a:t>风险</a:t>
            </a:r>
            <a:r>
              <a:rPr lang="zh-CN" altLang="en-US" dirty="0">
                <a:solidFill>
                  <a:srgbClr val="221E1F"/>
                </a:solidFill>
                <a:latin typeface="Adobe 宋体 Std L" panose="02020300000000000000" pitchFamily="18" charset="-122"/>
                <a:ea typeface="Adobe 宋体 Std L" panose="02020300000000000000" pitchFamily="18" charset="-122"/>
              </a:rPr>
              <a:t>和放弃原先承担的风险两种方式。杜绝风险一般会产生几种结果：第一，虽然潜在的或</a:t>
            </a:r>
            <a:r>
              <a:rPr lang="zh-CN" altLang="en-US" dirty="0" smtClean="0">
                <a:solidFill>
                  <a:srgbClr val="221E1F"/>
                </a:solidFill>
                <a:latin typeface="Adobe 宋体 Std L" panose="02020300000000000000" pitchFamily="18" charset="-122"/>
                <a:ea typeface="Adobe 宋体 Std L" panose="02020300000000000000" pitchFamily="18" charset="-122"/>
              </a:rPr>
              <a:t>不确定</a:t>
            </a:r>
            <a:r>
              <a:rPr lang="zh-CN" altLang="en-US" dirty="0">
                <a:solidFill>
                  <a:srgbClr val="221E1F"/>
                </a:solidFill>
                <a:latin typeface="Adobe 宋体 Std L" panose="02020300000000000000" pitchFamily="18" charset="-122"/>
                <a:ea typeface="Adobe 宋体 Std L" panose="02020300000000000000" pitchFamily="18" charset="-122"/>
              </a:rPr>
              <a:t>的损失能就此避免，但获得利益的机会也会因此丧失；第二，避免风险的方法有时</a:t>
            </a:r>
            <a:r>
              <a:rPr lang="zh-CN" altLang="en-US" dirty="0" smtClean="0">
                <a:solidFill>
                  <a:srgbClr val="221E1F"/>
                </a:solidFill>
                <a:latin typeface="Adobe 宋体 Std L" panose="02020300000000000000" pitchFamily="18" charset="-122"/>
                <a:ea typeface="Adobe 宋体 Std L" panose="02020300000000000000" pitchFamily="18" charset="-122"/>
              </a:rPr>
              <a:t>并不可行</a:t>
            </a:r>
            <a:r>
              <a:rPr lang="zh-CN" altLang="en-US" dirty="0">
                <a:solidFill>
                  <a:srgbClr val="221E1F"/>
                </a:solidFill>
                <a:latin typeface="Adobe 宋体 Std L" panose="02020300000000000000" pitchFamily="18" charset="-122"/>
                <a:ea typeface="Adobe 宋体 Std L" panose="02020300000000000000" pitchFamily="18" charset="-122"/>
              </a:rPr>
              <a:t>，而避免一切责任风险的唯一办法就是取消责任；第三，避免某一种风险可能会产生</a:t>
            </a:r>
            <a:r>
              <a:rPr lang="zh-CN" altLang="en-US" dirty="0" smtClean="0">
                <a:solidFill>
                  <a:srgbClr val="221E1F"/>
                </a:solidFill>
                <a:latin typeface="Adobe 宋体 Std L" panose="02020300000000000000" pitchFamily="18" charset="-122"/>
                <a:ea typeface="Adobe 宋体 Std L" panose="02020300000000000000" pitchFamily="18" charset="-122"/>
              </a:rPr>
              <a:t>另一</a:t>
            </a:r>
            <a:r>
              <a:rPr lang="zh-CN" altLang="en-US" dirty="0">
                <a:solidFill>
                  <a:srgbClr val="221E1F"/>
                </a:solidFill>
                <a:latin typeface="Adobe 宋体 Std L" panose="02020300000000000000" pitchFamily="18" charset="-122"/>
                <a:ea typeface="Adobe 宋体 Std L" panose="02020300000000000000" pitchFamily="18" charset="-122"/>
              </a:rPr>
              <a:t>种风险</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660180" y="23290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三、如何规避风险</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70583753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1" y="117693"/>
            <a:ext cx="10792121" cy="6740307"/>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风险损失的控制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风险损失的控制，主要包括减损管理和防损管理。减损管理又包括尽可能减轻损失</a:t>
            </a:r>
            <a:r>
              <a:rPr lang="zh-CN" altLang="en-US" dirty="0" smtClean="0">
                <a:solidFill>
                  <a:srgbClr val="221E1F"/>
                </a:solidFill>
                <a:latin typeface="Adobe 宋体 Std L" panose="02020300000000000000" pitchFamily="18" charset="-122"/>
                <a:ea typeface="Adobe 宋体 Std L" panose="02020300000000000000" pitchFamily="18" charset="-122"/>
              </a:rPr>
              <a:t>后果管理</a:t>
            </a:r>
            <a:r>
              <a:rPr lang="zh-CN" altLang="en-US" dirty="0">
                <a:solidFill>
                  <a:srgbClr val="221E1F"/>
                </a:solidFill>
                <a:latin typeface="Adobe 宋体 Std L" panose="02020300000000000000" pitchFamily="18" charset="-122"/>
                <a:ea typeface="Adobe 宋体 Std L" panose="02020300000000000000" pitchFamily="18" charset="-122"/>
              </a:rPr>
              <a:t>和损后救助管理，两者都是设法控制和减轻损失的程度。例如，轮换使用机器设备，</a:t>
            </a:r>
            <a:r>
              <a:rPr lang="zh-CN" altLang="en-US" dirty="0" smtClean="0">
                <a:solidFill>
                  <a:srgbClr val="221E1F"/>
                </a:solidFill>
                <a:latin typeface="Adobe 宋体 Std L" panose="02020300000000000000" pitchFamily="18" charset="-122"/>
                <a:ea typeface="Adobe 宋体 Std L" panose="02020300000000000000" pitchFamily="18" charset="-122"/>
              </a:rPr>
              <a:t>限制</a:t>
            </a:r>
            <a:r>
              <a:rPr lang="zh-CN" altLang="en-US" dirty="0">
                <a:solidFill>
                  <a:srgbClr val="221E1F"/>
                </a:solidFill>
                <a:latin typeface="Adobe 宋体 Std L" panose="02020300000000000000" pitchFamily="18" charset="-122"/>
                <a:ea typeface="Adobe 宋体 Std L" panose="02020300000000000000" pitchFamily="18" charset="-122"/>
              </a:rPr>
              <a:t>车速，安装自动喷水防火系统和防盗警报系统，对工伤者及早治疗，建立内部会计监督</a:t>
            </a:r>
            <a:r>
              <a:rPr lang="zh-CN" altLang="en-US" dirty="0" smtClean="0">
                <a:solidFill>
                  <a:srgbClr val="221E1F"/>
                </a:solidFill>
                <a:latin typeface="Adobe 宋体 Std L" panose="02020300000000000000" pitchFamily="18" charset="-122"/>
                <a:ea typeface="Adobe 宋体 Std L" panose="02020300000000000000" pitchFamily="18" charset="-122"/>
              </a:rPr>
              <a:t>，限制</a:t>
            </a:r>
            <a:r>
              <a:rPr lang="zh-CN" altLang="en-US" dirty="0">
                <a:solidFill>
                  <a:srgbClr val="221E1F"/>
                </a:solidFill>
                <a:latin typeface="Adobe 宋体 Std L" panose="02020300000000000000" pitchFamily="18" charset="-122"/>
                <a:ea typeface="Adobe 宋体 Std L" panose="02020300000000000000" pitchFamily="18" charset="-122"/>
              </a:rPr>
              <a:t>保险柜内的现金数量等都是减轻损失程度的措施。防损管理旨在减少损失发生频率，</a:t>
            </a:r>
            <a:r>
              <a:rPr lang="zh-CN" altLang="en-US" dirty="0" smtClean="0">
                <a:solidFill>
                  <a:srgbClr val="221E1F"/>
                </a:solidFill>
                <a:latin typeface="Adobe 宋体 Std L" panose="02020300000000000000" pitchFamily="18" charset="-122"/>
                <a:ea typeface="Adobe 宋体 Std L" panose="02020300000000000000" pitchFamily="18" charset="-122"/>
              </a:rPr>
              <a:t>或消除</a:t>
            </a:r>
            <a:r>
              <a:rPr lang="zh-CN" altLang="en-US" dirty="0">
                <a:solidFill>
                  <a:srgbClr val="221E1F"/>
                </a:solidFill>
                <a:latin typeface="Adobe 宋体 Std L" panose="02020300000000000000" pitchFamily="18" charset="-122"/>
                <a:ea typeface="Adobe 宋体 Std L" panose="02020300000000000000" pitchFamily="18" charset="-122"/>
              </a:rPr>
              <a:t>损失发生的可能性。例如，建造防火建筑物，进行质量管理，加强设备检修，颁布</a:t>
            </a:r>
            <a:r>
              <a:rPr lang="zh-CN" altLang="en-US" dirty="0" smtClean="0">
                <a:solidFill>
                  <a:srgbClr val="221E1F"/>
                </a:solidFill>
                <a:latin typeface="Adobe 宋体 Std L" panose="02020300000000000000" pitchFamily="18" charset="-122"/>
                <a:ea typeface="Adobe 宋体 Std L" panose="02020300000000000000" pitchFamily="18" charset="-122"/>
              </a:rPr>
              <a:t>安全条例</a:t>
            </a:r>
            <a:r>
              <a:rPr lang="zh-CN" altLang="en-US" dirty="0">
                <a:solidFill>
                  <a:srgbClr val="221E1F"/>
                </a:solidFill>
                <a:latin typeface="Adobe 宋体 Std L" panose="02020300000000000000" pitchFamily="18" charset="-122"/>
                <a:ea typeface="Adobe 宋体 Std L" panose="02020300000000000000" pitchFamily="18" charset="-122"/>
              </a:rPr>
              <a:t>，提供劳动保护用品，检查通风设备，改进产品设计等都是减少损失频率的措施。</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风险补偿</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风险补偿是指个人或企业使用自有资金或借入资金，以补偿灾害、事故带来的损失</a:t>
            </a:r>
            <a:r>
              <a:rPr lang="zh-CN" altLang="en-US" dirty="0" smtClean="0">
                <a:solidFill>
                  <a:srgbClr val="221E1F"/>
                </a:solidFill>
                <a:latin typeface="Adobe 宋体 Std L" panose="02020300000000000000" pitchFamily="18" charset="-122"/>
                <a:ea typeface="Adobe 宋体 Std L" panose="02020300000000000000" pitchFamily="18" charset="-122"/>
              </a:rPr>
              <a:t>。风险补偿</a:t>
            </a:r>
            <a:r>
              <a:rPr lang="zh-CN" altLang="en-US" dirty="0">
                <a:solidFill>
                  <a:srgbClr val="221E1F"/>
                </a:solidFill>
                <a:latin typeface="Adobe 宋体 Std L" panose="02020300000000000000" pitchFamily="18" charset="-122"/>
                <a:ea typeface="Adobe 宋体 Std L" panose="02020300000000000000" pitchFamily="18" charset="-122"/>
              </a:rPr>
              <a:t>可以分为被动的和主动的，即无意识、无计划的和有意识、有计划的。如果没有</a:t>
            </a:r>
            <a:r>
              <a:rPr lang="zh-CN" altLang="en-US" dirty="0" smtClean="0">
                <a:solidFill>
                  <a:srgbClr val="221E1F"/>
                </a:solidFill>
                <a:latin typeface="Adobe 宋体 Std L" panose="02020300000000000000" pitchFamily="18" charset="-122"/>
                <a:ea typeface="Adobe 宋体 Std L" panose="02020300000000000000" pitchFamily="18" charset="-122"/>
              </a:rPr>
              <a:t>觉察到</a:t>
            </a:r>
            <a:r>
              <a:rPr lang="zh-CN" altLang="en-US" dirty="0">
                <a:solidFill>
                  <a:srgbClr val="221E1F"/>
                </a:solidFill>
                <a:latin typeface="Adobe 宋体 Std L" panose="02020300000000000000" pitchFamily="18" charset="-122"/>
                <a:ea typeface="Adobe 宋体 Std L" panose="02020300000000000000" pitchFamily="18" charset="-122"/>
              </a:rPr>
              <a:t>所面临的风险，或者觉察到风险的存在，但没有做出对付风险的决策，这样的自</a:t>
            </a:r>
            <a:r>
              <a:rPr lang="zh-CN" altLang="en-US" dirty="0" smtClean="0">
                <a:solidFill>
                  <a:srgbClr val="221E1F"/>
                </a:solidFill>
                <a:latin typeface="Adobe 宋体 Std L" panose="02020300000000000000" pitchFamily="18" charset="-122"/>
                <a:ea typeface="Adobe 宋体 Std L" panose="02020300000000000000" pitchFamily="18" charset="-122"/>
              </a:rPr>
              <a:t>担风险就是</a:t>
            </a:r>
            <a:r>
              <a:rPr lang="zh-CN" altLang="en-US" dirty="0">
                <a:solidFill>
                  <a:srgbClr val="221E1F"/>
                </a:solidFill>
                <a:latin typeface="Adobe 宋体 Std L" panose="02020300000000000000" pitchFamily="18" charset="-122"/>
                <a:ea typeface="Adobe 宋体 Std L" panose="02020300000000000000" pitchFamily="18" charset="-122"/>
              </a:rPr>
              <a:t>被动的。因为有时完全回避风险是不可能或明显不利的，这种有计划的风险自担</a:t>
            </a:r>
            <a:r>
              <a:rPr lang="zh-CN" altLang="en-US" dirty="0" smtClean="0">
                <a:solidFill>
                  <a:srgbClr val="221E1F"/>
                </a:solidFill>
                <a:latin typeface="Adobe 宋体 Std L" panose="02020300000000000000" pitchFamily="18" charset="-122"/>
                <a:ea typeface="Adobe 宋体 Std L" panose="02020300000000000000" pitchFamily="18" charset="-122"/>
              </a:rPr>
              <a:t>不失为一</a:t>
            </a:r>
            <a:r>
              <a:rPr lang="zh-CN" altLang="en-US" dirty="0">
                <a:solidFill>
                  <a:srgbClr val="221E1F"/>
                </a:solidFill>
                <a:latin typeface="Adobe 宋体 Std L" panose="02020300000000000000" pitchFamily="18" charset="-122"/>
                <a:ea typeface="Adobe 宋体 Std L" panose="02020300000000000000" pitchFamily="18" charset="-122"/>
              </a:rPr>
              <a:t>种规避风险的方式。如果已经觉察到风险的存在，并且相应采取了对付风险的办法，</a:t>
            </a:r>
            <a:r>
              <a:rPr lang="zh-CN" altLang="en-US" dirty="0" smtClean="0">
                <a:solidFill>
                  <a:srgbClr val="221E1F"/>
                </a:solidFill>
                <a:latin typeface="Adobe 宋体 Std L" panose="02020300000000000000" pitchFamily="18" charset="-122"/>
                <a:ea typeface="Adobe 宋体 Std L" panose="02020300000000000000" pitchFamily="18" charset="-122"/>
              </a:rPr>
              <a:t>这种自</a:t>
            </a:r>
            <a:r>
              <a:rPr lang="zh-CN" altLang="en-US" dirty="0">
                <a:solidFill>
                  <a:srgbClr val="221E1F"/>
                </a:solidFill>
                <a:latin typeface="Adobe 宋体 Std L" panose="02020300000000000000" pitchFamily="18" charset="-122"/>
                <a:ea typeface="Adobe 宋体 Std L" panose="02020300000000000000" pitchFamily="18" charset="-122"/>
              </a:rPr>
              <a:t>担风险就是主动的。一般来说，风险补偿有这样一些的优点：节省保险费开支；增加</a:t>
            </a:r>
            <a:r>
              <a:rPr lang="zh-CN" altLang="en-US" dirty="0" smtClean="0">
                <a:solidFill>
                  <a:srgbClr val="221E1F"/>
                </a:solidFill>
                <a:latin typeface="Adobe 宋体 Std L" panose="02020300000000000000" pitchFamily="18" charset="-122"/>
                <a:ea typeface="Adobe 宋体 Std L" panose="02020300000000000000" pitchFamily="18" charset="-122"/>
              </a:rPr>
              <a:t>企业对</a:t>
            </a:r>
            <a:r>
              <a:rPr lang="zh-CN" altLang="en-US" dirty="0">
                <a:solidFill>
                  <a:srgbClr val="221E1F"/>
                </a:solidFill>
                <a:latin typeface="Adobe 宋体 Std L" panose="02020300000000000000" pitchFamily="18" charset="-122"/>
                <a:ea typeface="Adobe 宋体 Std L" panose="02020300000000000000" pitchFamily="18" charset="-122"/>
              </a:rPr>
              <a:t>防损工作的内在动力。其不足之处主要是：企业有可能遭受高于保险费支出的损失，</a:t>
            </a:r>
            <a:r>
              <a:rPr lang="zh-CN" altLang="en-US" dirty="0" smtClean="0">
                <a:solidFill>
                  <a:srgbClr val="221E1F"/>
                </a:solidFill>
                <a:latin typeface="Adobe 宋体 Std L" panose="02020300000000000000" pitchFamily="18" charset="-122"/>
                <a:ea typeface="Adobe 宋体 Std L" panose="02020300000000000000" pitchFamily="18" charset="-122"/>
              </a:rPr>
              <a:t>尤其在</a:t>
            </a:r>
            <a:r>
              <a:rPr lang="zh-CN" altLang="en-US" dirty="0">
                <a:solidFill>
                  <a:srgbClr val="221E1F"/>
                </a:solidFill>
                <a:latin typeface="Adobe 宋体 Std L" panose="02020300000000000000" pitchFamily="18" charset="-122"/>
                <a:ea typeface="Adobe 宋体 Std L" panose="02020300000000000000" pitchFamily="18" charset="-122"/>
              </a:rPr>
              <a:t>短期内，企业受损的可能性难以捉摸；企业有可能增加费用支出，如聘请安全工程师和</a:t>
            </a:r>
            <a:r>
              <a:rPr lang="zh-CN" altLang="en-US" dirty="0" smtClean="0">
                <a:solidFill>
                  <a:srgbClr val="221E1F"/>
                </a:solidFill>
                <a:latin typeface="Adobe 宋体 Std L" panose="02020300000000000000" pitchFamily="18" charset="-122"/>
                <a:ea typeface="Adobe 宋体 Std L" panose="02020300000000000000" pitchFamily="18" charset="-122"/>
              </a:rPr>
              <a:t>防损</a:t>
            </a:r>
            <a:r>
              <a:rPr lang="zh-CN" altLang="en-US" dirty="0">
                <a:solidFill>
                  <a:srgbClr val="221E1F"/>
                </a:solidFill>
                <a:latin typeface="Adobe 宋体 Std L" panose="02020300000000000000" pitchFamily="18" charset="-122"/>
                <a:ea typeface="Adobe 宋体 Std L" panose="02020300000000000000" pitchFamily="18" charset="-122"/>
              </a:rPr>
              <a:t>专家，而保险公司则只需支付低廉的费用就可以向企业提供防损服务了。</a:t>
            </a:r>
          </a:p>
        </p:txBody>
      </p:sp>
    </p:spTree>
    <p:extLst>
      <p:ext uri="{BB962C8B-B14F-4D97-AF65-F5344CB8AC3E}">
        <p14:creationId xmlns:p14="http://schemas.microsoft.com/office/powerpoint/2010/main" val="289979874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2" y="927367"/>
            <a:ext cx="10792121" cy="4619598"/>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转移风险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转移风险常有以下两种方式：</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）非保险方式的转移风险。一般企业在风险管理中，常常运用合同、租赁和转移</a:t>
            </a:r>
            <a:r>
              <a:rPr lang="zh-CN" altLang="en-US" dirty="0" smtClean="0">
                <a:solidFill>
                  <a:srgbClr val="221E1F"/>
                </a:solidFill>
                <a:latin typeface="Adobe 宋体 Std L" panose="02020300000000000000" pitchFamily="18" charset="-122"/>
                <a:ea typeface="Adobe 宋体 Std L" panose="02020300000000000000" pitchFamily="18" charset="-122"/>
              </a:rPr>
              <a:t>责任条款</a:t>
            </a:r>
            <a:r>
              <a:rPr lang="zh-CN" altLang="en-US" dirty="0">
                <a:solidFill>
                  <a:srgbClr val="221E1F"/>
                </a:solidFill>
                <a:latin typeface="Adobe 宋体 Std L" panose="02020300000000000000" pitchFamily="18" charset="-122"/>
                <a:ea typeface="Adobe 宋体 Std L" panose="02020300000000000000" pitchFamily="18" charset="-122"/>
              </a:rPr>
              <a:t>的方式将风险进行转移，这是属于较为普遍使用的非保险方式转移风险的方式。具体如</a:t>
            </a:r>
            <a:r>
              <a:rPr lang="zh-CN" altLang="en-US" dirty="0" smtClean="0">
                <a:solidFill>
                  <a:srgbClr val="221E1F"/>
                </a:solidFill>
                <a:latin typeface="Adobe 宋体 Std L" panose="02020300000000000000" pitchFamily="18" charset="-122"/>
                <a:ea typeface="Adobe 宋体 Std L" panose="02020300000000000000" pitchFamily="18" charset="-122"/>
              </a:rPr>
              <a:t>，出租车</a:t>
            </a:r>
            <a:r>
              <a:rPr lang="zh-CN" altLang="en-US" dirty="0">
                <a:solidFill>
                  <a:srgbClr val="221E1F"/>
                </a:solidFill>
                <a:latin typeface="Adobe 宋体 Std L" panose="02020300000000000000" pitchFamily="18" charset="-122"/>
                <a:ea typeface="Adobe 宋体 Std L" panose="02020300000000000000" pitchFamily="18" charset="-122"/>
              </a:rPr>
              <a:t>的租赁合同可以规定租赁公司对出租车的维修、保养、损坏负责；一家公司在与某</a:t>
            </a:r>
            <a:r>
              <a:rPr lang="zh-CN" altLang="en-US" dirty="0" smtClean="0">
                <a:solidFill>
                  <a:srgbClr val="221E1F"/>
                </a:solidFill>
                <a:latin typeface="Adobe 宋体 Std L" panose="02020300000000000000" pitchFamily="18" charset="-122"/>
                <a:ea typeface="Adobe 宋体 Std L" panose="02020300000000000000" pitchFamily="18" charset="-122"/>
              </a:rPr>
              <a:t>建筑商</a:t>
            </a:r>
            <a:r>
              <a:rPr lang="zh-CN" altLang="en-US" dirty="0">
                <a:solidFill>
                  <a:srgbClr val="221E1F"/>
                </a:solidFill>
                <a:latin typeface="Adobe 宋体 Std L" panose="02020300000000000000" pitchFamily="18" charset="-122"/>
                <a:ea typeface="Adobe 宋体 Std L" panose="02020300000000000000" pitchFamily="18" charset="-122"/>
              </a:rPr>
              <a:t>签订新建仓库的合同中可以规定，建筑承包商对完工前仓库的任何损失负赔偿责任</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）保险。保险是一种把风险转移给第三方，也就是保险人的方法，即分摊风险和</a:t>
            </a:r>
            <a:r>
              <a:rPr lang="zh-CN" altLang="en-US" dirty="0" smtClean="0">
                <a:solidFill>
                  <a:srgbClr val="221E1F"/>
                </a:solidFill>
                <a:latin typeface="Adobe 宋体 Std L" panose="02020300000000000000" pitchFamily="18" charset="-122"/>
                <a:ea typeface="Adobe 宋体 Std L" panose="02020300000000000000" pitchFamily="18" charset="-122"/>
              </a:rPr>
              <a:t>意外</a:t>
            </a:r>
            <a:r>
              <a:rPr lang="zh-CN" altLang="en-US" dirty="0">
                <a:solidFill>
                  <a:srgbClr val="221E1F"/>
                </a:solidFill>
                <a:latin typeface="Adobe 宋体 Std L" panose="02020300000000000000" pitchFamily="18" charset="-122"/>
                <a:ea typeface="Adobe 宋体 Std L" panose="02020300000000000000" pitchFamily="18" charset="-122"/>
              </a:rPr>
              <a:t>损失的方法。个人和企业一旦发生意外损失，保险人就补偿被保险人的损失。这实际上</a:t>
            </a:r>
            <a:r>
              <a:rPr lang="zh-CN" altLang="en-US" dirty="0" smtClean="0">
                <a:solidFill>
                  <a:srgbClr val="221E1F"/>
                </a:solidFill>
                <a:latin typeface="Adobe 宋体 Std L" panose="02020300000000000000" pitchFamily="18" charset="-122"/>
                <a:ea typeface="Adobe 宋体 Std L" panose="02020300000000000000" pitchFamily="18" charset="-122"/>
              </a:rPr>
              <a:t>是把</a:t>
            </a:r>
            <a:r>
              <a:rPr lang="zh-CN" altLang="en-US" dirty="0">
                <a:solidFill>
                  <a:srgbClr val="221E1F"/>
                </a:solidFill>
                <a:latin typeface="Adobe 宋体 Std L" panose="02020300000000000000" pitchFamily="18" charset="-122"/>
                <a:ea typeface="Adobe 宋体 Std L" panose="02020300000000000000" pitchFamily="18" charset="-122"/>
              </a:rPr>
              <a:t>少数人遭受的损失分摊给同险种的所有投保人。由于少数投保人遭受的损失为同险种</a:t>
            </a:r>
            <a:r>
              <a:rPr lang="zh-CN" altLang="en-US" dirty="0" smtClean="0">
                <a:solidFill>
                  <a:srgbClr val="221E1F"/>
                </a:solidFill>
                <a:latin typeface="Adobe 宋体 Std L" panose="02020300000000000000" pitchFamily="18" charset="-122"/>
                <a:ea typeface="Adobe 宋体 Std L" panose="02020300000000000000" pitchFamily="18" charset="-122"/>
              </a:rPr>
              <a:t>的所有</a:t>
            </a:r>
            <a:r>
              <a:rPr lang="zh-CN" altLang="en-US" dirty="0">
                <a:solidFill>
                  <a:srgbClr val="221E1F"/>
                </a:solidFill>
                <a:latin typeface="Adobe 宋体 Std L" panose="02020300000000000000" pitchFamily="18" charset="-122"/>
                <a:ea typeface="Adobe 宋体 Std L" panose="02020300000000000000" pitchFamily="18" charset="-122"/>
              </a:rPr>
              <a:t>投保人所分担，所以，所有投保人的平均损失就代替了个别投保人的实际损失。</a:t>
            </a:r>
            <a:r>
              <a:rPr lang="zh-CN" altLang="en-US" dirty="0" smtClean="0">
                <a:solidFill>
                  <a:srgbClr val="221E1F"/>
                </a:solidFill>
                <a:latin typeface="Adobe 宋体 Std L" panose="02020300000000000000" pitchFamily="18" charset="-122"/>
                <a:ea typeface="Adobe 宋体 Std L" panose="02020300000000000000" pitchFamily="18" charset="-122"/>
              </a:rPr>
              <a:t>一般来说</a:t>
            </a:r>
            <a:r>
              <a:rPr lang="zh-CN" altLang="en-US" dirty="0">
                <a:solidFill>
                  <a:srgbClr val="221E1F"/>
                </a:solidFill>
                <a:latin typeface="Adobe 宋体 Std L" panose="02020300000000000000" pitchFamily="18" charset="-122"/>
                <a:ea typeface="Adobe 宋体 Std L" panose="02020300000000000000" pitchFamily="18" charset="-122"/>
              </a:rPr>
              <a:t>，人身、财产和责任风险都能由保险公司承保，而市场、生产、财务和政治风险就不能</a:t>
            </a:r>
            <a:r>
              <a:rPr lang="zh-CN" altLang="en-US" dirty="0" smtClean="0">
                <a:solidFill>
                  <a:srgbClr val="221E1F"/>
                </a:solidFill>
                <a:latin typeface="Adobe 宋体 Std L" panose="02020300000000000000" pitchFamily="18" charset="-122"/>
                <a:ea typeface="Adobe 宋体 Std L" panose="02020300000000000000" pitchFamily="18" charset="-122"/>
              </a:rPr>
              <a:t>由商业</a:t>
            </a:r>
            <a:r>
              <a:rPr lang="zh-CN" altLang="en-US" dirty="0">
                <a:solidFill>
                  <a:srgbClr val="221E1F"/>
                </a:solidFill>
                <a:latin typeface="Adobe 宋体 Std L" panose="02020300000000000000" pitchFamily="18" charset="-122"/>
                <a:ea typeface="Adobe 宋体 Std L" panose="02020300000000000000" pitchFamily="18" charset="-122"/>
              </a:rPr>
              <a:t>保险公司承保了。</a:t>
            </a:r>
          </a:p>
        </p:txBody>
      </p:sp>
    </p:spTree>
    <p:extLst>
      <p:ext uri="{BB962C8B-B14F-4D97-AF65-F5344CB8AC3E}">
        <p14:creationId xmlns:p14="http://schemas.microsoft.com/office/powerpoint/2010/main" val="282084921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660180" y="86708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一、发展战略风险的防范</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729562" y="1519318"/>
            <a:ext cx="10792121" cy="1295611"/>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创业</a:t>
            </a:r>
            <a:r>
              <a:rPr lang="zh-CN" altLang="en-US" dirty="0">
                <a:solidFill>
                  <a:srgbClr val="221E1F"/>
                </a:solidFill>
                <a:latin typeface="Adobe 宋体 Std L" panose="02020300000000000000" pitchFamily="18" charset="-122"/>
                <a:ea typeface="Adobe 宋体 Std L" panose="02020300000000000000" pitchFamily="18" charset="-122"/>
              </a:rPr>
              <a:t>是一个整合过程。它需要充分考虑各方面的因素，如果没有经验的积累，没有</a:t>
            </a:r>
            <a:r>
              <a:rPr lang="zh-CN" altLang="en-US" dirty="0" smtClean="0">
                <a:solidFill>
                  <a:srgbClr val="221E1F"/>
                </a:solidFill>
                <a:latin typeface="Adobe 宋体 Std L" panose="02020300000000000000" pitchFamily="18" charset="-122"/>
                <a:ea typeface="Adobe 宋体 Std L" panose="02020300000000000000" pitchFamily="18" charset="-122"/>
              </a:rPr>
              <a:t>社会的</a:t>
            </a:r>
            <a:r>
              <a:rPr lang="zh-CN" altLang="en-US" dirty="0">
                <a:solidFill>
                  <a:srgbClr val="221E1F"/>
                </a:solidFill>
                <a:latin typeface="Adobe 宋体 Std L" panose="02020300000000000000" pitchFamily="18" charset="-122"/>
                <a:ea typeface="Adobe 宋体 Std L" panose="02020300000000000000" pitchFamily="18" charset="-122"/>
              </a:rPr>
              <a:t>支持，毕业生创业实际上是“独木难支”。相对于其他背景的创业者而言，学生最大的</a:t>
            </a:r>
            <a:r>
              <a:rPr lang="zh-CN" altLang="en-US" dirty="0" smtClean="0">
                <a:solidFill>
                  <a:srgbClr val="221E1F"/>
                </a:solidFill>
                <a:latin typeface="Adobe 宋体 Std L" panose="02020300000000000000" pitchFamily="18" charset="-122"/>
                <a:ea typeface="Adobe 宋体 Std L" panose="02020300000000000000" pitchFamily="18" charset="-122"/>
              </a:rPr>
              <a:t>劣势</a:t>
            </a:r>
            <a:r>
              <a:rPr lang="zh-CN" altLang="en-US" dirty="0">
                <a:solidFill>
                  <a:srgbClr val="221E1F"/>
                </a:solidFill>
                <a:latin typeface="Adobe 宋体 Std L" panose="02020300000000000000" pitchFamily="18" charset="-122"/>
                <a:ea typeface="Adobe 宋体 Std L" panose="02020300000000000000" pitchFamily="18" charset="-122"/>
              </a:rPr>
              <a:t>就是社会经验的严重缺乏。学生创业者应学会如何有效防范创业风险，争取把创业风险</a:t>
            </a:r>
            <a:r>
              <a:rPr lang="zh-CN" altLang="en-US" dirty="0" smtClean="0">
                <a:solidFill>
                  <a:srgbClr val="221E1F"/>
                </a:solidFill>
                <a:latin typeface="Adobe 宋体 Std L" panose="02020300000000000000" pitchFamily="18" charset="-122"/>
                <a:ea typeface="Adobe 宋体 Std L" panose="02020300000000000000" pitchFamily="18" charset="-122"/>
              </a:rPr>
              <a:t>降至最低。</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12742" y="136796"/>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2    </a:t>
            </a:r>
            <a:r>
              <a:rPr lang="zh-CN" altLang="en-US" sz="2600" dirty="0" smtClean="0">
                <a:solidFill>
                  <a:srgbClr val="C00000"/>
                </a:solidFill>
                <a:latin typeface="方正准圆_GBK" pitchFamily="65" charset="-122"/>
                <a:ea typeface="方正准圆_GBK" pitchFamily="65" charset="-122"/>
              </a:rPr>
              <a:t>创业</a:t>
            </a:r>
            <a:r>
              <a:rPr lang="zh-CN" altLang="en-US" sz="2600" dirty="0">
                <a:solidFill>
                  <a:srgbClr val="C00000"/>
                </a:solidFill>
                <a:latin typeface="方正准圆_GBK" pitchFamily="65" charset="-122"/>
                <a:ea typeface="方正准圆_GBK" pitchFamily="65" charset="-122"/>
              </a:rPr>
              <a:t>风险防范</a:t>
            </a:r>
            <a:endParaRPr lang="zh-CN" altLang="en-US" sz="2600" dirty="0">
              <a:solidFill>
                <a:srgbClr val="C00000"/>
              </a:solidFill>
              <a:latin typeface="方正准圆_GBK" pitchFamily="65" charset="-122"/>
              <a:ea typeface="方正准圆_GBK" pitchFamily="65" charset="-122"/>
            </a:endParaRP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229" y="3614451"/>
            <a:ext cx="3480904" cy="2318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29562" y="3065652"/>
            <a:ext cx="7382051" cy="3416320"/>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明确目标，探寻商机</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对市场认识的缺乏，导致初次创业者很可能把眼光盯向那些所谓的热门：听说电子商务现在很火，就想要建个网站搞一把；看见加盟连锁赚钱，就决定加盟。实际上，如果在清楚地了解市场近期前景、投入又不太多的情况下，做“热门”并不是不可行的，但是，一定不要盲从，不要美化前景，冲动投入。投资失败的人，一个通病就是赶“热门”，看到别人做什么赚钱也跟着去赶热门。但是，真正成功的人，绝不去赶“热门”，而是留心发现商机，也就是说创业者要慎选行业。</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65392403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1" y="484916"/>
            <a:ext cx="10792121" cy="5909310"/>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尽量降低资金风险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不管是已经创业成功的人士还是相关专家，都不赞成同学们在创业初期就投入自己</a:t>
            </a:r>
            <a:r>
              <a:rPr lang="zh-CN" altLang="en-US" dirty="0" smtClean="0">
                <a:solidFill>
                  <a:srgbClr val="221E1F"/>
                </a:solidFill>
                <a:latin typeface="Adobe 宋体 Std L" panose="02020300000000000000" pitchFamily="18" charset="-122"/>
                <a:ea typeface="Adobe 宋体 Std L" panose="02020300000000000000" pitchFamily="18" charset="-122"/>
              </a:rPr>
              <a:t>所有的</a:t>
            </a:r>
            <a:r>
              <a:rPr lang="zh-CN" altLang="en-US" dirty="0">
                <a:solidFill>
                  <a:srgbClr val="221E1F"/>
                </a:solidFill>
                <a:latin typeface="Adobe 宋体 Std L" panose="02020300000000000000" pitchFamily="18" charset="-122"/>
                <a:ea typeface="Adobe 宋体 Std L" panose="02020300000000000000" pitchFamily="18" charset="-122"/>
              </a:rPr>
              <a:t>资金积蓄，甚至大肆举债。</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由于自身市场经验、管理能力等方面的不足，初次创业的成功概率只有 </a:t>
            </a:r>
            <a:r>
              <a:rPr lang="en-US" altLang="zh-CN" dirty="0">
                <a:solidFill>
                  <a:srgbClr val="221E1F"/>
                </a:solidFill>
                <a:latin typeface="Adobe 宋体 Std L" panose="02020300000000000000" pitchFamily="18" charset="-122"/>
                <a:ea typeface="Adobe 宋体 Std L" panose="02020300000000000000" pitchFamily="18" charset="-122"/>
              </a:rPr>
              <a:t>20%</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30%</a:t>
            </a:r>
            <a:r>
              <a:rPr lang="zh-CN" altLang="en-US"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很大程度</a:t>
            </a:r>
            <a:r>
              <a:rPr lang="zh-CN" altLang="en-US" dirty="0">
                <a:solidFill>
                  <a:srgbClr val="221E1F"/>
                </a:solidFill>
                <a:latin typeface="Adobe 宋体 Std L" panose="02020300000000000000" pitchFamily="18" charset="-122"/>
                <a:ea typeface="Adobe 宋体 Std L" panose="02020300000000000000" pitchFamily="18" charset="-122"/>
              </a:rPr>
              <a:t>上只是一个自我摸索和学习的阶段，如果过多过大地投入，一旦失败，会对今后的发展</a:t>
            </a:r>
            <a:r>
              <a:rPr lang="zh-CN" altLang="en-US" dirty="0" smtClean="0">
                <a:solidFill>
                  <a:srgbClr val="221E1F"/>
                </a:solidFill>
                <a:latin typeface="Adobe 宋体 Std L" panose="02020300000000000000" pitchFamily="18" charset="-122"/>
                <a:ea typeface="Adobe 宋体 Std L" panose="02020300000000000000" pitchFamily="18" charset="-122"/>
              </a:rPr>
              <a:t>产生</a:t>
            </a:r>
            <a:r>
              <a:rPr lang="zh-CN" altLang="en-US" dirty="0">
                <a:solidFill>
                  <a:srgbClr val="221E1F"/>
                </a:solidFill>
                <a:latin typeface="Adobe 宋体 Std L" panose="02020300000000000000" pitchFamily="18" charset="-122"/>
                <a:ea typeface="Adobe 宋体 Std L" panose="02020300000000000000" pitchFamily="18" charset="-122"/>
              </a:rPr>
              <a:t>巨大影响。对于那些没有开始创业，就整天想着从哪里获得更多的贷款、甚至寻求</a:t>
            </a:r>
            <a:r>
              <a:rPr lang="zh-CN" altLang="en-US" dirty="0" smtClean="0">
                <a:solidFill>
                  <a:srgbClr val="221E1F"/>
                </a:solidFill>
                <a:latin typeface="Adobe 宋体 Std L" panose="02020300000000000000" pitchFamily="18" charset="-122"/>
                <a:ea typeface="Adobe 宋体 Std L" panose="02020300000000000000" pitchFamily="18" charset="-122"/>
              </a:rPr>
              <a:t>风险投资机构</a:t>
            </a:r>
            <a:r>
              <a:rPr lang="zh-CN" altLang="en-US" dirty="0">
                <a:solidFill>
                  <a:srgbClr val="221E1F"/>
                </a:solidFill>
                <a:latin typeface="Adobe 宋体 Std L" panose="02020300000000000000" pitchFamily="18" charset="-122"/>
                <a:ea typeface="Adobe 宋体 Std L" panose="02020300000000000000" pitchFamily="18" charset="-122"/>
              </a:rPr>
              <a:t>帮助的举动，是不值得提倡的。首先，作为创业学生从这些渠道获得资金的概率非常小</a:t>
            </a:r>
            <a:r>
              <a:rPr lang="zh-CN" altLang="en-US" dirty="0" smtClean="0">
                <a:solidFill>
                  <a:srgbClr val="221E1F"/>
                </a:solidFill>
                <a:latin typeface="Adobe 宋体 Std L" panose="02020300000000000000" pitchFamily="18" charset="-122"/>
                <a:ea typeface="Adobe 宋体 Std L" panose="02020300000000000000" pitchFamily="18" charset="-122"/>
              </a:rPr>
              <a:t>，投资</a:t>
            </a:r>
            <a:r>
              <a:rPr lang="zh-CN" altLang="en-US" dirty="0">
                <a:solidFill>
                  <a:srgbClr val="221E1F"/>
                </a:solidFill>
                <a:latin typeface="Adobe 宋体 Std L" panose="02020300000000000000" pitchFamily="18" charset="-122"/>
                <a:ea typeface="Adobe 宋体 Std L" panose="02020300000000000000" pitchFamily="18" charset="-122"/>
              </a:rPr>
              <a:t>专家是不会轻易把钱投在那些初出茅庐的人身上，哪怕你自认为有非常好的项目和机会</a:t>
            </a:r>
            <a:r>
              <a:rPr lang="zh-CN" altLang="en-US" dirty="0" smtClean="0">
                <a:solidFill>
                  <a:srgbClr val="221E1F"/>
                </a:solidFill>
                <a:latin typeface="Adobe 宋体 Std L" panose="02020300000000000000" pitchFamily="18" charset="-122"/>
                <a:ea typeface="Adobe 宋体 Std L" panose="02020300000000000000" pitchFamily="18" charset="-122"/>
              </a:rPr>
              <a:t>。其次</a:t>
            </a:r>
            <a:r>
              <a:rPr lang="zh-CN" altLang="en-US" dirty="0">
                <a:solidFill>
                  <a:srgbClr val="221E1F"/>
                </a:solidFill>
                <a:latin typeface="Adobe 宋体 Std L" panose="02020300000000000000" pitchFamily="18" charset="-122"/>
                <a:ea typeface="Adobe 宋体 Std L" panose="02020300000000000000" pitchFamily="18" charset="-122"/>
              </a:rPr>
              <a:t>，过多的投入很可能一开始就把事情放在了自己不能掌控的地步，使风险加大</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充分了解涉足的市场</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成功总是青睐那些有准备的人。而这种准备，很大程度上就是来自你对市场的了解。</a:t>
            </a:r>
            <a:r>
              <a:rPr lang="zh-CN" altLang="en-US" dirty="0" smtClean="0">
                <a:solidFill>
                  <a:srgbClr val="221E1F"/>
                </a:solidFill>
                <a:latin typeface="Adobe 宋体 Std L" panose="02020300000000000000" pitchFamily="18" charset="-122"/>
                <a:ea typeface="Adobe 宋体 Std L" panose="02020300000000000000" pitchFamily="18" charset="-122"/>
              </a:rPr>
              <a:t>以前</a:t>
            </a:r>
            <a:r>
              <a:rPr lang="zh-CN" altLang="en-US" dirty="0">
                <a:solidFill>
                  <a:srgbClr val="221E1F"/>
                </a:solidFill>
                <a:latin typeface="Adobe 宋体 Std L" panose="02020300000000000000" pitchFamily="18" charset="-122"/>
                <a:ea typeface="Adobe 宋体 Std L" panose="02020300000000000000" pitchFamily="18" charset="-122"/>
              </a:rPr>
              <a:t>那个凭着一股冲劲、某个灵感就能占领市场、获得成功的时代已经永远过去了。对于</a:t>
            </a:r>
            <a:r>
              <a:rPr lang="zh-CN" altLang="en-US" dirty="0" smtClean="0">
                <a:solidFill>
                  <a:srgbClr val="221E1F"/>
                </a:solidFill>
                <a:latin typeface="Adobe 宋体 Std L" panose="02020300000000000000" pitchFamily="18" charset="-122"/>
                <a:ea typeface="Adobe 宋体 Std L" panose="02020300000000000000" pitchFamily="18" charset="-122"/>
              </a:rPr>
              <a:t>创业者</a:t>
            </a:r>
            <a:r>
              <a:rPr lang="zh-CN" altLang="en-US" dirty="0">
                <a:solidFill>
                  <a:srgbClr val="221E1F"/>
                </a:solidFill>
                <a:latin typeface="Adobe 宋体 Std L" panose="02020300000000000000" pitchFamily="18" charset="-122"/>
                <a:ea typeface="Adobe 宋体 Std L" panose="02020300000000000000" pitchFamily="18" charset="-122"/>
              </a:rPr>
              <a:t>来说，机会似乎处处都有，机会又似乎无处可寻。其实，关键还在于，当你想进入某个</a:t>
            </a:r>
            <a:r>
              <a:rPr lang="zh-CN" altLang="en-US" dirty="0" smtClean="0">
                <a:solidFill>
                  <a:srgbClr val="221E1F"/>
                </a:solidFill>
                <a:latin typeface="Adobe 宋体 Std L" panose="02020300000000000000" pitchFamily="18" charset="-122"/>
                <a:ea typeface="Adobe 宋体 Std L" panose="02020300000000000000" pitchFamily="18" charset="-122"/>
              </a:rPr>
              <a:t>领域</a:t>
            </a:r>
            <a:r>
              <a:rPr lang="zh-CN" altLang="en-US" dirty="0">
                <a:solidFill>
                  <a:srgbClr val="221E1F"/>
                </a:solidFill>
                <a:latin typeface="Adobe 宋体 Std L" panose="02020300000000000000" pitchFamily="18" charset="-122"/>
                <a:ea typeface="Adobe 宋体 Std L" panose="02020300000000000000" pitchFamily="18" charset="-122"/>
              </a:rPr>
              <a:t>时，你对它的现状了解多少，你对它的前景又能预测多少。</a:t>
            </a:r>
          </a:p>
        </p:txBody>
      </p:sp>
    </p:spTree>
    <p:extLst>
      <p:ext uri="{BB962C8B-B14F-4D97-AF65-F5344CB8AC3E}">
        <p14:creationId xmlns:p14="http://schemas.microsoft.com/office/powerpoint/2010/main" val="75154869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1" y="484916"/>
            <a:ext cx="10792121" cy="5909310"/>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有效整合管理资源</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创业需要充分考虑各方面的因素，如果没有经验的积累，没有社会的支持，同学们</a:t>
            </a:r>
            <a:r>
              <a:rPr lang="zh-CN" altLang="en-US" dirty="0" smtClean="0">
                <a:solidFill>
                  <a:srgbClr val="221E1F"/>
                </a:solidFill>
                <a:latin typeface="Adobe 宋体 Std L" panose="02020300000000000000" pitchFamily="18" charset="-122"/>
                <a:ea typeface="Adobe 宋体 Std L" panose="02020300000000000000" pitchFamily="18" charset="-122"/>
              </a:rPr>
              <a:t>创业实际上</a:t>
            </a:r>
            <a:r>
              <a:rPr lang="zh-CN" altLang="en-US" dirty="0">
                <a:solidFill>
                  <a:srgbClr val="221E1F"/>
                </a:solidFill>
                <a:latin typeface="Adobe 宋体 Std L" panose="02020300000000000000" pitchFamily="18" charset="-122"/>
                <a:ea typeface="Adobe 宋体 Std L" panose="02020300000000000000" pitchFamily="18" charset="-122"/>
              </a:rPr>
              <a:t>是“独木难支”。相对于其他背景的创业者而言，学生最大的劣势就是社会经验的</a:t>
            </a:r>
            <a:r>
              <a:rPr lang="zh-CN" altLang="en-US" dirty="0" smtClean="0">
                <a:solidFill>
                  <a:srgbClr val="221E1F"/>
                </a:solidFill>
                <a:latin typeface="Adobe 宋体 Std L" panose="02020300000000000000" pitchFamily="18" charset="-122"/>
                <a:ea typeface="Adobe 宋体 Std L" panose="02020300000000000000" pitchFamily="18" charset="-122"/>
              </a:rPr>
              <a:t>严重</a:t>
            </a:r>
            <a:r>
              <a:rPr lang="zh-CN" altLang="en-US" dirty="0">
                <a:solidFill>
                  <a:srgbClr val="221E1F"/>
                </a:solidFill>
                <a:latin typeface="Adobe 宋体 Std L" panose="02020300000000000000" pitchFamily="18" charset="-122"/>
                <a:ea typeface="Adobe 宋体 Std L" panose="02020300000000000000" pitchFamily="18" charset="-122"/>
              </a:rPr>
              <a:t>缺乏。缺乏从职业角度整合资源、实施管理的能力和经验，这将大大降低同学们创业的</a:t>
            </a:r>
            <a:r>
              <a:rPr lang="zh-CN" altLang="en-US" dirty="0" smtClean="0">
                <a:solidFill>
                  <a:srgbClr val="221E1F"/>
                </a:solidFill>
                <a:latin typeface="Adobe 宋体 Std L" panose="02020300000000000000" pitchFamily="18" charset="-122"/>
                <a:ea typeface="Adobe 宋体 Std L" panose="02020300000000000000" pitchFamily="18" charset="-122"/>
              </a:rPr>
              <a:t>成功率</a:t>
            </a:r>
            <a:r>
              <a:rPr lang="zh-CN" altLang="en-US" dirty="0">
                <a:solidFill>
                  <a:srgbClr val="221E1F"/>
                </a:solidFill>
                <a:latin typeface="Adobe 宋体 Std L" panose="02020300000000000000" pitchFamily="18" charset="-122"/>
                <a:ea typeface="Adobe 宋体 Std L" panose="02020300000000000000" pitchFamily="18" charset="-122"/>
              </a:rPr>
              <a:t>。而现在许多同学往往存在“纸上谈兵”“好高骛远”的现象，比如把创业目标定位</a:t>
            </a:r>
            <a:r>
              <a:rPr lang="zh-CN" altLang="en-US" dirty="0" smtClean="0">
                <a:solidFill>
                  <a:srgbClr val="221E1F"/>
                </a:solidFill>
                <a:latin typeface="Adobe 宋体 Std L" panose="02020300000000000000" pitchFamily="18" charset="-122"/>
                <a:ea typeface="Adobe 宋体 Std L" panose="02020300000000000000" pitchFamily="18" charset="-122"/>
              </a:rPr>
              <a:t>在需要</a:t>
            </a:r>
            <a:r>
              <a:rPr lang="zh-CN" altLang="en-US" dirty="0">
                <a:solidFill>
                  <a:srgbClr val="221E1F"/>
                </a:solidFill>
                <a:latin typeface="Adobe 宋体 Std L" panose="02020300000000000000" pitchFamily="18" charset="-122"/>
                <a:ea typeface="Adobe 宋体 Std L" panose="02020300000000000000" pitchFamily="18" charset="-122"/>
              </a:rPr>
              <a:t>一大笔启动资金、高科技的大型项目上。这都会给创业带来巨大的风险和压力。所以</a:t>
            </a:r>
            <a:r>
              <a:rPr lang="zh-CN" altLang="en-US" dirty="0" smtClean="0">
                <a:solidFill>
                  <a:srgbClr val="221E1F"/>
                </a:solidFill>
                <a:latin typeface="Adobe 宋体 Std L" panose="02020300000000000000" pitchFamily="18" charset="-122"/>
                <a:ea typeface="Adobe 宋体 Std L" panose="02020300000000000000" pitchFamily="18" charset="-122"/>
              </a:rPr>
              <a:t>，同学们</a:t>
            </a:r>
            <a:r>
              <a:rPr lang="zh-CN" altLang="en-US" dirty="0">
                <a:solidFill>
                  <a:srgbClr val="221E1F"/>
                </a:solidFill>
                <a:latin typeface="Adobe 宋体 Std L" panose="02020300000000000000" pitchFamily="18" charset="-122"/>
                <a:ea typeface="Adobe 宋体 Std L" panose="02020300000000000000" pitchFamily="18" charset="-122"/>
              </a:rPr>
              <a:t>应该选择一些低成本、低风险的小项目，放下架子去创业。而且要具备一定的</a:t>
            </a:r>
            <a:r>
              <a:rPr lang="zh-CN" altLang="en-US" dirty="0" smtClean="0">
                <a:solidFill>
                  <a:srgbClr val="221E1F"/>
                </a:solidFill>
                <a:latin typeface="Adobe 宋体 Std L" panose="02020300000000000000" pitchFamily="18" charset="-122"/>
                <a:ea typeface="Adobe 宋体 Std L" panose="02020300000000000000" pitchFamily="18" charset="-122"/>
              </a:rPr>
              <a:t>企业管理</a:t>
            </a:r>
            <a:r>
              <a:rPr lang="zh-CN" altLang="en-US" dirty="0">
                <a:solidFill>
                  <a:srgbClr val="221E1F"/>
                </a:solidFill>
                <a:latin typeface="Adobe 宋体 Std L" panose="02020300000000000000" pitchFamily="18" charset="-122"/>
                <a:ea typeface="Adobe 宋体 Std L" panose="02020300000000000000" pitchFamily="18" charset="-122"/>
              </a:rPr>
              <a:t>及市场营运知识和经验。即使是两三人的“办公室式”小企业，也必须有明确的财务、</a:t>
            </a:r>
            <a:r>
              <a:rPr lang="zh-CN" altLang="en-US" dirty="0" smtClean="0">
                <a:solidFill>
                  <a:srgbClr val="221E1F"/>
                </a:solidFill>
                <a:latin typeface="Adobe 宋体 Std L" panose="02020300000000000000" pitchFamily="18" charset="-122"/>
                <a:ea typeface="Adobe 宋体 Std L" panose="02020300000000000000" pitchFamily="18" charset="-122"/>
              </a:rPr>
              <a:t>人事</a:t>
            </a:r>
            <a:r>
              <a:rPr lang="zh-CN" altLang="en-US" dirty="0">
                <a:solidFill>
                  <a:srgbClr val="221E1F"/>
                </a:solidFill>
                <a:latin typeface="Adobe 宋体 Std L" panose="02020300000000000000" pitchFamily="18" charset="-122"/>
                <a:ea typeface="Adobe 宋体 Std L" panose="02020300000000000000" pitchFamily="18" charset="-122"/>
              </a:rPr>
              <a:t>制度。有条件的话，可聘请有管理经验的前辈把关。</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5. </a:t>
            </a:r>
            <a:r>
              <a:rPr lang="zh-CN" altLang="en-US" b="1" dirty="0">
                <a:solidFill>
                  <a:srgbClr val="221E1F"/>
                </a:solidFill>
                <a:latin typeface="Adobe 宋体 Std L" panose="02020300000000000000" pitchFamily="18" charset="-122"/>
                <a:ea typeface="Adobe 宋体 Std L" panose="02020300000000000000" pitchFamily="18" charset="-122"/>
              </a:rPr>
              <a:t>做足准备，长远发展</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小企业的发展，稳健永远要比成长更重要，如果你每年能有 </a:t>
            </a:r>
            <a:r>
              <a:rPr lang="en-US" altLang="zh-CN" dirty="0">
                <a:solidFill>
                  <a:srgbClr val="221E1F"/>
                </a:solidFill>
                <a:latin typeface="Adobe 宋体 Std L" panose="02020300000000000000" pitchFamily="18" charset="-122"/>
                <a:ea typeface="Adobe 宋体 Std L" panose="02020300000000000000" pitchFamily="18" charset="-122"/>
              </a:rPr>
              <a:t>30% </a:t>
            </a:r>
            <a:r>
              <a:rPr lang="zh-CN" altLang="en-US" dirty="0">
                <a:solidFill>
                  <a:srgbClr val="221E1F"/>
                </a:solidFill>
                <a:latin typeface="Adobe 宋体 Std L" panose="02020300000000000000" pitchFamily="18" charset="-122"/>
                <a:ea typeface="Adobe 宋体 Std L" panose="02020300000000000000" pitchFamily="18" charset="-122"/>
              </a:rPr>
              <a:t>的利润，</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年后就</a:t>
            </a:r>
            <a:r>
              <a:rPr lang="zh-CN" altLang="en-US" dirty="0" smtClean="0">
                <a:solidFill>
                  <a:srgbClr val="221E1F"/>
                </a:solidFill>
                <a:latin typeface="Adobe 宋体 Std L" panose="02020300000000000000" pitchFamily="18" charset="-122"/>
                <a:ea typeface="Adobe 宋体 Std L" panose="02020300000000000000" pitchFamily="18" charset="-122"/>
              </a:rPr>
              <a:t>能有</a:t>
            </a:r>
            <a:r>
              <a:rPr lang="zh-CN" altLang="en-US" dirty="0">
                <a:solidFill>
                  <a:srgbClr val="221E1F"/>
                </a:solidFill>
                <a:latin typeface="Adobe 宋体 Std L" panose="02020300000000000000" pitchFamily="18" charset="-122"/>
                <a:ea typeface="Adobe 宋体 Std L" panose="02020300000000000000" pitchFamily="18" charset="-122"/>
              </a:rPr>
              <a:t>机会把事业做得更大，因此要有跑马拉松的耐力及准备，一步一个脚印，按部就班，不要</a:t>
            </a:r>
            <a:r>
              <a:rPr lang="zh-CN" altLang="en-US" dirty="0" smtClean="0">
                <a:solidFill>
                  <a:srgbClr val="221E1F"/>
                </a:solidFill>
                <a:latin typeface="Adobe 宋体 Std L" panose="02020300000000000000" pitchFamily="18" charset="-122"/>
                <a:ea typeface="Adobe 宋体 Std L" panose="02020300000000000000" pitchFamily="18" charset="-122"/>
              </a:rPr>
              <a:t>存在</a:t>
            </a:r>
            <a:r>
              <a:rPr lang="zh-CN" altLang="en-US" dirty="0">
                <a:solidFill>
                  <a:srgbClr val="221E1F"/>
                </a:solidFill>
                <a:latin typeface="Adobe 宋体 Std L" panose="02020300000000000000" pitchFamily="18" charset="-122"/>
                <a:ea typeface="Adobe 宋体 Std L" panose="02020300000000000000" pitchFamily="18" charset="-122"/>
              </a:rPr>
              <a:t>抢短线的投机幻想。也就是说初创企业要先求生存。要先打好根基，求生存后再求发展，</a:t>
            </a:r>
            <a:r>
              <a:rPr lang="zh-CN" altLang="en-US" dirty="0" smtClean="0">
                <a:solidFill>
                  <a:srgbClr val="221E1F"/>
                </a:solidFill>
                <a:latin typeface="Adobe 宋体 Std L" panose="02020300000000000000" pitchFamily="18" charset="-122"/>
                <a:ea typeface="Adobe 宋体 Std L" panose="02020300000000000000" pitchFamily="18" charset="-122"/>
              </a:rPr>
              <a:t>切勿</a:t>
            </a:r>
            <a:r>
              <a:rPr lang="zh-CN" altLang="en-US" dirty="0">
                <a:solidFill>
                  <a:srgbClr val="221E1F"/>
                </a:solidFill>
                <a:latin typeface="Adobe 宋体 Std L" panose="02020300000000000000" pitchFamily="18" charset="-122"/>
                <a:ea typeface="Adobe 宋体 Std L" panose="02020300000000000000" pitchFamily="18" charset="-122"/>
              </a:rPr>
              <a:t>好高骛远、贪图业绩，必须重视经营体制，步步为营，再求创造利润，进而扩大经营</a:t>
            </a:r>
            <a:r>
              <a:rPr lang="zh-CN" altLang="en-US" dirty="0" smtClean="0">
                <a:solidFill>
                  <a:srgbClr val="221E1F"/>
                </a:solidFill>
                <a:latin typeface="Adobe 宋体 Std L" panose="02020300000000000000" pitchFamily="18" charset="-122"/>
                <a:ea typeface="Adobe 宋体 Std L" panose="02020300000000000000" pitchFamily="18" charset="-122"/>
              </a:rPr>
              <a:t>。另外</a:t>
            </a:r>
            <a:r>
              <a:rPr lang="zh-CN" altLang="en-US" dirty="0">
                <a:solidFill>
                  <a:srgbClr val="221E1F"/>
                </a:solidFill>
                <a:latin typeface="Adobe 宋体 Std L" panose="02020300000000000000" pitchFamily="18" charset="-122"/>
                <a:ea typeface="Adobe 宋体 Std L" panose="02020300000000000000" pitchFamily="18" charset="-122"/>
              </a:rPr>
              <a:t>，初创公司的有效管理要注意精兵简政。公司初期必须精简、节约、高效、务实</a:t>
            </a:r>
            <a:r>
              <a:rPr lang="zh-CN" altLang="en-US" dirty="0" smtClean="0">
                <a:solidFill>
                  <a:srgbClr val="221E1F"/>
                </a:solidFill>
                <a:latin typeface="Adobe 宋体 Std L" panose="02020300000000000000" pitchFamily="18" charset="-122"/>
                <a:ea typeface="Adobe 宋体 Std L" panose="02020300000000000000" pitchFamily="18" charset="-122"/>
              </a:rPr>
              <a:t>，不要</a:t>
            </a:r>
            <a:r>
              <a:rPr lang="zh-CN" altLang="en-US" dirty="0">
                <a:solidFill>
                  <a:srgbClr val="221E1F"/>
                </a:solidFill>
                <a:latin typeface="Adobe 宋体 Std L" panose="02020300000000000000" pitchFamily="18" charset="-122"/>
                <a:ea typeface="Adobe 宋体 Std L" panose="02020300000000000000" pitchFamily="18" charset="-122"/>
              </a:rPr>
              <a:t>追求表面的浮华，不必为太长远的设想先期投资。</a:t>
            </a:r>
          </a:p>
        </p:txBody>
      </p:sp>
    </p:spTree>
    <p:extLst>
      <p:ext uri="{BB962C8B-B14F-4D97-AF65-F5344CB8AC3E}">
        <p14:creationId xmlns:p14="http://schemas.microsoft.com/office/powerpoint/2010/main" val="45341625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2" y="927367"/>
            <a:ext cx="10792121"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可以说创业是最具挑战性的事业，商海茫茫，变数无常，有成功自然也会有失败。</a:t>
            </a:r>
            <a:r>
              <a:rPr lang="zh-CN" altLang="en-US" dirty="0" smtClean="0">
                <a:solidFill>
                  <a:srgbClr val="221E1F"/>
                </a:solidFill>
                <a:latin typeface="Adobe 宋体 Std L" panose="02020300000000000000" pitchFamily="18" charset="-122"/>
                <a:ea typeface="Adobe 宋体 Std L" panose="02020300000000000000" pitchFamily="18" charset="-122"/>
              </a:rPr>
              <a:t>中关村</a:t>
            </a:r>
            <a:r>
              <a:rPr lang="zh-CN" altLang="en-US" dirty="0">
                <a:solidFill>
                  <a:srgbClr val="221E1F"/>
                </a:solidFill>
                <a:latin typeface="Adobe 宋体 Std L" panose="02020300000000000000" pitchFamily="18" charset="-122"/>
                <a:ea typeface="Adobe 宋体 Std L" panose="02020300000000000000" pitchFamily="18" charset="-122"/>
              </a:rPr>
              <a:t>是创业者的乐园，不少创业者在财务管理方面面临问题，如财务管理制度创建不到位、</a:t>
            </a:r>
            <a:r>
              <a:rPr lang="zh-CN" altLang="en-US" dirty="0" smtClean="0">
                <a:solidFill>
                  <a:srgbClr val="221E1F"/>
                </a:solidFill>
                <a:latin typeface="Adobe 宋体 Std L" panose="02020300000000000000" pitchFamily="18" charset="-122"/>
                <a:ea typeface="Adobe 宋体 Std L" panose="02020300000000000000" pitchFamily="18" charset="-122"/>
              </a:rPr>
              <a:t>创业者</a:t>
            </a:r>
            <a:r>
              <a:rPr lang="zh-CN" altLang="en-US" dirty="0">
                <a:solidFill>
                  <a:srgbClr val="221E1F"/>
                </a:solidFill>
                <a:latin typeface="Adobe 宋体 Std L" panose="02020300000000000000" pitchFamily="18" charset="-122"/>
                <a:ea typeface="Adobe 宋体 Std L" panose="02020300000000000000" pitchFamily="18" charset="-122"/>
              </a:rPr>
              <a:t>素质提高不及时与财会人员选拔不合格等。由于创业者未能意识到上述问题的重要性</a:t>
            </a:r>
            <a:r>
              <a:rPr lang="zh-CN" altLang="en-US" dirty="0" smtClean="0">
                <a:solidFill>
                  <a:srgbClr val="221E1F"/>
                </a:solidFill>
                <a:latin typeface="Adobe 宋体 Std L" panose="02020300000000000000" pitchFamily="18" charset="-122"/>
                <a:ea typeface="Adobe 宋体 Std L" panose="02020300000000000000" pitchFamily="18" charset="-122"/>
              </a:rPr>
              <a:t>，最终</a:t>
            </a:r>
            <a:r>
              <a:rPr lang="zh-CN" altLang="en-US" dirty="0">
                <a:solidFill>
                  <a:srgbClr val="221E1F"/>
                </a:solidFill>
                <a:latin typeface="Adobe 宋体 Std L" panose="02020300000000000000" pitchFamily="18" charset="-122"/>
                <a:ea typeface="Adobe 宋体 Std L" panose="02020300000000000000" pitchFamily="18" charset="-122"/>
              </a:rPr>
              <a:t>导致公司财务管理失控，酿成重大问题。</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财务风险意识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创业者应具备基本的财务风险意识，能够在风险与收益之间找到一个平衡点。创业</a:t>
            </a:r>
            <a:r>
              <a:rPr lang="zh-CN" altLang="en-US" dirty="0" smtClean="0">
                <a:solidFill>
                  <a:srgbClr val="221E1F"/>
                </a:solidFill>
                <a:latin typeface="Adobe 宋体 Std L" panose="02020300000000000000" pitchFamily="18" charset="-122"/>
                <a:ea typeface="Adobe 宋体 Std L" panose="02020300000000000000" pitchFamily="18" charset="-122"/>
              </a:rPr>
              <a:t>企业受</a:t>
            </a:r>
            <a:r>
              <a:rPr lang="zh-CN" altLang="en-US" dirty="0">
                <a:solidFill>
                  <a:srgbClr val="221E1F"/>
                </a:solidFill>
                <a:latin typeface="Adobe 宋体 Std L" panose="02020300000000000000" pitchFamily="18" charset="-122"/>
                <a:ea typeface="Adobe 宋体 Std L" panose="02020300000000000000" pitchFamily="18" charset="-122"/>
              </a:rPr>
              <a:t>企业规模的限制，承受财务风险的能力比较低。因此，形成合理的资本结构，确定合理</a:t>
            </a:r>
            <a:r>
              <a:rPr lang="zh-CN" altLang="en-US" dirty="0" smtClean="0">
                <a:solidFill>
                  <a:srgbClr val="221E1F"/>
                </a:solidFill>
                <a:latin typeface="Adobe 宋体 Std L" panose="02020300000000000000" pitchFamily="18" charset="-122"/>
                <a:ea typeface="Adobe 宋体 Std L" panose="02020300000000000000" pitchFamily="18" charset="-122"/>
              </a:rPr>
              <a:t>的负债</a:t>
            </a:r>
            <a:r>
              <a:rPr lang="zh-CN" altLang="en-US" dirty="0">
                <a:solidFill>
                  <a:srgbClr val="221E1F"/>
                </a:solidFill>
                <a:latin typeface="Adobe 宋体 Std L" panose="02020300000000000000" pitchFamily="18" charset="-122"/>
                <a:ea typeface="Adobe 宋体 Std L" panose="02020300000000000000" pitchFamily="18" charset="-122"/>
              </a:rPr>
              <a:t>比例尤为重要。负债过多，一旦情况发生变化，就会造成资金周转困难；负债过少，</a:t>
            </a:r>
            <a:r>
              <a:rPr lang="zh-CN" altLang="en-US" dirty="0" smtClean="0">
                <a:solidFill>
                  <a:srgbClr val="221E1F"/>
                </a:solidFill>
                <a:latin typeface="Adobe 宋体 Std L" panose="02020300000000000000" pitchFamily="18" charset="-122"/>
                <a:ea typeface="Adobe 宋体 Std L" panose="02020300000000000000" pitchFamily="18" charset="-122"/>
              </a:rPr>
              <a:t>又会</a:t>
            </a:r>
            <a:r>
              <a:rPr lang="zh-CN" altLang="en-US" dirty="0">
                <a:solidFill>
                  <a:srgbClr val="221E1F"/>
                </a:solidFill>
                <a:latin typeface="Adobe 宋体 Std L" panose="02020300000000000000" pitchFamily="18" charset="-122"/>
                <a:ea typeface="Adobe 宋体 Std L" panose="02020300000000000000" pitchFamily="18" charset="-122"/>
              </a:rPr>
              <a:t>限制企业的长期发展。企业的长期发展，需要外来和自有资金的相互配合，既要借债，</a:t>
            </a:r>
            <a:r>
              <a:rPr lang="zh-CN" altLang="en-US" dirty="0" smtClean="0">
                <a:solidFill>
                  <a:srgbClr val="221E1F"/>
                </a:solidFill>
                <a:latin typeface="Adobe 宋体 Std L" panose="02020300000000000000" pitchFamily="18" charset="-122"/>
                <a:ea typeface="Adobe 宋体 Std L" panose="02020300000000000000" pitchFamily="18" charset="-122"/>
              </a:rPr>
              <a:t>又不能</a:t>
            </a:r>
            <a:r>
              <a:rPr lang="zh-CN" altLang="en-US" dirty="0">
                <a:solidFill>
                  <a:srgbClr val="221E1F"/>
                </a:solidFill>
                <a:latin typeface="Adobe 宋体 Std L" panose="02020300000000000000" pitchFamily="18" charset="-122"/>
                <a:ea typeface="Adobe 宋体 Std L" panose="02020300000000000000" pitchFamily="18" charset="-122"/>
              </a:rPr>
              <a:t>借得太多，以形成合理的资本结构。</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财务控制制度</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创业企业要建立严密的财务控制制度，应至少包括不相容</a:t>
            </a:r>
            <a:r>
              <a:rPr lang="zh-CN" altLang="en-US" dirty="0" smtClean="0">
                <a:solidFill>
                  <a:srgbClr val="221E1F"/>
                </a:solidFill>
                <a:latin typeface="Adobe 宋体 Std L" panose="02020300000000000000" pitchFamily="18" charset="-122"/>
                <a:ea typeface="Adobe 宋体 Std L" panose="02020300000000000000" pitchFamily="18" charset="-122"/>
              </a:rPr>
              <a:t>职务</a:t>
            </a:r>
            <a:r>
              <a:rPr lang="zh-CN" altLang="en-US" dirty="0">
                <a:solidFill>
                  <a:srgbClr val="221E1F"/>
                </a:solidFill>
                <a:latin typeface="Adobe 宋体 Std L" panose="02020300000000000000" pitchFamily="18" charset="-122"/>
                <a:ea typeface="Adobe 宋体 Std L" panose="02020300000000000000" pitchFamily="18" charset="-122"/>
              </a:rPr>
              <a:t>分离制度。不相容职务相互分离控制，要求创业企业按照</a:t>
            </a:r>
            <a:r>
              <a:rPr lang="zh-CN" altLang="en-US" dirty="0" smtClean="0">
                <a:solidFill>
                  <a:srgbClr val="221E1F"/>
                </a:solidFill>
                <a:latin typeface="Adobe 宋体 Std L" panose="02020300000000000000" pitchFamily="18" charset="-122"/>
                <a:ea typeface="Adobe 宋体 Std L" panose="02020300000000000000" pitchFamily="18" charset="-122"/>
              </a:rPr>
              <a:t>不相容</a:t>
            </a:r>
            <a:r>
              <a:rPr lang="zh-CN" altLang="en-US" dirty="0">
                <a:solidFill>
                  <a:srgbClr val="221E1F"/>
                </a:solidFill>
                <a:latin typeface="Adobe 宋体 Std L" panose="02020300000000000000" pitchFamily="18" charset="-122"/>
                <a:ea typeface="Adobe 宋体 Std L" panose="02020300000000000000" pitchFamily="18" charset="-122"/>
              </a:rPr>
              <a:t>职务相分离的原则，合理设置财务会计及相关工作岗位，</a:t>
            </a:r>
            <a:r>
              <a:rPr lang="zh-CN" altLang="en-US" dirty="0" smtClean="0">
                <a:solidFill>
                  <a:srgbClr val="221E1F"/>
                </a:solidFill>
                <a:latin typeface="Adobe 宋体 Std L" panose="02020300000000000000" pitchFamily="18" charset="-122"/>
                <a:ea typeface="Adobe 宋体 Std L" panose="02020300000000000000" pitchFamily="18" charset="-122"/>
              </a:rPr>
              <a:t>明确职责</a:t>
            </a:r>
            <a:r>
              <a:rPr lang="zh-CN" altLang="en-US" dirty="0">
                <a:solidFill>
                  <a:srgbClr val="221E1F"/>
                </a:solidFill>
                <a:latin typeface="Adobe 宋体 Std L" panose="02020300000000000000" pitchFamily="18" charset="-122"/>
                <a:ea typeface="Adobe 宋体 Std L" panose="02020300000000000000" pitchFamily="18" charset="-122"/>
              </a:rPr>
              <a:t>权限，形成相互制衡的机制。不相容职务包括：授权批准</a:t>
            </a:r>
            <a:r>
              <a:rPr lang="zh-CN" altLang="en-US" dirty="0" smtClean="0">
                <a:solidFill>
                  <a:srgbClr val="221E1F"/>
                </a:solidFill>
                <a:latin typeface="Adobe 宋体 Std L" panose="02020300000000000000" pitchFamily="18" charset="-122"/>
                <a:ea typeface="Adobe 宋体 Std L" panose="02020300000000000000" pitchFamily="18" charset="-122"/>
              </a:rPr>
              <a:t>、业务</a:t>
            </a:r>
            <a:r>
              <a:rPr lang="zh-CN" altLang="en-US" dirty="0">
                <a:solidFill>
                  <a:srgbClr val="221E1F"/>
                </a:solidFill>
                <a:latin typeface="Adobe 宋体 Std L" panose="02020300000000000000" pitchFamily="18" charset="-122"/>
                <a:ea typeface="Adobe 宋体 Std L" panose="02020300000000000000" pitchFamily="18" charset="-122"/>
              </a:rPr>
              <a:t>经办、会计记录、财产保管、稽核检查等职务。</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660180" y="23290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二、财务风险的防范方法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5449571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1" y="204697"/>
            <a:ext cx="10792121" cy="6324808"/>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财务会计知识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现代企业的经营管理者必须具有基本的财务会计知识，才能知晓企业的经营能力与</a:t>
            </a:r>
            <a:r>
              <a:rPr lang="zh-CN" altLang="en-US" dirty="0" smtClean="0">
                <a:solidFill>
                  <a:srgbClr val="221E1F"/>
                </a:solidFill>
                <a:latin typeface="Adobe 宋体 Std L" panose="02020300000000000000" pitchFamily="18" charset="-122"/>
                <a:ea typeface="Adobe 宋体 Std L" panose="02020300000000000000" pitchFamily="18" charset="-122"/>
              </a:rPr>
              <a:t>不足</a:t>
            </a:r>
            <a:r>
              <a:rPr lang="zh-CN" altLang="en-US" dirty="0">
                <a:solidFill>
                  <a:srgbClr val="221E1F"/>
                </a:solidFill>
                <a:latin typeface="Adobe 宋体 Std L" panose="02020300000000000000" pitchFamily="18" charset="-122"/>
                <a:ea typeface="Adobe 宋体 Std L" panose="02020300000000000000" pitchFamily="18" charset="-122"/>
              </a:rPr>
              <a:t>，并依据有效的财务数据做出正确的经营决策。作为股东与经营者双重身份的创业者，</a:t>
            </a:r>
            <a:r>
              <a:rPr lang="zh-CN" altLang="en-US" dirty="0" smtClean="0">
                <a:solidFill>
                  <a:srgbClr val="221E1F"/>
                </a:solidFill>
                <a:latin typeface="Adobe 宋体 Std L" panose="02020300000000000000" pitchFamily="18" charset="-122"/>
                <a:ea typeface="Adobe 宋体 Std L" panose="02020300000000000000" pitchFamily="18" charset="-122"/>
              </a:rPr>
              <a:t>应具有</a:t>
            </a:r>
            <a:r>
              <a:rPr lang="zh-CN" altLang="en-US" dirty="0">
                <a:solidFill>
                  <a:srgbClr val="221E1F"/>
                </a:solidFill>
                <a:latin typeface="Adobe 宋体 Std L" panose="02020300000000000000" pitchFamily="18" charset="-122"/>
                <a:ea typeface="Adobe 宋体 Std L" panose="02020300000000000000" pitchFamily="18" charset="-122"/>
              </a:rPr>
              <a:t>以下财务技能：</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创业者首先要能看懂财务报表，并能从财务报表中把握企业总体的财务状况和经营</a:t>
            </a:r>
            <a:r>
              <a:rPr lang="zh-CN" altLang="en-US" dirty="0" smtClean="0">
                <a:solidFill>
                  <a:srgbClr val="221E1F"/>
                </a:solidFill>
                <a:latin typeface="Adobe 宋体 Std L" panose="02020300000000000000" pitchFamily="18" charset="-122"/>
                <a:ea typeface="Adobe 宋体 Std L" panose="02020300000000000000" pitchFamily="18" charset="-122"/>
              </a:rPr>
              <a:t>业绩中</a:t>
            </a:r>
            <a:r>
              <a:rPr lang="zh-CN" altLang="en-US" dirty="0">
                <a:solidFill>
                  <a:srgbClr val="221E1F"/>
                </a:solidFill>
                <a:latin typeface="Adobe 宋体 Std L" panose="02020300000000000000" pitchFamily="18" charset="-122"/>
                <a:ea typeface="Adobe 宋体 Std L" panose="02020300000000000000" pitchFamily="18" charset="-122"/>
              </a:rPr>
              <a:t>发现主要的问题。能反映企业财务状况和经营成果的财务报表主要有三个：资产负债表</a:t>
            </a:r>
            <a:r>
              <a:rPr lang="zh-CN" altLang="en-US" dirty="0" smtClean="0">
                <a:solidFill>
                  <a:srgbClr val="221E1F"/>
                </a:solidFill>
                <a:latin typeface="Adobe 宋体 Std L" panose="02020300000000000000" pitchFamily="18" charset="-122"/>
                <a:ea typeface="Adobe 宋体 Std L" panose="02020300000000000000" pitchFamily="18" charset="-122"/>
              </a:rPr>
              <a:t>、损益</a:t>
            </a:r>
            <a:r>
              <a:rPr lang="zh-CN" altLang="en-US" dirty="0">
                <a:solidFill>
                  <a:srgbClr val="221E1F"/>
                </a:solidFill>
                <a:latin typeface="Adobe 宋体 Std L" panose="02020300000000000000" pitchFamily="18" charset="-122"/>
                <a:ea typeface="Adobe 宋体 Std L" panose="02020300000000000000" pitchFamily="18" charset="-122"/>
              </a:rPr>
              <a:t>表、现金流量表。这些财务报表为企业管理者提供经济决策中所需的财务信息，是</a:t>
            </a:r>
            <a:r>
              <a:rPr lang="zh-CN" altLang="en-US" dirty="0" smtClean="0">
                <a:solidFill>
                  <a:srgbClr val="221E1F"/>
                </a:solidFill>
                <a:latin typeface="Adobe 宋体 Std L" panose="02020300000000000000" pitchFamily="18" charset="-122"/>
                <a:ea typeface="Adobe 宋体 Std L" panose="02020300000000000000" pitchFamily="18" charset="-122"/>
              </a:rPr>
              <a:t>管理者</a:t>
            </a:r>
            <a:r>
              <a:rPr lang="zh-CN" altLang="en-US" dirty="0">
                <a:solidFill>
                  <a:srgbClr val="221E1F"/>
                </a:solidFill>
                <a:latin typeface="Adobe 宋体 Std L" panose="02020300000000000000" pitchFamily="18" charset="-122"/>
                <a:ea typeface="Adobe 宋体 Std L" panose="02020300000000000000" pitchFamily="18" charset="-122"/>
              </a:rPr>
              <a:t>加强和改善经营管理的重要依据</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创业者</a:t>
            </a:r>
            <a:r>
              <a:rPr lang="zh-CN" altLang="en-US" dirty="0">
                <a:solidFill>
                  <a:srgbClr val="221E1F"/>
                </a:solidFill>
                <a:latin typeface="Adobe 宋体 Std L" panose="02020300000000000000" pitchFamily="18" charset="-122"/>
                <a:ea typeface="Adobe 宋体 Std L" panose="02020300000000000000" pitchFamily="18" charset="-122"/>
              </a:rPr>
              <a:t>应具备资金流转控制的基本概念与方法。使资金运用产生最佳效果，是企业</a:t>
            </a:r>
            <a:r>
              <a:rPr lang="zh-CN" altLang="en-US" dirty="0" smtClean="0">
                <a:solidFill>
                  <a:srgbClr val="221E1F"/>
                </a:solidFill>
                <a:latin typeface="Adobe 宋体 Std L" panose="02020300000000000000" pitchFamily="18" charset="-122"/>
                <a:ea typeface="Adobe 宋体 Std L" panose="02020300000000000000" pitchFamily="18" charset="-122"/>
              </a:rPr>
              <a:t>财务管理</a:t>
            </a:r>
            <a:r>
              <a:rPr lang="zh-CN" altLang="en-US" dirty="0">
                <a:solidFill>
                  <a:srgbClr val="221E1F"/>
                </a:solidFill>
                <a:latin typeface="Adobe 宋体 Std L" panose="02020300000000000000" pitchFamily="18" charset="-122"/>
                <a:ea typeface="Adobe 宋体 Std L" panose="02020300000000000000" pitchFamily="18" charset="-122"/>
              </a:rPr>
              <a:t>所追求的基本目标。</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财务外包策略</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财务外包不是大公司的专利，事实上中小企业更适合采取财务外包的方式来节约</a:t>
            </a:r>
            <a:r>
              <a:rPr lang="zh-CN" altLang="en-US" dirty="0" smtClean="0">
                <a:solidFill>
                  <a:srgbClr val="221E1F"/>
                </a:solidFill>
                <a:latin typeface="Adobe 宋体 Std L" panose="02020300000000000000" pitchFamily="18" charset="-122"/>
                <a:ea typeface="Adobe 宋体 Std L" panose="02020300000000000000" pitchFamily="18" charset="-122"/>
              </a:rPr>
              <a:t>有限的资金</a:t>
            </a:r>
            <a:r>
              <a:rPr lang="zh-CN" altLang="en-US" dirty="0">
                <a:solidFill>
                  <a:srgbClr val="221E1F"/>
                </a:solidFill>
                <a:latin typeface="Adobe 宋体 Std L" panose="02020300000000000000" pitchFamily="18" charset="-122"/>
                <a:ea typeface="Adobe 宋体 Std L" panose="02020300000000000000" pitchFamily="18" charset="-122"/>
              </a:rPr>
              <a:t>，同时还能获得高质量的财务与会计管理水平。学生创业一般属于中小企业，财务</a:t>
            </a:r>
            <a:r>
              <a:rPr lang="zh-CN" altLang="en-US" dirty="0" smtClean="0">
                <a:solidFill>
                  <a:srgbClr val="221E1F"/>
                </a:solidFill>
                <a:latin typeface="Adobe 宋体 Std L" panose="02020300000000000000" pitchFamily="18" charset="-122"/>
                <a:ea typeface="Adobe 宋体 Std L" panose="02020300000000000000" pitchFamily="18" charset="-122"/>
              </a:rPr>
              <a:t>外包方案</a:t>
            </a:r>
            <a:r>
              <a:rPr lang="zh-CN" altLang="en-US" dirty="0">
                <a:solidFill>
                  <a:srgbClr val="221E1F"/>
                </a:solidFill>
                <a:latin typeface="Adobe 宋体 Std L" panose="02020300000000000000" pitchFamily="18" charset="-122"/>
                <a:ea typeface="Adobe 宋体 Std L" panose="02020300000000000000" pitchFamily="18" charset="-122"/>
              </a:rPr>
              <a:t>无疑是可以采取的。财务外包方案本质可以概括为代理记账、代理纳税申报、提供</a:t>
            </a:r>
            <a:r>
              <a:rPr lang="zh-CN" altLang="en-US" dirty="0" smtClean="0">
                <a:solidFill>
                  <a:srgbClr val="221E1F"/>
                </a:solidFill>
                <a:latin typeface="Adobe 宋体 Std L" panose="02020300000000000000" pitchFamily="18" charset="-122"/>
                <a:ea typeface="Adobe 宋体 Std L" panose="02020300000000000000" pitchFamily="18" charset="-122"/>
              </a:rPr>
              <a:t>专业财务</a:t>
            </a:r>
            <a:r>
              <a:rPr lang="zh-CN" altLang="en-US" dirty="0">
                <a:solidFill>
                  <a:srgbClr val="221E1F"/>
                </a:solidFill>
                <a:latin typeface="Adobe 宋体 Std L" panose="02020300000000000000" pitchFamily="18" charset="-122"/>
                <a:ea typeface="Adobe 宋体 Std L" panose="02020300000000000000" pitchFamily="18" charset="-122"/>
              </a:rPr>
              <a:t>咨询与建议。聘请财务服务公司必须慎重，不能仅考虑费用低廉，更应从服务资格、</a:t>
            </a:r>
            <a:r>
              <a:rPr lang="zh-CN" altLang="en-US" dirty="0" smtClean="0">
                <a:solidFill>
                  <a:srgbClr val="221E1F"/>
                </a:solidFill>
                <a:latin typeface="Adobe 宋体 Std L" panose="02020300000000000000" pitchFamily="18" charset="-122"/>
                <a:ea typeface="Adobe 宋体 Std L" panose="02020300000000000000" pitchFamily="18" charset="-122"/>
              </a:rPr>
              <a:t>服务</a:t>
            </a:r>
            <a:r>
              <a:rPr lang="zh-CN" altLang="en-US" dirty="0">
                <a:solidFill>
                  <a:srgbClr val="221E1F"/>
                </a:solidFill>
                <a:latin typeface="Adobe 宋体 Std L" panose="02020300000000000000" pitchFamily="18" charset="-122"/>
                <a:ea typeface="Adobe 宋体 Std L" panose="02020300000000000000" pitchFamily="18" charset="-122"/>
              </a:rPr>
              <a:t>经验、专业团队、服务质量、社会品牌与声誉等方面予以仔细考察。千万不能聘请没有</a:t>
            </a:r>
            <a:r>
              <a:rPr lang="zh-CN" altLang="en-US" dirty="0" smtClean="0">
                <a:solidFill>
                  <a:srgbClr val="221E1F"/>
                </a:solidFill>
                <a:latin typeface="Adobe 宋体 Std L" panose="02020300000000000000" pitchFamily="18" charset="-122"/>
                <a:ea typeface="Adobe 宋体 Std L" panose="02020300000000000000" pitchFamily="18" charset="-122"/>
              </a:rPr>
              <a:t>代理</a:t>
            </a:r>
            <a:r>
              <a:rPr lang="zh-CN" altLang="en-US" dirty="0">
                <a:solidFill>
                  <a:srgbClr val="221E1F"/>
                </a:solidFill>
                <a:latin typeface="Adobe 宋体 Std L" panose="02020300000000000000" pitchFamily="18" charset="-122"/>
                <a:ea typeface="Adobe 宋体 Std L" panose="02020300000000000000" pitchFamily="18" charset="-122"/>
              </a:rPr>
              <a:t>记账资格的公司，否则不仅服务质量不能保证，还会导致许多意料不到的麻烦。</a:t>
            </a:r>
          </a:p>
        </p:txBody>
      </p:sp>
    </p:spTree>
    <p:extLst>
      <p:ext uri="{BB962C8B-B14F-4D97-AF65-F5344CB8AC3E}">
        <p14:creationId xmlns:p14="http://schemas.microsoft.com/office/powerpoint/2010/main" val="297050348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660180" y="86708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一、企业相关的法律知识</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729562" y="1519318"/>
            <a:ext cx="10792121" cy="4247317"/>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创业过程所涉及的法律、法规是十分具体而复杂的。企业是市场经济中最主要的实体，</a:t>
            </a:r>
            <a:r>
              <a:rPr lang="zh-CN" altLang="en-US" dirty="0" smtClean="0">
                <a:solidFill>
                  <a:srgbClr val="221E1F"/>
                </a:solidFill>
                <a:latin typeface="Adobe 宋体 Std L" panose="02020300000000000000" pitchFamily="18" charset="-122"/>
                <a:ea typeface="Adobe 宋体 Std L" panose="02020300000000000000" pitchFamily="18" charset="-122"/>
              </a:rPr>
              <a:t>所谓</a:t>
            </a:r>
            <a:r>
              <a:rPr lang="zh-CN" altLang="en-US" dirty="0">
                <a:solidFill>
                  <a:srgbClr val="221E1F"/>
                </a:solidFill>
                <a:latin typeface="Adobe 宋体 Std L" panose="02020300000000000000" pitchFamily="18" charset="-122"/>
                <a:ea typeface="Adobe 宋体 Std L" panose="02020300000000000000" pitchFamily="18" charset="-122"/>
              </a:rPr>
              <a:t>自主创业基本上可以等同于创办和发展一家企业，每个国家都有很多涉及企业的法律法规。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）登记审批的相关法律。首先必须到工商行政管理部门办理登记手续，领取</a:t>
            </a:r>
            <a:r>
              <a:rPr lang="zh-CN" altLang="en-US" dirty="0" smtClean="0">
                <a:solidFill>
                  <a:srgbClr val="221E1F"/>
                </a:solidFill>
                <a:latin typeface="Adobe 宋体 Std L" panose="02020300000000000000" pitchFamily="18" charset="-122"/>
                <a:ea typeface="Adobe 宋体 Std L" panose="02020300000000000000" pitchFamily="18" charset="-122"/>
              </a:rPr>
              <a:t>营业执照</a:t>
            </a:r>
            <a:r>
              <a:rPr lang="zh-CN" altLang="en-US" dirty="0">
                <a:solidFill>
                  <a:srgbClr val="221E1F"/>
                </a:solidFill>
                <a:latin typeface="Adobe 宋体 Std L" panose="02020300000000000000" pitchFamily="18" charset="-122"/>
                <a:ea typeface="Adobe 宋体 Std L" panose="02020300000000000000" pitchFamily="18" charset="-122"/>
              </a:rPr>
              <a:t>，如果从事特定行业的经营活动，还须事先取得相关主管部门批文。</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我国企业立法已经不再延续按企业所有制立法的旧模式，而是按企业组织形式分别</a:t>
            </a:r>
            <a:r>
              <a:rPr lang="zh-CN" altLang="en-US" dirty="0" smtClean="0">
                <a:solidFill>
                  <a:srgbClr val="221E1F"/>
                </a:solidFill>
                <a:latin typeface="Adobe 宋体 Std L" panose="02020300000000000000" pitchFamily="18" charset="-122"/>
                <a:ea typeface="Adobe 宋体 Std L" panose="02020300000000000000" pitchFamily="18" charset="-122"/>
              </a:rPr>
              <a:t>立法</a:t>
            </a:r>
            <a:r>
              <a:rPr lang="zh-CN" altLang="en-US" dirty="0">
                <a:solidFill>
                  <a:srgbClr val="221E1F"/>
                </a:solidFill>
                <a:latin typeface="Adobe 宋体 Std L" panose="02020300000000000000" pitchFamily="18" charset="-122"/>
                <a:ea typeface="Adobe 宋体 Std L" panose="02020300000000000000" pitchFamily="18" charset="-122"/>
              </a:rPr>
              <a:t>，根据</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民法通则</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公司法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合伙企业法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个人独资企业法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等法律的规定，</a:t>
            </a:r>
            <a:r>
              <a:rPr lang="zh-CN" altLang="en-US" dirty="0" smtClean="0">
                <a:solidFill>
                  <a:srgbClr val="221E1F"/>
                </a:solidFill>
                <a:latin typeface="Adobe 宋体 Std L" panose="02020300000000000000" pitchFamily="18" charset="-122"/>
                <a:ea typeface="Adobe 宋体 Std L" panose="02020300000000000000" pitchFamily="18" charset="-122"/>
              </a:rPr>
              <a:t>企业的</a:t>
            </a:r>
            <a:r>
              <a:rPr lang="zh-CN" altLang="en-US" dirty="0">
                <a:solidFill>
                  <a:srgbClr val="221E1F"/>
                </a:solidFill>
                <a:latin typeface="Adobe 宋体 Std L" panose="02020300000000000000" pitchFamily="18" charset="-122"/>
                <a:ea typeface="Adobe 宋体 Std L" panose="02020300000000000000" pitchFamily="18" charset="-122"/>
              </a:rPr>
              <a:t>组织形式可以是股份有限公司、有限责任公司、合伙企业、个人独资企业，其中以</a:t>
            </a:r>
            <a:r>
              <a:rPr lang="zh-CN" altLang="en-US" dirty="0" smtClean="0">
                <a:solidFill>
                  <a:srgbClr val="221E1F"/>
                </a:solidFill>
                <a:latin typeface="Adobe 宋体 Std L" panose="02020300000000000000" pitchFamily="18" charset="-122"/>
                <a:ea typeface="Adobe 宋体 Std L" panose="02020300000000000000" pitchFamily="18" charset="-122"/>
              </a:rPr>
              <a:t>有限责任公司</a:t>
            </a:r>
            <a:r>
              <a:rPr lang="zh-CN" altLang="en-US" dirty="0">
                <a:solidFill>
                  <a:srgbClr val="221E1F"/>
                </a:solidFill>
                <a:latin typeface="Adobe 宋体 Std L" panose="02020300000000000000" pitchFamily="18" charset="-122"/>
                <a:ea typeface="Adobe 宋体 Std L" panose="02020300000000000000" pitchFamily="18" charset="-122"/>
              </a:rPr>
              <a:t>最为常见。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）设立企业的相关法规。设立企业时需要了解</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企业登记管理条例</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公司登记</a:t>
            </a:r>
            <a:r>
              <a:rPr lang="zh-CN" altLang="en-US" dirty="0" smtClean="0">
                <a:solidFill>
                  <a:srgbClr val="221E1F"/>
                </a:solidFill>
                <a:latin typeface="Adobe 宋体 Std L" panose="02020300000000000000" pitchFamily="18" charset="-122"/>
                <a:ea typeface="Adobe 宋体 Std L" panose="02020300000000000000" pitchFamily="18" charset="-122"/>
              </a:rPr>
              <a:t>管理</a:t>
            </a:r>
            <a:r>
              <a:rPr lang="zh-CN" altLang="en-US" dirty="0">
                <a:solidFill>
                  <a:srgbClr val="221E1F"/>
                </a:solidFill>
                <a:latin typeface="Adobe 宋体 Std L" panose="02020300000000000000" pitchFamily="18" charset="-122"/>
                <a:ea typeface="Adobe 宋体 Std L" panose="02020300000000000000" pitchFamily="18" charset="-122"/>
              </a:rPr>
              <a:t>条例</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等工商管理法规、规章。设立特定行业的企业，还有必要了解有关开发区、</a:t>
            </a:r>
            <a:r>
              <a:rPr lang="zh-CN" altLang="en-US" dirty="0" smtClean="0">
                <a:solidFill>
                  <a:srgbClr val="221E1F"/>
                </a:solidFill>
                <a:latin typeface="Adobe 宋体 Std L" panose="02020300000000000000" pitchFamily="18" charset="-122"/>
                <a:ea typeface="Adobe 宋体 Std L" panose="02020300000000000000" pitchFamily="18" charset="-122"/>
              </a:rPr>
              <a:t>高科技园区</a:t>
            </a:r>
            <a:r>
              <a:rPr lang="zh-CN" altLang="en-US" dirty="0">
                <a:solidFill>
                  <a:srgbClr val="221E1F"/>
                </a:solidFill>
                <a:latin typeface="Adobe 宋体 Std L" panose="02020300000000000000" pitchFamily="18" charset="-122"/>
                <a:ea typeface="Adobe 宋体 Std L" panose="02020300000000000000" pitchFamily="18" charset="-122"/>
              </a:rPr>
              <a:t>、软件园区（基地）等方面的法规、规章、有关地方规定，这样有助于选择创业地点</a:t>
            </a:r>
            <a:r>
              <a:rPr lang="zh-CN" altLang="en-US" dirty="0" smtClean="0">
                <a:solidFill>
                  <a:srgbClr val="221E1F"/>
                </a:solidFill>
                <a:latin typeface="Adobe 宋体 Std L" panose="02020300000000000000" pitchFamily="18" charset="-122"/>
                <a:ea typeface="Adobe 宋体 Std L" panose="02020300000000000000" pitchFamily="18" charset="-122"/>
              </a:rPr>
              <a:t>，以</a:t>
            </a:r>
            <a:r>
              <a:rPr lang="zh-CN" altLang="en-US" dirty="0">
                <a:solidFill>
                  <a:srgbClr val="221E1F"/>
                </a:solidFill>
                <a:latin typeface="Adobe 宋体 Std L" panose="02020300000000000000" pitchFamily="18" charset="-122"/>
                <a:ea typeface="Adobe 宋体 Std L" panose="02020300000000000000" pitchFamily="18" charset="-122"/>
              </a:rPr>
              <a:t>享受税收等优惠政策。</a:t>
            </a: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12742" y="136796"/>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3    </a:t>
            </a:r>
            <a:r>
              <a:rPr lang="zh-CN" altLang="en-US" sz="2600" dirty="0" smtClean="0">
                <a:solidFill>
                  <a:srgbClr val="C00000"/>
                </a:solidFill>
                <a:latin typeface="方正准圆_GBK" pitchFamily="65" charset="-122"/>
                <a:ea typeface="方正准圆_GBK" pitchFamily="65" charset="-122"/>
              </a:rPr>
              <a:t>创业</a:t>
            </a:r>
            <a:r>
              <a:rPr lang="zh-CN" altLang="en-US" sz="2600" dirty="0">
                <a:solidFill>
                  <a:srgbClr val="C00000"/>
                </a:solidFill>
                <a:latin typeface="方正准圆_GBK" pitchFamily="65" charset="-122"/>
                <a:ea typeface="方正准圆_GBK" pitchFamily="65" charset="-122"/>
              </a:rPr>
              <a:t>中的法律知识</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33666545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a:extLst>
              <a:ext uri="{FF2B5EF4-FFF2-40B4-BE49-F238E27FC236}">
                <a16:creationId xmlns="" xmlns:a16="http://schemas.microsoft.com/office/drawing/2014/main" id="{5263DC9B-3D8F-19CA-605A-141B5E847747}"/>
              </a:ext>
            </a:extLst>
          </p:cNvPr>
          <p:cNvSpPr txBox="1"/>
          <p:nvPr/>
        </p:nvSpPr>
        <p:spPr>
          <a:xfrm>
            <a:off x="612742" y="31011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五、专业与职业</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2" name="矩形 1"/>
          <p:cNvSpPr/>
          <p:nvPr/>
        </p:nvSpPr>
        <p:spPr>
          <a:xfrm>
            <a:off x="473976" y="1039871"/>
            <a:ext cx="11265740" cy="5078313"/>
          </a:xfrm>
          <a:prstGeom prst="rect">
            <a:avLst/>
          </a:prstGeom>
        </p:spPr>
        <p:txBody>
          <a:bodyPr wrap="square">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1</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专业的含义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专业是指学校根据学科分类或者生产部门的分工把学业分成若干个具体的门类。</a:t>
            </a:r>
            <a:r>
              <a:rPr lang="zh-CN" altLang="en-US" dirty="0" smtClean="0">
                <a:solidFill>
                  <a:srgbClr val="221E1F"/>
                </a:solidFill>
                <a:latin typeface="Adobe 宋体 Std L" panose="02020300000000000000" pitchFamily="18" charset="-122"/>
                <a:ea typeface="Adobe 宋体 Std L" panose="02020300000000000000" pitchFamily="18" charset="-122"/>
              </a:rPr>
              <a:t>专业设置</a:t>
            </a:r>
            <a:r>
              <a:rPr lang="zh-CN" altLang="en-US" dirty="0">
                <a:solidFill>
                  <a:srgbClr val="221E1F"/>
                </a:solidFill>
                <a:latin typeface="Adobe 宋体 Std L" panose="02020300000000000000" pitchFamily="18" charset="-122"/>
                <a:ea typeface="Adobe 宋体 Std L" panose="02020300000000000000" pitchFamily="18" charset="-122"/>
              </a:rPr>
              <a:t>的指导思想是以服务为宗旨，以就业为导向，充分体现各类院校办学特色，具体</a:t>
            </a:r>
            <a:r>
              <a:rPr lang="zh-CN" altLang="en-US" dirty="0" smtClean="0">
                <a:solidFill>
                  <a:srgbClr val="221E1F"/>
                </a:solidFill>
                <a:latin typeface="Adobe 宋体 Std L" panose="02020300000000000000" pitchFamily="18" charset="-122"/>
                <a:ea typeface="Adobe 宋体 Std L" panose="02020300000000000000" pitchFamily="18" charset="-122"/>
              </a:rPr>
              <a:t>表现为</a:t>
            </a:r>
            <a:r>
              <a:rPr lang="zh-CN" altLang="en-US" dirty="0">
                <a:solidFill>
                  <a:srgbClr val="221E1F"/>
                </a:solidFill>
                <a:latin typeface="Adobe 宋体 Std L" panose="02020300000000000000" pitchFamily="18" charset="-122"/>
                <a:ea typeface="Adobe 宋体 Std L" panose="02020300000000000000" pitchFamily="18" charset="-122"/>
              </a:rPr>
              <a:t>：职业性与学科性相结合；专业的划分实行“以职业岗位群或行业为主，兼顾学科分类</a:t>
            </a:r>
            <a:r>
              <a:rPr lang="zh-CN" altLang="en-US" dirty="0" smtClean="0">
                <a:solidFill>
                  <a:srgbClr val="221E1F"/>
                </a:solidFill>
                <a:latin typeface="Adobe 宋体 Std L" panose="02020300000000000000" pitchFamily="18" charset="-122"/>
                <a:ea typeface="Adobe 宋体 Std L" panose="02020300000000000000" pitchFamily="18" charset="-122"/>
              </a:rPr>
              <a:t>”的</a:t>
            </a:r>
            <a:r>
              <a:rPr lang="zh-CN" altLang="en-US" dirty="0">
                <a:solidFill>
                  <a:srgbClr val="221E1F"/>
                </a:solidFill>
                <a:latin typeface="Adobe 宋体 Std L" panose="02020300000000000000" pitchFamily="18" charset="-122"/>
                <a:ea typeface="Adobe 宋体 Std L" panose="02020300000000000000" pitchFamily="18" charset="-122"/>
              </a:rPr>
              <a:t>原则， 合理性与科学性相结合； 实行“ 宽窄并存” 的原则， 灵活性与稳定性相结合</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随着</a:t>
            </a:r>
            <a:r>
              <a:rPr lang="zh-CN" altLang="en-US" dirty="0">
                <a:solidFill>
                  <a:srgbClr val="221E1F"/>
                </a:solidFill>
                <a:latin typeface="Adobe 宋体 Std L" panose="02020300000000000000" pitchFamily="18" charset="-122"/>
                <a:ea typeface="Adobe 宋体 Std L" panose="02020300000000000000" pitchFamily="18" charset="-122"/>
              </a:rPr>
              <a:t>社会的变迁，职业也呈现出新的时代特点，要求学校的专业设置也要满足新的</a:t>
            </a:r>
            <a:r>
              <a:rPr lang="zh-CN" altLang="en-US" dirty="0" smtClean="0">
                <a:solidFill>
                  <a:srgbClr val="221E1F"/>
                </a:solidFill>
                <a:latin typeface="Adobe 宋体 Std L" panose="02020300000000000000" pitchFamily="18" charset="-122"/>
                <a:ea typeface="Adobe 宋体 Std L" panose="02020300000000000000" pitchFamily="18" charset="-122"/>
              </a:rPr>
              <a:t>时代需要</a:t>
            </a:r>
            <a:r>
              <a:rPr lang="zh-CN" altLang="en-US" dirty="0">
                <a:solidFill>
                  <a:srgbClr val="221E1F"/>
                </a:solidFill>
                <a:latin typeface="Adobe 宋体 Std L" panose="02020300000000000000" pitchFamily="18" charset="-122"/>
                <a:ea typeface="Adobe 宋体 Std L" panose="02020300000000000000" pitchFamily="18" charset="-122"/>
              </a:rPr>
              <a:t>。科学技术的发展，科技含量的提高，对劳动者的科技素质提出了越来越高的要求；</a:t>
            </a:r>
            <a:r>
              <a:rPr lang="zh-CN" altLang="en-US" dirty="0" smtClean="0">
                <a:solidFill>
                  <a:srgbClr val="221E1F"/>
                </a:solidFill>
                <a:latin typeface="Adobe 宋体 Std L" panose="02020300000000000000" pitchFamily="18" charset="-122"/>
                <a:ea typeface="Adobe 宋体 Std L" panose="02020300000000000000" pitchFamily="18" charset="-122"/>
              </a:rPr>
              <a:t>改变</a:t>
            </a:r>
            <a:r>
              <a:rPr lang="zh-CN" altLang="en-US" dirty="0">
                <a:solidFill>
                  <a:srgbClr val="221E1F"/>
                </a:solidFill>
                <a:latin typeface="Adobe 宋体 Std L" panose="02020300000000000000" pitchFamily="18" charset="-122"/>
                <a:ea typeface="Adobe 宋体 Std L" panose="02020300000000000000" pitchFamily="18" charset="-122"/>
              </a:rPr>
              <a:t>了职业活动的内涵，职业活动中体力劳动的比重减少，脑力劳动的比重日益增加，加快</a:t>
            </a:r>
            <a:r>
              <a:rPr lang="zh-CN" altLang="en-US" dirty="0" smtClean="0">
                <a:solidFill>
                  <a:srgbClr val="221E1F"/>
                </a:solidFill>
                <a:latin typeface="Adobe 宋体 Std L" panose="02020300000000000000" pitchFamily="18" charset="-122"/>
                <a:ea typeface="Adobe 宋体 Std L" panose="02020300000000000000" pitchFamily="18" charset="-122"/>
              </a:rPr>
              <a:t>了职业</a:t>
            </a:r>
            <a:r>
              <a:rPr lang="zh-CN" altLang="en-US" dirty="0">
                <a:solidFill>
                  <a:srgbClr val="221E1F"/>
                </a:solidFill>
                <a:latin typeface="Adobe 宋体 Std L" panose="02020300000000000000" pitchFamily="18" charset="-122"/>
                <a:ea typeface="Adobe 宋体 Std L" panose="02020300000000000000" pitchFamily="18" charset="-122"/>
              </a:rPr>
              <a:t>的新陈代谢，新职业不断产生，旧职业不断衰退。</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专业学习的重要性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在现代社会里，不经过专业学习，不掌握一定的专业知识和技能的人，首先将面临</a:t>
            </a:r>
            <a:r>
              <a:rPr lang="zh-CN" altLang="en-US" dirty="0" smtClean="0">
                <a:solidFill>
                  <a:srgbClr val="221E1F"/>
                </a:solidFill>
                <a:latin typeface="Adobe 宋体 Std L" panose="02020300000000000000" pitchFamily="18" charset="-122"/>
                <a:ea typeface="Adobe 宋体 Std L" panose="02020300000000000000" pitchFamily="18" charset="-122"/>
              </a:rPr>
              <a:t>就业难</a:t>
            </a:r>
            <a:r>
              <a:rPr lang="zh-CN" altLang="en-US" dirty="0">
                <a:solidFill>
                  <a:srgbClr val="221E1F"/>
                </a:solidFill>
                <a:latin typeface="Adobe 宋体 Std L" panose="02020300000000000000" pitchFamily="18" charset="-122"/>
                <a:ea typeface="Adobe 宋体 Std L" panose="02020300000000000000" pitchFamily="18" charset="-122"/>
              </a:rPr>
              <a:t>的问题，更谈不上实现职业理想。因此，对每个同学来说抓住在校学习的机会，搞好</a:t>
            </a:r>
            <a:r>
              <a:rPr lang="zh-CN" altLang="en-US" dirty="0" smtClean="0">
                <a:solidFill>
                  <a:srgbClr val="221E1F"/>
                </a:solidFill>
                <a:latin typeface="Adobe 宋体 Std L" panose="02020300000000000000" pitchFamily="18" charset="-122"/>
                <a:ea typeface="Adobe 宋体 Std L" panose="02020300000000000000" pitchFamily="18" charset="-122"/>
              </a:rPr>
              <a:t>专业学习</a:t>
            </a:r>
            <a:r>
              <a:rPr lang="zh-CN" altLang="en-US" dirty="0">
                <a:solidFill>
                  <a:srgbClr val="221E1F"/>
                </a:solidFill>
                <a:latin typeface="Adobe 宋体 Std L" panose="02020300000000000000" pitchFamily="18" charset="-122"/>
                <a:ea typeface="Adobe 宋体 Std L" panose="02020300000000000000" pitchFamily="18" charset="-122"/>
              </a:rPr>
              <a:t>，具备扎实的专业理论知识和过硬的专业技能，培养自己的综合职业能力，对实现</a:t>
            </a:r>
            <a:r>
              <a:rPr lang="zh-CN" altLang="en-US" dirty="0" smtClean="0">
                <a:solidFill>
                  <a:srgbClr val="221E1F"/>
                </a:solidFill>
                <a:latin typeface="Adobe 宋体 Std L" panose="02020300000000000000" pitchFamily="18" charset="-122"/>
                <a:ea typeface="Adobe 宋体 Std L" panose="02020300000000000000" pitchFamily="18" charset="-122"/>
              </a:rPr>
              <a:t>职业生涯</a:t>
            </a:r>
            <a:r>
              <a:rPr lang="zh-CN" altLang="en-US" dirty="0">
                <a:solidFill>
                  <a:srgbClr val="221E1F"/>
                </a:solidFill>
                <a:latin typeface="Adobe 宋体 Std L" panose="02020300000000000000" pitchFamily="18" charset="-122"/>
                <a:ea typeface="Adobe 宋体 Std L" panose="02020300000000000000" pitchFamily="18" charset="-122"/>
              </a:rPr>
              <a:t>规划具有重要的意义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6201830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0" y="-1484"/>
            <a:ext cx="10792121"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）税务登记的相关常识。企业设立后要进行税务登记，需要会计人员处理财务，</a:t>
            </a:r>
            <a:r>
              <a:rPr lang="zh-CN" altLang="en-US" dirty="0" smtClean="0">
                <a:solidFill>
                  <a:srgbClr val="221E1F"/>
                </a:solidFill>
                <a:latin typeface="Adobe 宋体 Std L" panose="02020300000000000000" pitchFamily="18" charset="-122"/>
                <a:ea typeface="Adobe 宋体 Std L" panose="02020300000000000000" pitchFamily="18" charset="-122"/>
              </a:rPr>
              <a:t>这其中</a:t>
            </a:r>
            <a:r>
              <a:rPr lang="zh-CN" altLang="en-US" dirty="0">
                <a:solidFill>
                  <a:srgbClr val="221E1F"/>
                </a:solidFill>
                <a:latin typeface="Adobe 宋体 Std L" panose="02020300000000000000" pitchFamily="18" charset="-122"/>
                <a:ea typeface="Adobe 宋体 Std L" panose="02020300000000000000" pitchFamily="18" charset="-122"/>
              </a:rPr>
              <a:t>涉及税法和财务制度，需要了解企业缴纳哪些税，如营业税、增值税、所得税等，还</a:t>
            </a:r>
            <a:r>
              <a:rPr lang="zh-CN" altLang="en-US" dirty="0" smtClean="0">
                <a:solidFill>
                  <a:srgbClr val="221E1F"/>
                </a:solidFill>
                <a:latin typeface="Adobe 宋体 Std L" panose="02020300000000000000" pitchFamily="18" charset="-122"/>
                <a:ea typeface="Adobe 宋体 Std L" panose="02020300000000000000" pitchFamily="18" charset="-122"/>
              </a:rPr>
              <a:t>需要</a:t>
            </a:r>
            <a:r>
              <a:rPr lang="zh-CN" altLang="en-US" dirty="0">
                <a:solidFill>
                  <a:srgbClr val="221E1F"/>
                </a:solidFill>
                <a:latin typeface="Adobe 宋体 Std L" panose="02020300000000000000" pitchFamily="18" charset="-122"/>
                <a:ea typeface="Adobe 宋体 Std L" panose="02020300000000000000" pitchFamily="18" charset="-122"/>
              </a:rPr>
              <a:t>了解哪些支出可以划入成本，开支办公费、固定资产怎么摊销等</a:t>
            </a:r>
            <a:r>
              <a:rPr lang="zh-CN" altLang="en-US" dirty="0" smtClean="0">
                <a:solidFill>
                  <a:srgbClr val="221E1F"/>
                </a:solidFill>
                <a:latin typeface="Adobe 宋体 Std L" panose="02020300000000000000" pitchFamily="18" charset="-122"/>
                <a:ea typeface="Adobe 宋体 Std L" panose="02020300000000000000" pitchFamily="18" charset="-122"/>
              </a:rPr>
              <a:t>。聘用</a:t>
            </a:r>
            <a:r>
              <a:rPr lang="zh-CN" altLang="en-US" dirty="0">
                <a:solidFill>
                  <a:srgbClr val="221E1F"/>
                </a:solidFill>
                <a:latin typeface="Adobe 宋体 Std L" panose="02020300000000000000" pitchFamily="18" charset="-122"/>
                <a:ea typeface="Adobe 宋体 Std L" panose="02020300000000000000" pitchFamily="18" charset="-122"/>
              </a:rPr>
              <a:t>员工涉及劳动法和社会保险问题，你需要了解劳动合同、试用期、服务期、商业</a:t>
            </a:r>
            <a:r>
              <a:rPr lang="zh-CN" altLang="en-US" dirty="0" smtClean="0">
                <a:solidFill>
                  <a:srgbClr val="221E1F"/>
                </a:solidFill>
                <a:latin typeface="Adobe 宋体 Std L" panose="02020300000000000000" pitchFamily="18" charset="-122"/>
                <a:ea typeface="Adobe 宋体 Std L" panose="02020300000000000000" pitchFamily="18" charset="-122"/>
              </a:rPr>
              <a:t>秘密</a:t>
            </a:r>
            <a:r>
              <a:rPr lang="zh-CN" altLang="en-US" dirty="0">
                <a:solidFill>
                  <a:srgbClr val="221E1F"/>
                </a:solidFill>
                <a:latin typeface="Adobe 宋体 Std L" panose="02020300000000000000" pitchFamily="18" charset="-122"/>
                <a:ea typeface="Adobe 宋体 Std L" panose="02020300000000000000" pitchFamily="18" charset="-122"/>
              </a:rPr>
              <a:t>、工伤、养老金、住房公积金、医疗保险、失业保险等诸多规定。</a:t>
            </a: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729559" y="2656746"/>
            <a:ext cx="10792121" cy="4247317"/>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个人独资企业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个人独资企业就是指依照</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个人独资企业法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在中国境内设立，由一个自然人</a:t>
            </a:r>
            <a:r>
              <a:rPr lang="zh-CN" altLang="en-US" dirty="0" smtClean="0">
                <a:solidFill>
                  <a:srgbClr val="221E1F"/>
                </a:solidFill>
                <a:latin typeface="Adobe 宋体 Std L" panose="02020300000000000000" pitchFamily="18" charset="-122"/>
                <a:ea typeface="Adobe 宋体 Std L" panose="02020300000000000000" pitchFamily="18" charset="-122"/>
              </a:rPr>
              <a:t>投资</a:t>
            </a:r>
            <a:r>
              <a:rPr lang="zh-CN" altLang="en-US" dirty="0">
                <a:solidFill>
                  <a:srgbClr val="221E1F"/>
                </a:solidFill>
                <a:latin typeface="Adobe 宋体 Std L" panose="02020300000000000000" pitchFamily="18" charset="-122"/>
                <a:ea typeface="Adobe 宋体 Std L" panose="02020300000000000000" pitchFamily="18" charset="-122"/>
              </a:rPr>
              <a:t>，财产为投资人个人所有，投资人以其个人财产对企业债务承担无限责任的经营实体。</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）法律特征。个人独资企业的法律特征有三方面：</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第一，独资企业的出资人为一个自然人。</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第二，独资企业的全部财产为投资人所有，即在独资企业中，企业的财产同投资人的</a:t>
            </a:r>
            <a:r>
              <a:rPr lang="zh-CN" altLang="en-US" dirty="0" smtClean="0">
                <a:solidFill>
                  <a:srgbClr val="221E1F"/>
                </a:solidFill>
                <a:latin typeface="Adobe 宋体 Std L" panose="02020300000000000000" pitchFamily="18" charset="-122"/>
                <a:ea typeface="Adobe 宋体 Std L" panose="02020300000000000000" pitchFamily="18" charset="-122"/>
              </a:rPr>
              <a:t>个人</a:t>
            </a:r>
            <a:r>
              <a:rPr lang="zh-CN" altLang="en-US" dirty="0">
                <a:solidFill>
                  <a:srgbClr val="221E1F"/>
                </a:solidFill>
                <a:latin typeface="Adobe 宋体 Std L" panose="02020300000000000000" pitchFamily="18" charset="-122"/>
                <a:ea typeface="Adobe 宋体 Std L" panose="02020300000000000000" pitchFamily="18" charset="-122"/>
              </a:rPr>
              <a:t>财产没有严格区分，即使有，也仅仅在于经营性财产和消费性财产的区分。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第三，独资企业以投资人的全部个人财产对企业的债务承担无限责任。独资企业完全</a:t>
            </a:r>
            <a:r>
              <a:rPr lang="zh-CN" altLang="en-US" dirty="0" smtClean="0">
                <a:solidFill>
                  <a:srgbClr val="221E1F"/>
                </a:solidFill>
                <a:latin typeface="Adobe 宋体 Std L" panose="02020300000000000000" pitchFamily="18" charset="-122"/>
                <a:ea typeface="Adobe 宋体 Std L" panose="02020300000000000000" pitchFamily="18" charset="-122"/>
              </a:rPr>
              <a:t>由投资人</a:t>
            </a:r>
            <a:r>
              <a:rPr lang="zh-CN" altLang="en-US" dirty="0">
                <a:solidFill>
                  <a:srgbClr val="221E1F"/>
                </a:solidFill>
                <a:latin typeface="Adobe 宋体 Std L" panose="02020300000000000000" pitchFamily="18" charset="-122"/>
                <a:ea typeface="Adobe 宋体 Std L" panose="02020300000000000000" pitchFamily="18" charset="-122"/>
              </a:rPr>
              <a:t>个人控制，企业的生产经营活动同投资人个人的关系非常密切，所以投资人应对</a:t>
            </a:r>
            <a:r>
              <a:rPr lang="zh-CN" altLang="en-US" dirty="0" smtClean="0">
                <a:solidFill>
                  <a:srgbClr val="221E1F"/>
                </a:solidFill>
                <a:latin typeface="Adobe 宋体 Std L" panose="02020300000000000000" pitchFamily="18" charset="-122"/>
                <a:ea typeface="Adobe 宋体 Std L" panose="02020300000000000000" pitchFamily="18" charset="-122"/>
              </a:rPr>
              <a:t>企业的</a:t>
            </a:r>
            <a:r>
              <a:rPr lang="zh-CN" altLang="en-US" dirty="0">
                <a:solidFill>
                  <a:srgbClr val="221E1F"/>
                </a:solidFill>
                <a:latin typeface="Adobe 宋体 Std L" panose="02020300000000000000" pitchFamily="18" charset="-122"/>
                <a:ea typeface="Adobe 宋体 Std L" panose="02020300000000000000" pitchFamily="18" charset="-122"/>
              </a:rPr>
              <a:t>债务承担无限责任，这有利于保证债权人的利益</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4" name="文本框 1">
            <a:extLst>
              <a:ext uri="{FF2B5EF4-FFF2-40B4-BE49-F238E27FC236}">
                <a16:creationId xmlns="" xmlns:a16="http://schemas.microsoft.com/office/drawing/2014/main" id="{5263DC9B-3D8F-19CA-605A-141B5E847747}"/>
              </a:ext>
            </a:extLst>
          </p:cNvPr>
          <p:cNvSpPr txBox="1"/>
          <p:nvPr/>
        </p:nvSpPr>
        <p:spPr>
          <a:xfrm>
            <a:off x="660178" y="194116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二、企业类型</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419209849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729559" y="488733"/>
            <a:ext cx="10792121" cy="5909310"/>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）设立条件。申请设立个人独资企业应当具备以下五项条件</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作为投资人的</a:t>
            </a:r>
            <a:r>
              <a:rPr lang="zh-CN" altLang="en-US" dirty="0" smtClean="0">
                <a:solidFill>
                  <a:srgbClr val="221E1F"/>
                </a:solidFill>
                <a:latin typeface="Adobe 宋体 Std L" panose="02020300000000000000" pitchFamily="18" charset="-122"/>
                <a:ea typeface="Adobe 宋体 Std L" panose="02020300000000000000" pitchFamily="18" charset="-122"/>
              </a:rPr>
              <a:t>自然人</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合法的企业</a:t>
            </a:r>
            <a:r>
              <a:rPr lang="zh-CN" altLang="en-US" dirty="0" smtClean="0">
                <a:solidFill>
                  <a:srgbClr val="221E1F"/>
                </a:solidFill>
                <a:latin typeface="Adobe 宋体 Std L" panose="02020300000000000000" pitchFamily="18" charset="-122"/>
                <a:ea typeface="Adobe 宋体 Std L" panose="02020300000000000000" pitchFamily="18" charset="-122"/>
              </a:rPr>
              <a:t>名称</a:t>
            </a:r>
            <a:r>
              <a:rPr lang="en-US" altLang="zh-CN" dirty="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投资人申报的</a:t>
            </a:r>
            <a:r>
              <a:rPr lang="zh-CN" altLang="en-US" dirty="0" smtClean="0">
                <a:solidFill>
                  <a:srgbClr val="221E1F"/>
                </a:solidFill>
                <a:latin typeface="Adobe 宋体 Std L" panose="02020300000000000000" pitchFamily="18" charset="-122"/>
                <a:ea typeface="Adobe 宋体 Std L" panose="02020300000000000000" pitchFamily="18" charset="-122"/>
              </a:rPr>
              <a:t>出资</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固定的生产经营场所和必要的生产经营</a:t>
            </a:r>
            <a:r>
              <a:rPr lang="zh-CN" altLang="en-US" dirty="0" smtClean="0">
                <a:solidFill>
                  <a:srgbClr val="221E1F"/>
                </a:solidFill>
                <a:latin typeface="Adobe 宋体 Std L" panose="02020300000000000000" pitchFamily="18" charset="-122"/>
                <a:ea typeface="Adobe 宋体 Std L" panose="02020300000000000000" pitchFamily="18" charset="-122"/>
              </a:rPr>
              <a:t>条件</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 </a:t>
            </a:r>
            <a:r>
              <a:rPr lang="zh-CN" altLang="en-US" dirty="0">
                <a:solidFill>
                  <a:srgbClr val="221E1F"/>
                </a:solidFill>
                <a:latin typeface="Adobe 宋体 Std L" panose="02020300000000000000" pitchFamily="18" charset="-122"/>
                <a:ea typeface="Adobe 宋体 Std L" panose="02020300000000000000" pitchFamily="18" charset="-122"/>
              </a:rPr>
              <a:t>必要的</a:t>
            </a:r>
            <a:r>
              <a:rPr lang="zh-CN" altLang="en-US" dirty="0" smtClean="0">
                <a:solidFill>
                  <a:srgbClr val="221E1F"/>
                </a:solidFill>
                <a:latin typeface="Adobe 宋体 Std L" panose="02020300000000000000" pitchFamily="18" charset="-122"/>
                <a:ea typeface="Adobe 宋体 Std L" panose="02020300000000000000" pitchFamily="18" charset="-122"/>
              </a:rPr>
              <a:t>从业人员</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）设立程序。个人独资企业设立时，应到所在区域的工商行政管理部门进行登记</a:t>
            </a:r>
            <a:r>
              <a:rPr lang="zh-CN" altLang="en-US" dirty="0" smtClean="0">
                <a:solidFill>
                  <a:srgbClr val="221E1F"/>
                </a:solidFill>
                <a:latin typeface="Adobe 宋体 Std L" panose="02020300000000000000" pitchFamily="18" charset="-122"/>
                <a:ea typeface="Adobe 宋体 Std L" panose="02020300000000000000" pitchFamily="18" charset="-122"/>
              </a:rPr>
              <a:t>注册</a:t>
            </a:r>
            <a:r>
              <a:rPr lang="zh-CN" altLang="en-US" dirty="0">
                <a:solidFill>
                  <a:srgbClr val="221E1F"/>
                </a:solidFill>
                <a:latin typeface="Adobe 宋体 Std L" panose="02020300000000000000" pitchFamily="18" charset="-122"/>
                <a:ea typeface="Adobe 宋体 Std L" panose="02020300000000000000" pitchFamily="18" charset="-122"/>
              </a:rPr>
              <a:t>，递交设立申请书。设立申请书中载明：企业的名称和地址</a:t>
            </a:r>
            <a:r>
              <a:rPr lang="zh-CN" altLang="en-US" dirty="0" smtClean="0">
                <a:solidFill>
                  <a:srgbClr val="221E1F"/>
                </a:solidFill>
                <a:latin typeface="Adobe 宋体 Std L" panose="02020300000000000000" pitchFamily="18" charset="-122"/>
                <a:ea typeface="Adobe 宋体 Std L" panose="02020300000000000000" pitchFamily="18" charset="-122"/>
              </a:rPr>
              <a:t>、投资人</a:t>
            </a:r>
            <a:r>
              <a:rPr lang="zh-CN" altLang="en-US" dirty="0">
                <a:solidFill>
                  <a:srgbClr val="221E1F"/>
                </a:solidFill>
                <a:latin typeface="Adobe 宋体 Std L" panose="02020300000000000000" pitchFamily="18" charset="-122"/>
                <a:ea typeface="Adobe 宋体 Std L" panose="02020300000000000000" pitchFamily="18" charset="-122"/>
              </a:rPr>
              <a:t>的姓名和居所、投资人的出资额和出资方式、经营范围</a:t>
            </a:r>
            <a:r>
              <a:rPr lang="zh-CN" altLang="en-US" dirty="0" smtClean="0">
                <a:solidFill>
                  <a:srgbClr val="221E1F"/>
                </a:solidFill>
                <a:latin typeface="Adobe 宋体 Std L" panose="02020300000000000000" pitchFamily="18" charset="-122"/>
                <a:ea typeface="Adobe 宋体 Std L" panose="02020300000000000000" pitchFamily="18" charset="-122"/>
              </a:rPr>
              <a:t>。工商</a:t>
            </a:r>
            <a:r>
              <a:rPr lang="zh-CN" altLang="en-US" dirty="0">
                <a:solidFill>
                  <a:srgbClr val="221E1F"/>
                </a:solidFill>
                <a:latin typeface="Adobe 宋体 Std L" panose="02020300000000000000" pitchFamily="18" charset="-122"/>
                <a:ea typeface="Adobe 宋体 Std L" panose="02020300000000000000" pitchFamily="18" charset="-122"/>
              </a:rPr>
              <a:t>行政管理部门在收到设立申请文件之日起 </a:t>
            </a:r>
            <a:r>
              <a:rPr lang="en-US" altLang="zh-CN" dirty="0">
                <a:solidFill>
                  <a:srgbClr val="221E1F"/>
                </a:solidFill>
                <a:latin typeface="Adobe 宋体 Std L" panose="02020300000000000000" pitchFamily="18" charset="-122"/>
                <a:ea typeface="Adobe 宋体 Std L" panose="02020300000000000000" pitchFamily="18" charset="-122"/>
              </a:rPr>
              <a:t>15 </a:t>
            </a:r>
            <a:r>
              <a:rPr lang="zh-CN" altLang="en-US" dirty="0">
                <a:solidFill>
                  <a:srgbClr val="221E1F"/>
                </a:solidFill>
                <a:latin typeface="Adobe 宋体 Std L" panose="02020300000000000000" pitchFamily="18" charset="-122"/>
                <a:ea typeface="Adobe 宋体 Std L" panose="02020300000000000000" pitchFamily="18" charset="-122"/>
              </a:rPr>
              <a:t>日内，对</a:t>
            </a:r>
            <a:r>
              <a:rPr lang="zh-CN" altLang="en-US" dirty="0" smtClean="0">
                <a:solidFill>
                  <a:srgbClr val="221E1F"/>
                </a:solidFill>
                <a:latin typeface="Adobe 宋体 Std L" panose="02020300000000000000" pitchFamily="18" charset="-122"/>
                <a:ea typeface="Adobe 宋体 Std L" panose="02020300000000000000" pitchFamily="18" charset="-122"/>
              </a:rPr>
              <a:t>符合</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个人独资企业法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规定条件的给予登记，发给营业执照，</a:t>
            </a:r>
            <a:r>
              <a:rPr lang="zh-CN" altLang="en-US" dirty="0" smtClean="0">
                <a:solidFill>
                  <a:srgbClr val="221E1F"/>
                </a:solidFill>
                <a:latin typeface="Adobe 宋体 Std L" panose="02020300000000000000" pitchFamily="18" charset="-122"/>
                <a:ea typeface="Adobe 宋体 Std L" panose="02020300000000000000" pitchFamily="18" charset="-122"/>
              </a:rPr>
              <a:t>营业执照</a:t>
            </a:r>
            <a:r>
              <a:rPr lang="zh-CN" altLang="en-US" dirty="0">
                <a:solidFill>
                  <a:srgbClr val="221E1F"/>
                </a:solidFill>
                <a:latin typeface="Adobe 宋体 Std L" panose="02020300000000000000" pitchFamily="18" charset="-122"/>
                <a:ea typeface="Adobe 宋体 Std L" panose="02020300000000000000" pitchFamily="18" charset="-122"/>
              </a:rPr>
              <a:t>的签发日期就是该企业的成立日期。</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合伙企业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合伙企业是指依照</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合伙企业法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在中国境内设立的由各合伙人订立合伙协议，共同</a:t>
            </a:r>
            <a:r>
              <a:rPr lang="zh-CN" altLang="en-US" dirty="0" smtClean="0">
                <a:solidFill>
                  <a:srgbClr val="221E1F"/>
                </a:solidFill>
                <a:latin typeface="Adobe 宋体 Std L" panose="02020300000000000000" pitchFamily="18" charset="-122"/>
                <a:ea typeface="Adobe 宋体 Std L" panose="02020300000000000000" pitchFamily="18" charset="-122"/>
              </a:rPr>
              <a:t>出资</a:t>
            </a:r>
            <a:r>
              <a:rPr lang="zh-CN" altLang="en-US" dirty="0">
                <a:solidFill>
                  <a:srgbClr val="221E1F"/>
                </a:solidFill>
                <a:latin typeface="Adobe 宋体 Std L" panose="02020300000000000000" pitchFamily="18" charset="-122"/>
                <a:ea typeface="Adobe 宋体 Std L" panose="02020300000000000000" pitchFamily="18" charset="-122"/>
              </a:rPr>
              <a:t>、共同经营、共享收益、共担风险，并对合伙企业债务承担无限连带责任的营利性组织。</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）法律特征。合伙企业的法律特征包括三个方面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具有两个以上的投资人共同投资兴办。</a:t>
            </a:r>
          </a:p>
        </p:txBody>
      </p:sp>
    </p:spTree>
    <p:extLst>
      <p:ext uri="{BB962C8B-B14F-4D97-AF65-F5344CB8AC3E}">
        <p14:creationId xmlns:p14="http://schemas.microsoft.com/office/powerpoint/2010/main" val="417666431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729559" y="252759"/>
            <a:ext cx="10792121" cy="6324808"/>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合伙人以合伙协议确定各方出资、分享利润和承担债务的份额</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合伙人对合伙债务承担无限连带责任</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）设立条件。申请设立合伙企业必须满足以下五项条件</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有两个以上合伙人，并且都是依法承担无限责任</a:t>
            </a:r>
            <a:r>
              <a:rPr lang="zh-CN" altLang="en-US" dirty="0" smtClean="0">
                <a:solidFill>
                  <a:srgbClr val="221E1F"/>
                </a:solidFill>
                <a:latin typeface="Adobe 宋体 Std L" panose="02020300000000000000" pitchFamily="18" charset="-122"/>
                <a:ea typeface="Adobe 宋体 Std L" panose="02020300000000000000" pitchFamily="18" charset="-122"/>
              </a:rPr>
              <a:t>者</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有书面合伙</a:t>
            </a:r>
            <a:r>
              <a:rPr lang="zh-CN" altLang="en-US" dirty="0" smtClean="0">
                <a:solidFill>
                  <a:srgbClr val="221E1F"/>
                </a:solidFill>
                <a:latin typeface="Adobe 宋体 Std L" panose="02020300000000000000" pitchFamily="18" charset="-122"/>
                <a:ea typeface="Adobe 宋体 Std L" panose="02020300000000000000" pitchFamily="18" charset="-122"/>
              </a:rPr>
              <a:t>协议</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有各合伙人实际缴付的</a:t>
            </a:r>
            <a:r>
              <a:rPr lang="zh-CN" altLang="en-US" dirty="0" smtClean="0">
                <a:solidFill>
                  <a:srgbClr val="221E1F"/>
                </a:solidFill>
                <a:latin typeface="Adobe 宋体 Std L" panose="02020300000000000000" pitchFamily="18" charset="-122"/>
                <a:ea typeface="Adobe 宋体 Std L" panose="02020300000000000000" pitchFamily="18" charset="-122"/>
              </a:rPr>
              <a:t>出资</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有合伙企业的</a:t>
            </a:r>
            <a:r>
              <a:rPr lang="zh-CN" altLang="en-US" dirty="0" smtClean="0">
                <a:solidFill>
                  <a:srgbClr val="221E1F"/>
                </a:solidFill>
                <a:latin typeface="Adobe 宋体 Std L" panose="02020300000000000000" pitchFamily="18" charset="-122"/>
                <a:ea typeface="Adobe 宋体 Std L" panose="02020300000000000000" pitchFamily="18" charset="-122"/>
              </a:rPr>
              <a:t>名称</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 </a:t>
            </a:r>
            <a:r>
              <a:rPr lang="zh-CN" altLang="en-US" dirty="0">
                <a:solidFill>
                  <a:srgbClr val="221E1F"/>
                </a:solidFill>
                <a:latin typeface="Adobe 宋体 Std L" panose="02020300000000000000" pitchFamily="18" charset="-122"/>
                <a:ea typeface="Adobe 宋体 Std L" panose="02020300000000000000" pitchFamily="18" charset="-122"/>
              </a:rPr>
              <a:t>有经营场所和从事合伙经营的</a:t>
            </a:r>
            <a:r>
              <a:rPr lang="zh-CN" altLang="en-US" dirty="0" smtClean="0">
                <a:solidFill>
                  <a:srgbClr val="221E1F"/>
                </a:solidFill>
                <a:latin typeface="Adobe 宋体 Std L" panose="02020300000000000000" pitchFamily="18" charset="-122"/>
                <a:ea typeface="Adobe 宋体 Std L" panose="02020300000000000000" pitchFamily="18" charset="-122"/>
              </a:rPr>
              <a:t>必要条件</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）设立程序。合伙企业设立时，到所在区域的工商行政管理部门提交登记申请书</a:t>
            </a:r>
            <a:r>
              <a:rPr lang="zh-CN" altLang="en-US" dirty="0" smtClean="0">
                <a:solidFill>
                  <a:srgbClr val="221E1F"/>
                </a:solidFill>
                <a:latin typeface="Adobe 宋体 Std L" panose="02020300000000000000" pitchFamily="18" charset="-122"/>
                <a:ea typeface="Adobe 宋体 Std L" panose="02020300000000000000" pitchFamily="18" charset="-122"/>
              </a:rPr>
              <a:t>、合伙</a:t>
            </a:r>
            <a:r>
              <a:rPr lang="zh-CN" altLang="en-US" dirty="0">
                <a:solidFill>
                  <a:srgbClr val="221E1F"/>
                </a:solidFill>
                <a:latin typeface="Adobe 宋体 Std L" panose="02020300000000000000" pitchFamily="18" charset="-122"/>
                <a:ea typeface="Adobe 宋体 Std L" panose="02020300000000000000" pitchFamily="18" charset="-122"/>
              </a:rPr>
              <a:t>协议书、合伙人身份证明等文件，工商行政管理部门自收到申请登记文件之日起 </a:t>
            </a:r>
            <a:r>
              <a:rPr lang="en-US" altLang="zh-CN" dirty="0">
                <a:solidFill>
                  <a:srgbClr val="221E1F"/>
                </a:solidFill>
                <a:latin typeface="Adobe 宋体 Std L" panose="02020300000000000000" pitchFamily="18" charset="-122"/>
                <a:ea typeface="Adobe 宋体 Std L" panose="02020300000000000000" pitchFamily="18" charset="-122"/>
              </a:rPr>
              <a:t>30 </a:t>
            </a:r>
            <a:r>
              <a:rPr lang="zh-CN" altLang="en-US" dirty="0" smtClean="0">
                <a:solidFill>
                  <a:srgbClr val="221E1F"/>
                </a:solidFill>
                <a:latin typeface="Adobe 宋体 Std L" panose="02020300000000000000" pitchFamily="18" charset="-122"/>
                <a:ea typeface="Adobe 宋体 Std L" panose="02020300000000000000" pitchFamily="18" charset="-122"/>
              </a:rPr>
              <a:t>日内</a:t>
            </a:r>
            <a:r>
              <a:rPr lang="zh-CN" altLang="en-US" dirty="0">
                <a:solidFill>
                  <a:srgbClr val="221E1F"/>
                </a:solidFill>
                <a:latin typeface="Adobe 宋体 Std L" panose="02020300000000000000" pitchFamily="18" charset="-122"/>
                <a:ea typeface="Adobe 宋体 Std L" panose="02020300000000000000" pitchFamily="18" charset="-122"/>
              </a:rPr>
              <a:t>，做出是否准予登记的决定。对符合规定登记条件的，将发给营业执照，合伙企业以</a:t>
            </a:r>
            <a:r>
              <a:rPr lang="zh-CN" altLang="en-US" dirty="0" smtClean="0">
                <a:solidFill>
                  <a:srgbClr val="221E1F"/>
                </a:solidFill>
                <a:latin typeface="Adobe 宋体 Std L" panose="02020300000000000000" pitchFamily="18" charset="-122"/>
                <a:ea typeface="Adobe 宋体 Std L" panose="02020300000000000000" pitchFamily="18" charset="-122"/>
              </a:rPr>
              <a:t>营业执照</a:t>
            </a:r>
            <a:r>
              <a:rPr lang="zh-CN" altLang="en-US" dirty="0">
                <a:solidFill>
                  <a:srgbClr val="221E1F"/>
                </a:solidFill>
                <a:latin typeface="Adobe 宋体 Std L" panose="02020300000000000000" pitchFamily="18" charset="-122"/>
                <a:ea typeface="Adobe 宋体 Std L" panose="02020300000000000000" pitchFamily="18" charset="-122"/>
              </a:rPr>
              <a:t>的签发日期为其成立日期。</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公司</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在我国，公司是指按照法律由股东投资而设立的以营利为目的的企业。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）法律特征。公司的法律特征是：依法设立；以盈利为目的；由股东投资；是</a:t>
            </a:r>
            <a:r>
              <a:rPr lang="zh-CN" altLang="en-US" dirty="0" smtClean="0">
                <a:solidFill>
                  <a:srgbClr val="221E1F"/>
                </a:solidFill>
                <a:latin typeface="Adobe 宋体 Std L" panose="02020300000000000000" pitchFamily="18" charset="-122"/>
                <a:ea typeface="Adobe 宋体 Std L" panose="02020300000000000000" pitchFamily="18" charset="-122"/>
              </a:rPr>
              <a:t>企业法人</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）形式。公司有两种形式：有限责任公司和股份有限公司，两者有较大区别</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88615030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729559" y="488733"/>
            <a:ext cx="10792121"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① </a:t>
            </a:r>
            <a:r>
              <a:rPr lang="zh-CN" altLang="en-US" dirty="0">
                <a:solidFill>
                  <a:srgbClr val="221E1F"/>
                </a:solidFill>
                <a:latin typeface="Adobe 宋体 Std L" panose="02020300000000000000" pitchFamily="18" charset="-122"/>
                <a:ea typeface="Adobe 宋体 Std L" panose="02020300000000000000" pitchFamily="18" charset="-122"/>
              </a:rPr>
              <a:t>有限责任公司</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有限责任公司，是指由一定人数的股东组成，股东以其出资额为限对公司承担</a:t>
            </a:r>
            <a:r>
              <a:rPr lang="zh-CN" altLang="en-US" dirty="0" smtClean="0">
                <a:solidFill>
                  <a:srgbClr val="221E1F"/>
                </a:solidFill>
                <a:latin typeface="Adobe 宋体 Std L" panose="02020300000000000000" pitchFamily="18" charset="-122"/>
                <a:ea typeface="Adobe 宋体 Std L" panose="02020300000000000000" pitchFamily="18" charset="-122"/>
              </a:rPr>
              <a:t>责任</a:t>
            </a:r>
            <a:r>
              <a:rPr lang="zh-CN" altLang="en-US" dirty="0">
                <a:solidFill>
                  <a:srgbClr val="221E1F"/>
                </a:solidFill>
                <a:latin typeface="Adobe 宋体 Std L" panose="02020300000000000000" pitchFamily="18" charset="-122"/>
                <a:ea typeface="Adobe 宋体 Std L" panose="02020300000000000000" pitchFamily="18" charset="-122"/>
              </a:rPr>
              <a:t>，公司以其全部资产对公司债务承担责任的公司。</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有限责任公司的设立条件如下：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第一，股东符合法定人数。有限责任公司由 </a:t>
            </a:r>
            <a:r>
              <a:rPr lang="en-US" altLang="zh-CN" dirty="0">
                <a:solidFill>
                  <a:srgbClr val="221E1F"/>
                </a:solidFill>
                <a:latin typeface="Adobe 宋体 Std L" panose="02020300000000000000" pitchFamily="18" charset="-122"/>
                <a:ea typeface="Adobe 宋体 Std L" panose="02020300000000000000" pitchFamily="18" charset="-122"/>
              </a:rPr>
              <a:t>2 </a:t>
            </a:r>
            <a:r>
              <a:rPr lang="zh-CN" altLang="en-US" dirty="0">
                <a:solidFill>
                  <a:srgbClr val="221E1F"/>
                </a:solidFill>
                <a:latin typeface="Adobe 宋体 Std L" panose="02020300000000000000" pitchFamily="18" charset="-122"/>
                <a:ea typeface="Adobe 宋体 Std L" panose="02020300000000000000" pitchFamily="18" charset="-122"/>
              </a:rPr>
              <a:t>人以上 </a:t>
            </a:r>
            <a:r>
              <a:rPr lang="en-US" altLang="zh-CN" dirty="0">
                <a:solidFill>
                  <a:srgbClr val="221E1F"/>
                </a:solidFill>
                <a:latin typeface="Adobe 宋体 Std L" panose="02020300000000000000" pitchFamily="18" charset="-122"/>
                <a:ea typeface="Adobe 宋体 Std L" panose="02020300000000000000" pitchFamily="18" charset="-122"/>
              </a:rPr>
              <a:t>50 </a:t>
            </a:r>
            <a:r>
              <a:rPr lang="zh-CN" altLang="en-US" dirty="0">
                <a:solidFill>
                  <a:srgbClr val="221E1F"/>
                </a:solidFill>
                <a:latin typeface="Adobe 宋体 Std L" panose="02020300000000000000" pitchFamily="18" charset="-122"/>
                <a:ea typeface="Adobe 宋体 Std L" panose="02020300000000000000" pitchFamily="18" charset="-122"/>
              </a:rPr>
              <a:t>人以下股东共同出资设立。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第二，股东出资达到法定最低资本限额。包括以下三个方面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出资</a:t>
            </a:r>
            <a:r>
              <a:rPr lang="zh-CN" altLang="en-US" dirty="0" smtClean="0">
                <a:solidFill>
                  <a:srgbClr val="221E1F"/>
                </a:solidFill>
                <a:latin typeface="Adobe 宋体 Std L" panose="02020300000000000000" pitchFamily="18" charset="-122"/>
                <a:ea typeface="Adobe 宋体 Std L" panose="02020300000000000000" pitchFamily="18" charset="-122"/>
              </a:rPr>
              <a:t>数额</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出资</a:t>
            </a:r>
            <a:r>
              <a:rPr lang="zh-CN" altLang="en-US" dirty="0" smtClean="0">
                <a:solidFill>
                  <a:srgbClr val="221E1F"/>
                </a:solidFill>
                <a:latin typeface="Adobe 宋体 Std L" panose="02020300000000000000" pitchFamily="18" charset="-122"/>
                <a:ea typeface="Adobe 宋体 Std L" panose="02020300000000000000" pitchFamily="18" charset="-122"/>
              </a:rPr>
              <a:t>方式</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出资缴纳</a:t>
            </a:r>
            <a:r>
              <a:rPr lang="zh-CN" altLang="en-US" dirty="0" smtClean="0">
                <a:solidFill>
                  <a:srgbClr val="221E1F"/>
                </a:solidFill>
                <a:latin typeface="Adobe 宋体 Std L" panose="02020300000000000000" pitchFamily="18" charset="-122"/>
                <a:ea typeface="Adobe 宋体 Std L" panose="02020300000000000000" pitchFamily="18" charset="-122"/>
              </a:rPr>
              <a:t>期限</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第三</a:t>
            </a:r>
            <a:r>
              <a:rPr lang="zh-CN" altLang="en-US" dirty="0">
                <a:solidFill>
                  <a:srgbClr val="221E1F"/>
                </a:solidFill>
                <a:latin typeface="Adobe 宋体 Std L" panose="02020300000000000000" pitchFamily="18" charset="-122"/>
                <a:ea typeface="Adobe 宋体 Std L" panose="02020300000000000000" pitchFamily="18" charset="-122"/>
              </a:rPr>
              <a:t>，股东共同制订公司章程。章程是公司股东依法制订的，是记载有关公司组织与</a:t>
            </a:r>
            <a:r>
              <a:rPr lang="zh-CN" altLang="en-US" dirty="0" smtClean="0">
                <a:solidFill>
                  <a:srgbClr val="221E1F"/>
                </a:solidFill>
                <a:latin typeface="Adobe 宋体 Std L" panose="02020300000000000000" pitchFamily="18" charset="-122"/>
                <a:ea typeface="Adobe 宋体 Std L" panose="02020300000000000000" pitchFamily="18" charset="-122"/>
              </a:rPr>
              <a:t>活动</a:t>
            </a:r>
            <a:r>
              <a:rPr lang="zh-CN" altLang="en-US" dirty="0">
                <a:solidFill>
                  <a:srgbClr val="221E1F"/>
                </a:solidFill>
                <a:latin typeface="Adobe 宋体 Std L" panose="02020300000000000000" pitchFamily="18" charset="-122"/>
                <a:ea typeface="Adobe 宋体 Std L" panose="02020300000000000000" pitchFamily="18" charset="-122"/>
              </a:rPr>
              <a:t>基本原则的书面法律文件，也是有限责任公司必备的法律文件。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第四，有公司名称，建立符合有限责任公司要求的组织机构。公司名称一般由四</a:t>
            </a:r>
            <a:r>
              <a:rPr lang="zh-CN" altLang="en-US" dirty="0" smtClean="0">
                <a:solidFill>
                  <a:srgbClr val="221E1F"/>
                </a:solidFill>
                <a:latin typeface="Adobe 宋体 Std L" panose="02020300000000000000" pitchFamily="18" charset="-122"/>
                <a:ea typeface="Adobe 宋体 Std L" panose="02020300000000000000" pitchFamily="18" charset="-122"/>
              </a:rPr>
              <a:t>部分组成</a:t>
            </a:r>
            <a:r>
              <a:rPr lang="zh-CN" altLang="en-US" dirty="0">
                <a:solidFill>
                  <a:srgbClr val="221E1F"/>
                </a:solidFill>
                <a:latin typeface="Adobe 宋体 Std L" panose="02020300000000000000" pitchFamily="18" charset="-122"/>
                <a:ea typeface="Adobe 宋体 Std L" panose="02020300000000000000" pitchFamily="18" charset="-122"/>
              </a:rPr>
              <a:t>：第一部分是公司种类；第二部分是具体名称；第三部分是营业种类，即公司的行业</a:t>
            </a:r>
            <a:r>
              <a:rPr lang="zh-CN" altLang="en-US" dirty="0" smtClean="0">
                <a:solidFill>
                  <a:srgbClr val="221E1F"/>
                </a:solidFill>
                <a:latin typeface="Adobe 宋体 Std L" panose="02020300000000000000" pitchFamily="18" charset="-122"/>
                <a:ea typeface="Adobe 宋体 Std L" panose="02020300000000000000" pitchFamily="18" charset="-122"/>
              </a:rPr>
              <a:t>属性</a:t>
            </a:r>
            <a:r>
              <a:rPr lang="zh-CN" altLang="en-US" dirty="0">
                <a:solidFill>
                  <a:srgbClr val="221E1F"/>
                </a:solidFill>
                <a:latin typeface="Adobe 宋体 Std L" panose="02020300000000000000" pitchFamily="18" charset="-122"/>
                <a:ea typeface="Adobe 宋体 Std L" panose="02020300000000000000" pitchFamily="18" charset="-122"/>
              </a:rPr>
              <a:t>；第四部分是公司注册机关所在地的行政区划。组织机构包括股东会、董事会、监事会</a:t>
            </a:r>
            <a:r>
              <a:rPr lang="zh-CN" altLang="en-US" dirty="0" smtClean="0">
                <a:solidFill>
                  <a:srgbClr val="221E1F"/>
                </a:solidFill>
                <a:latin typeface="Adobe 宋体 Std L" panose="02020300000000000000" pitchFamily="18" charset="-122"/>
                <a:ea typeface="Adobe 宋体 Std L" panose="02020300000000000000" pitchFamily="18" charset="-122"/>
              </a:rPr>
              <a:t>，小规模</a:t>
            </a:r>
            <a:r>
              <a:rPr lang="zh-CN" altLang="en-US" dirty="0">
                <a:solidFill>
                  <a:srgbClr val="221E1F"/>
                </a:solidFill>
                <a:latin typeface="Adobe 宋体 Std L" panose="02020300000000000000" pitchFamily="18" charset="-122"/>
                <a:ea typeface="Adobe 宋体 Std L" panose="02020300000000000000" pitchFamily="18" charset="-122"/>
              </a:rPr>
              <a:t>的有限责任公司可以不设董事会，只设一名执行董事，也可不设监事会而只设</a:t>
            </a:r>
            <a:r>
              <a:rPr lang="zh-CN" altLang="en-US" dirty="0" smtClean="0">
                <a:solidFill>
                  <a:srgbClr val="221E1F"/>
                </a:solidFill>
                <a:latin typeface="Adobe 宋体 Std L" panose="02020300000000000000" pitchFamily="18" charset="-122"/>
                <a:ea typeface="Adobe 宋体 Std L" panose="02020300000000000000" pitchFamily="18" charset="-122"/>
              </a:rPr>
              <a:t>一至两名</a:t>
            </a:r>
            <a:r>
              <a:rPr lang="zh-CN" altLang="en-US" dirty="0">
                <a:solidFill>
                  <a:srgbClr val="221E1F"/>
                </a:solidFill>
                <a:latin typeface="Adobe 宋体 Std L" panose="02020300000000000000" pitchFamily="18" charset="-122"/>
                <a:ea typeface="Adobe 宋体 Std L" panose="02020300000000000000" pitchFamily="18" charset="-122"/>
              </a:rPr>
              <a:t>监事</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6042515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729559" y="1034423"/>
            <a:ext cx="10792121" cy="4662815"/>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第五</a:t>
            </a:r>
            <a:r>
              <a:rPr lang="zh-CN" altLang="en-US" dirty="0">
                <a:solidFill>
                  <a:srgbClr val="221E1F"/>
                </a:solidFill>
                <a:latin typeface="Adobe 宋体 Std L" panose="02020300000000000000" pitchFamily="18" charset="-122"/>
                <a:ea typeface="Adobe 宋体 Std L" panose="02020300000000000000" pitchFamily="18" charset="-122"/>
              </a:rPr>
              <a:t>，有固定的生产经营场所和必要的生产经营条件。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② 股份有限公司</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股份有限公司，是指全部资本分为等额股份，股东以所持股份为限对公司承担责任</a:t>
            </a:r>
            <a:r>
              <a:rPr lang="zh-CN" altLang="en-US" dirty="0" smtClean="0">
                <a:solidFill>
                  <a:srgbClr val="221E1F"/>
                </a:solidFill>
                <a:latin typeface="Adobe 宋体 Std L" panose="02020300000000000000" pitchFamily="18" charset="-122"/>
                <a:ea typeface="Adobe 宋体 Std L" panose="02020300000000000000" pitchFamily="18" charset="-122"/>
              </a:rPr>
              <a:t>，公司</a:t>
            </a:r>
            <a:r>
              <a:rPr lang="zh-CN" altLang="en-US" dirty="0">
                <a:solidFill>
                  <a:srgbClr val="221E1F"/>
                </a:solidFill>
                <a:latin typeface="Adobe 宋体 Std L" panose="02020300000000000000" pitchFamily="18" charset="-122"/>
                <a:ea typeface="Adobe 宋体 Std L" panose="02020300000000000000" pitchFamily="18" charset="-122"/>
              </a:rPr>
              <a:t>以其全部资产对公司债务承担责任的法人。因为设立股份有限公司注册资本方面的</a:t>
            </a:r>
            <a:r>
              <a:rPr lang="zh-CN" altLang="en-US" dirty="0" smtClean="0">
                <a:solidFill>
                  <a:srgbClr val="221E1F"/>
                </a:solidFill>
                <a:latin typeface="Adobe 宋体 Std L" panose="02020300000000000000" pitchFamily="18" charset="-122"/>
                <a:ea typeface="Adobe 宋体 Std L" panose="02020300000000000000" pitchFamily="18" charset="-122"/>
              </a:rPr>
              <a:t>要求非常</a:t>
            </a:r>
            <a:r>
              <a:rPr lang="zh-CN" altLang="en-US" dirty="0">
                <a:solidFill>
                  <a:srgbClr val="221E1F"/>
                </a:solidFill>
                <a:latin typeface="Adobe 宋体 Std L" panose="02020300000000000000" pitchFamily="18" charset="-122"/>
                <a:ea typeface="Adobe 宋体 Std L" panose="02020300000000000000" pitchFamily="18" charset="-122"/>
              </a:rPr>
              <a:t>高，最低限额为 </a:t>
            </a:r>
            <a:r>
              <a:rPr lang="en-US" altLang="zh-CN" dirty="0">
                <a:solidFill>
                  <a:srgbClr val="221E1F"/>
                </a:solidFill>
                <a:latin typeface="Adobe 宋体 Std L" panose="02020300000000000000" pitchFamily="18" charset="-122"/>
                <a:ea typeface="Adobe 宋体 Std L" panose="02020300000000000000" pitchFamily="18" charset="-122"/>
              </a:rPr>
              <a:t>1 000 </a:t>
            </a:r>
            <a:r>
              <a:rPr lang="zh-CN" altLang="en-US" dirty="0">
                <a:solidFill>
                  <a:srgbClr val="221E1F"/>
                </a:solidFill>
                <a:latin typeface="Adobe 宋体 Std L" panose="02020300000000000000" pitchFamily="18" charset="-122"/>
                <a:ea typeface="Adobe 宋体 Std L" panose="02020300000000000000" pitchFamily="18" charset="-122"/>
              </a:rPr>
              <a:t>万元人民币，对于学生创业者来说，选择此种企业形式是不太</a:t>
            </a:r>
            <a:r>
              <a:rPr lang="zh-CN" altLang="en-US" dirty="0" smtClean="0">
                <a:solidFill>
                  <a:srgbClr val="221E1F"/>
                </a:solidFill>
                <a:latin typeface="Adobe 宋体 Std L" panose="02020300000000000000" pitchFamily="18" charset="-122"/>
                <a:ea typeface="Adobe 宋体 Std L" panose="02020300000000000000" pitchFamily="18" charset="-122"/>
              </a:rPr>
              <a:t>现实</a:t>
            </a:r>
            <a:r>
              <a:rPr lang="zh-CN" altLang="en-US" dirty="0">
                <a:solidFill>
                  <a:srgbClr val="221E1F"/>
                </a:solidFill>
                <a:latin typeface="Adobe 宋体 Std L" panose="02020300000000000000" pitchFamily="18" charset="-122"/>
                <a:ea typeface="Adobe 宋体 Std L" panose="02020300000000000000" pitchFamily="18" charset="-122"/>
              </a:rPr>
              <a:t>的，所以这里对股份有限公司不多加介绍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个体工商户</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个体工商户是指从事个体工商业经营的民事主体。它的法律特征是：以本人或</a:t>
            </a:r>
            <a:r>
              <a:rPr lang="zh-CN" altLang="en-US" dirty="0" smtClean="0">
                <a:solidFill>
                  <a:srgbClr val="221E1F"/>
                </a:solidFill>
                <a:latin typeface="Adobe 宋体 Std L" panose="02020300000000000000" pitchFamily="18" charset="-122"/>
                <a:ea typeface="Adobe 宋体 Std L" panose="02020300000000000000" pitchFamily="18" charset="-122"/>
              </a:rPr>
              <a:t>家庭的</a:t>
            </a:r>
            <a:r>
              <a:rPr lang="zh-CN" altLang="en-US" dirty="0">
                <a:solidFill>
                  <a:srgbClr val="221E1F"/>
                </a:solidFill>
                <a:latin typeface="Adobe 宋体 Std L" panose="02020300000000000000" pitchFamily="18" charset="-122"/>
                <a:ea typeface="Adobe 宋体 Std L" panose="02020300000000000000" pitchFamily="18" charset="-122"/>
              </a:rPr>
              <a:t>生产或经营资料进行生产经营活动，成员为劳动者本人或其家庭成员。</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我国法律规定的个体工商户的经营范围有：工业、手工业，可从事产品生产、加工、</a:t>
            </a:r>
            <a:r>
              <a:rPr lang="zh-CN" altLang="en-US" dirty="0" smtClean="0">
                <a:solidFill>
                  <a:srgbClr val="221E1F"/>
                </a:solidFill>
                <a:latin typeface="Adobe 宋体 Std L" panose="02020300000000000000" pitchFamily="18" charset="-122"/>
                <a:ea typeface="Adobe 宋体 Std L" panose="02020300000000000000" pitchFamily="18" charset="-122"/>
              </a:rPr>
              <a:t>矿产</a:t>
            </a:r>
            <a:r>
              <a:rPr lang="zh-CN" altLang="en-US" dirty="0">
                <a:solidFill>
                  <a:srgbClr val="221E1F"/>
                </a:solidFill>
                <a:latin typeface="Adobe 宋体 Std L" panose="02020300000000000000" pitchFamily="18" charset="-122"/>
                <a:ea typeface="Adobe 宋体 Std L" panose="02020300000000000000" pitchFamily="18" charset="-122"/>
              </a:rPr>
              <a:t>开采以及生产设备、生产工具等的修理；商业经营，可从事商品的收购、销售、运输、</a:t>
            </a:r>
            <a:r>
              <a:rPr lang="zh-CN" altLang="en-US" dirty="0" smtClean="0">
                <a:solidFill>
                  <a:srgbClr val="221E1F"/>
                </a:solidFill>
                <a:latin typeface="Adobe 宋体 Std L" panose="02020300000000000000" pitchFamily="18" charset="-122"/>
                <a:ea typeface="Adobe 宋体 Std L" panose="02020300000000000000" pitchFamily="18" charset="-122"/>
              </a:rPr>
              <a:t>存储</a:t>
            </a:r>
            <a:r>
              <a:rPr lang="zh-CN" altLang="en-US" dirty="0">
                <a:solidFill>
                  <a:srgbClr val="221E1F"/>
                </a:solidFill>
                <a:latin typeface="Adobe 宋体 Std L" panose="02020300000000000000" pitchFamily="18" charset="-122"/>
                <a:ea typeface="Adobe 宋体 Std L" panose="02020300000000000000" pitchFamily="18" charset="-122"/>
              </a:rPr>
              <a:t>、保管等；交通运输业，可从事公路、水上的货运、装卸、搬运等；建筑业；餐饮业；</a:t>
            </a:r>
            <a:r>
              <a:rPr lang="zh-CN" altLang="en-US" dirty="0" smtClean="0">
                <a:solidFill>
                  <a:srgbClr val="221E1F"/>
                </a:solidFill>
                <a:latin typeface="Adobe 宋体 Std L" panose="02020300000000000000" pitchFamily="18" charset="-122"/>
                <a:ea typeface="Adobe 宋体 Std L" panose="02020300000000000000" pitchFamily="18" charset="-122"/>
              </a:rPr>
              <a:t>服务业</a:t>
            </a:r>
            <a:r>
              <a:rPr lang="zh-CN" altLang="en-US" dirty="0">
                <a:solidFill>
                  <a:srgbClr val="221E1F"/>
                </a:solidFill>
                <a:latin typeface="Adobe 宋体 Std L" panose="02020300000000000000" pitchFamily="18" charset="-122"/>
                <a:ea typeface="Adobe 宋体 Std L" panose="02020300000000000000" pitchFamily="18" charset="-122"/>
              </a:rPr>
              <a:t>；修理业及其他。</a:t>
            </a:r>
          </a:p>
        </p:txBody>
      </p:sp>
    </p:spTree>
    <p:extLst>
      <p:ext uri="{BB962C8B-B14F-4D97-AF65-F5344CB8AC3E}">
        <p14:creationId xmlns:p14="http://schemas.microsoft.com/office/powerpoint/2010/main" val="98360795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729563" y="927367"/>
            <a:ext cx="8893144" cy="383181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依法纳税是每个企业和公民应尽的义务，创业者学习和了解国家税收政策和有关规定</a:t>
            </a:r>
            <a:r>
              <a:rPr lang="zh-CN" altLang="en-US" dirty="0" smtClean="0">
                <a:solidFill>
                  <a:srgbClr val="221E1F"/>
                </a:solidFill>
                <a:latin typeface="Adobe 宋体 Std L" panose="02020300000000000000" pitchFamily="18" charset="-122"/>
                <a:ea typeface="Adobe 宋体 Std L" panose="02020300000000000000" pitchFamily="18" charset="-122"/>
              </a:rPr>
              <a:t>对于</a:t>
            </a:r>
            <a:r>
              <a:rPr lang="zh-CN" altLang="en-US" dirty="0">
                <a:solidFill>
                  <a:srgbClr val="221E1F"/>
                </a:solidFill>
                <a:latin typeface="Adobe 宋体 Std L" panose="02020300000000000000" pitchFamily="18" charset="-122"/>
                <a:ea typeface="Adobe 宋体 Std L" panose="02020300000000000000" pitchFamily="18" charset="-122"/>
              </a:rPr>
              <a:t>确保合法经营和企业正常业务的开展都是十分有利的。</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我国税收制度概况</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税收制度是国家各种税收法令和征税办法的总称，我国</a:t>
            </a:r>
            <a:r>
              <a:rPr lang="zh-CN" altLang="en-US" dirty="0" smtClean="0">
                <a:solidFill>
                  <a:srgbClr val="221E1F"/>
                </a:solidFill>
                <a:latin typeface="Adobe 宋体 Std L" panose="02020300000000000000" pitchFamily="18" charset="-122"/>
                <a:ea typeface="Adobe 宋体 Std L" panose="02020300000000000000" pitchFamily="18" charset="-122"/>
              </a:rPr>
              <a:t>社会主义税收</a:t>
            </a:r>
            <a:r>
              <a:rPr lang="zh-CN" altLang="en-US" dirty="0">
                <a:solidFill>
                  <a:srgbClr val="221E1F"/>
                </a:solidFill>
                <a:latin typeface="Adobe 宋体 Std L" panose="02020300000000000000" pitchFamily="18" charset="-122"/>
                <a:ea typeface="Adobe 宋体 Std L" panose="02020300000000000000" pitchFamily="18" charset="-122"/>
              </a:rPr>
              <a:t>制度是遵循“公平税赋、普遍纳税、讲求效率、加强调控、简化</a:t>
            </a:r>
            <a:r>
              <a:rPr lang="zh-CN" altLang="en-US" dirty="0" smtClean="0">
                <a:solidFill>
                  <a:srgbClr val="221E1F"/>
                </a:solidFill>
                <a:latin typeface="Adobe 宋体 Std L" panose="02020300000000000000" pitchFamily="18" charset="-122"/>
                <a:ea typeface="Adobe 宋体 Std L" panose="02020300000000000000" pitchFamily="18" charset="-122"/>
              </a:rPr>
              <a:t>手续</a:t>
            </a:r>
            <a:r>
              <a:rPr lang="zh-CN" altLang="en-US" dirty="0">
                <a:solidFill>
                  <a:srgbClr val="221E1F"/>
                </a:solidFill>
                <a:latin typeface="Adobe 宋体 Std L" panose="02020300000000000000" pitchFamily="18" charset="-122"/>
                <a:ea typeface="Adobe 宋体 Std L" panose="02020300000000000000" pitchFamily="18" charset="-122"/>
              </a:rPr>
              <a:t>”的原则建立起来的。税收制度的核心是税法，它是国家法律的</a:t>
            </a:r>
            <a:r>
              <a:rPr lang="zh-CN" altLang="en-US" dirty="0" smtClean="0">
                <a:solidFill>
                  <a:srgbClr val="221E1F"/>
                </a:solidFill>
                <a:latin typeface="Adobe 宋体 Std L" panose="02020300000000000000" pitchFamily="18" charset="-122"/>
                <a:ea typeface="Adobe 宋体 Std L" panose="02020300000000000000" pitchFamily="18" charset="-122"/>
              </a:rPr>
              <a:t>重要组成部分</a:t>
            </a:r>
            <a:r>
              <a:rPr lang="zh-CN" altLang="en-US" dirty="0">
                <a:solidFill>
                  <a:srgbClr val="221E1F"/>
                </a:solidFill>
                <a:latin typeface="Adobe 宋体 Std L" panose="02020300000000000000" pitchFamily="18" charset="-122"/>
                <a:ea typeface="Adobe 宋体 Std L" panose="02020300000000000000" pitchFamily="18" charset="-122"/>
              </a:rPr>
              <a:t>。它规定了国家与纳税人之间的征纳关系，是国家向纳税人</a:t>
            </a:r>
            <a:r>
              <a:rPr lang="zh-CN" altLang="en-US" dirty="0" smtClean="0">
                <a:solidFill>
                  <a:srgbClr val="221E1F"/>
                </a:solidFill>
                <a:latin typeface="Adobe 宋体 Std L" panose="02020300000000000000" pitchFamily="18" charset="-122"/>
                <a:ea typeface="Adobe 宋体 Std L" panose="02020300000000000000" pitchFamily="18" charset="-122"/>
              </a:rPr>
              <a:t>征税</a:t>
            </a:r>
            <a:r>
              <a:rPr lang="zh-CN" altLang="en-US" dirty="0">
                <a:solidFill>
                  <a:srgbClr val="221E1F"/>
                </a:solidFill>
                <a:latin typeface="Adobe 宋体 Std L" panose="02020300000000000000" pitchFamily="18" charset="-122"/>
                <a:ea typeface="Adobe 宋体 Std L" panose="02020300000000000000" pitchFamily="18" charset="-122"/>
              </a:rPr>
              <a:t>的法律依据和操作程序。纳税人必须按照税法规定依法纳税；同时</a:t>
            </a:r>
            <a:r>
              <a:rPr lang="zh-CN" altLang="en-US" dirty="0" smtClean="0">
                <a:solidFill>
                  <a:srgbClr val="221E1F"/>
                </a:solidFill>
                <a:latin typeface="Adobe 宋体 Std L" panose="02020300000000000000" pitchFamily="18" charset="-122"/>
                <a:ea typeface="Adobe 宋体 Std L" panose="02020300000000000000" pitchFamily="18" charset="-122"/>
              </a:rPr>
              <a:t>，有</a:t>
            </a:r>
            <a:r>
              <a:rPr lang="zh-CN" altLang="en-US" dirty="0">
                <a:solidFill>
                  <a:srgbClr val="221E1F"/>
                </a:solidFill>
                <a:latin typeface="Adobe 宋体 Std L" panose="02020300000000000000" pitchFamily="18" charset="-122"/>
                <a:ea typeface="Adobe 宋体 Std L" panose="02020300000000000000" pitchFamily="18" charset="-122"/>
              </a:rPr>
              <a:t>权拒绝缴纳不按税法规定征收的税款。任何单位和个人违反税法，</a:t>
            </a:r>
            <a:r>
              <a:rPr lang="zh-CN" altLang="en-US" dirty="0" smtClean="0">
                <a:solidFill>
                  <a:srgbClr val="221E1F"/>
                </a:solidFill>
                <a:latin typeface="Adobe 宋体 Std L" panose="02020300000000000000" pitchFamily="18" charset="-122"/>
                <a:ea typeface="Adobe 宋体 Std L" panose="02020300000000000000" pitchFamily="18" charset="-122"/>
              </a:rPr>
              <a:t>都要</a:t>
            </a:r>
            <a:r>
              <a:rPr lang="zh-CN" altLang="en-US" dirty="0">
                <a:solidFill>
                  <a:srgbClr val="221E1F"/>
                </a:solidFill>
                <a:latin typeface="Adobe 宋体 Std L" panose="02020300000000000000" pitchFamily="18" charset="-122"/>
                <a:ea typeface="Adobe 宋体 Std L" panose="02020300000000000000" pitchFamily="18" charset="-122"/>
              </a:rPr>
              <a:t>受到法律的追究。</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660180" y="23290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三、税法知识</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2707" y="927367"/>
            <a:ext cx="1925279" cy="3484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2">
            <a:extLst>
              <a:ext uri="{FF2B5EF4-FFF2-40B4-BE49-F238E27FC236}">
                <a16:creationId xmlns="" xmlns:a16="http://schemas.microsoft.com/office/drawing/2014/main" id="{8FF45739-E9BA-7E83-93BC-781D5B5F48CC}"/>
              </a:ext>
            </a:extLst>
          </p:cNvPr>
          <p:cNvSpPr txBox="1"/>
          <p:nvPr/>
        </p:nvSpPr>
        <p:spPr>
          <a:xfrm>
            <a:off x="729562" y="4607157"/>
            <a:ext cx="10818423" cy="2126608"/>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新创企业的优惠政策</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一般来说，新创企业可能享有的法定税收优惠政策大致包括：</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为农业生产提供服务。对农村的为农业生产的产前、产中、产后服务的行业，即乡、村的农技推广站、植保站、水管站、林业站、畜牧兽医站、水产站、种子站等通过劳务所得到的收入以及城镇其他各类事业单位通过技术服务或劳务所取得的收入暂免征收所得税。</a:t>
            </a:r>
          </a:p>
        </p:txBody>
      </p:sp>
    </p:spTree>
    <p:extLst>
      <p:ext uri="{BB962C8B-B14F-4D97-AF65-F5344CB8AC3E}">
        <p14:creationId xmlns:p14="http://schemas.microsoft.com/office/powerpoint/2010/main" val="40896234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891789" y="488733"/>
            <a:ext cx="10361229" cy="5909310"/>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）为科研院所提供服务。对科研单位和大专院校服务于各行业的技术成果转让、</a:t>
            </a:r>
            <a:r>
              <a:rPr lang="zh-CN" altLang="en-US" dirty="0" smtClean="0">
                <a:solidFill>
                  <a:srgbClr val="221E1F"/>
                </a:solidFill>
                <a:latin typeface="Adobe 宋体 Std L" panose="02020300000000000000" pitchFamily="18" charset="-122"/>
                <a:ea typeface="Adobe 宋体 Std L" panose="02020300000000000000" pitchFamily="18" charset="-122"/>
              </a:rPr>
              <a:t>技术</a:t>
            </a:r>
            <a:r>
              <a:rPr lang="zh-CN" altLang="en-US" dirty="0">
                <a:solidFill>
                  <a:srgbClr val="221E1F"/>
                </a:solidFill>
                <a:latin typeface="Adobe 宋体 Std L" panose="02020300000000000000" pitchFamily="18" charset="-122"/>
                <a:ea typeface="Adobe 宋体 Std L" panose="02020300000000000000" pitchFamily="18" charset="-122"/>
              </a:rPr>
              <a:t>培训、技术咨询、技术服务、技术承包所取得的技术性服务收入暂免征收所得税。</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）新办企业。国家对新办企业具体优惠政策如下：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独立核算的从事交通运输业、邮电通讯业的企业或经营单位，自开业之日起，第一年</a:t>
            </a:r>
            <a:r>
              <a:rPr lang="zh-CN" altLang="en-US" dirty="0" smtClean="0">
                <a:solidFill>
                  <a:srgbClr val="221E1F"/>
                </a:solidFill>
                <a:latin typeface="Adobe 宋体 Std L" panose="02020300000000000000" pitchFamily="18" charset="-122"/>
                <a:ea typeface="Adobe 宋体 Std L" panose="02020300000000000000" pitchFamily="18" charset="-122"/>
              </a:rPr>
              <a:t>免征</a:t>
            </a:r>
            <a:r>
              <a:rPr lang="zh-CN" altLang="en-US" dirty="0">
                <a:solidFill>
                  <a:srgbClr val="221E1F"/>
                </a:solidFill>
                <a:latin typeface="Adobe 宋体 Std L" panose="02020300000000000000" pitchFamily="18" charset="-122"/>
                <a:ea typeface="Adobe 宋体 Std L" panose="02020300000000000000" pitchFamily="18" charset="-122"/>
              </a:rPr>
              <a:t>所得税，第二年减半征收所得税。</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独立核算的从事咨询业（包括科技、法律、会计、审计、税务等行业）、信息业、</a:t>
            </a:r>
            <a:r>
              <a:rPr lang="zh-CN" altLang="en-US" dirty="0" smtClean="0">
                <a:solidFill>
                  <a:srgbClr val="221E1F"/>
                </a:solidFill>
                <a:latin typeface="Adobe 宋体 Std L" panose="02020300000000000000" pitchFamily="18" charset="-122"/>
                <a:ea typeface="Adobe 宋体 Std L" panose="02020300000000000000" pitchFamily="18" charset="-122"/>
              </a:rPr>
              <a:t>技术服务</a:t>
            </a:r>
            <a:r>
              <a:rPr lang="zh-CN" altLang="en-US" dirty="0">
                <a:solidFill>
                  <a:srgbClr val="221E1F"/>
                </a:solidFill>
                <a:latin typeface="Adobe 宋体 Std L" panose="02020300000000000000" pitchFamily="18" charset="-122"/>
                <a:ea typeface="Adobe 宋体 Std L" panose="02020300000000000000" pitchFamily="18" charset="-122"/>
              </a:rPr>
              <a:t>业的企业或经营单位，自开业之日起，第一年至第二年免征所得税。</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从事公用事业、商业、物资业、对外贸易业、旅游业、仓储业、居民服务业、饮食业</a:t>
            </a:r>
            <a:r>
              <a:rPr lang="zh-CN" altLang="en-US" dirty="0" smtClean="0">
                <a:solidFill>
                  <a:srgbClr val="221E1F"/>
                </a:solidFill>
                <a:latin typeface="Adobe 宋体 Std L" panose="02020300000000000000" pitchFamily="18" charset="-122"/>
                <a:ea typeface="Adobe 宋体 Std L" panose="02020300000000000000" pitchFamily="18" charset="-122"/>
              </a:rPr>
              <a:t>、教育</a:t>
            </a:r>
            <a:r>
              <a:rPr lang="zh-CN" altLang="en-US" dirty="0">
                <a:solidFill>
                  <a:srgbClr val="221E1F"/>
                </a:solidFill>
                <a:latin typeface="Adobe 宋体 Std L" panose="02020300000000000000" pitchFamily="18" charset="-122"/>
                <a:ea typeface="Adobe 宋体 Std L" panose="02020300000000000000" pitchFamily="18" charset="-122"/>
              </a:rPr>
              <a:t>文化事业、卫生事业的企业或经营单位，自开业之日起，报经主管税务机关批准，可</a:t>
            </a:r>
            <a:r>
              <a:rPr lang="zh-CN" altLang="en-US" dirty="0" smtClean="0">
                <a:solidFill>
                  <a:srgbClr val="221E1F"/>
                </a:solidFill>
                <a:latin typeface="Adobe 宋体 Std L" panose="02020300000000000000" pitchFamily="18" charset="-122"/>
                <a:ea typeface="Adobe 宋体 Std L" panose="02020300000000000000" pitchFamily="18" charset="-122"/>
              </a:rPr>
              <a:t>减免</a:t>
            </a:r>
            <a:r>
              <a:rPr lang="zh-CN" altLang="en-US" dirty="0">
                <a:solidFill>
                  <a:srgbClr val="221E1F"/>
                </a:solidFill>
                <a:latin typeface="Adobe 宋体 Std L" panose="02020300000000000000" pitchFamily="18" charset="-122"/>
                <a:ea typeface="Adobe 宋体 Std L" panose="02020300000000000000" pitchFamily="18" charset="-122"/>
              </a:rPr>
              <a:t>或者免征所得税一年。</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第三产业企业经营多业的，按其经营主业（以实际营业额来计算）来确定减免税政策</a:t>
            </a:r>
            <a:r>
              <a:rPr lang="zh-CN" altLang="en-US" dirty="0" smtClean="0">
                <a:solidFill>
                  <a:srgbClr val="221E1F"/>
                </a:solidFill>
                <a:latin typeface="Adobe 宋体 Std L" panose="02020300000000000000" pitchFamily="18" charset="-122"/>
                <a:ea typeface="Adobe 宋体 Std L" panose="02020300000000000000" pitchFamily="18" charset="-122"/>
              </a:rPr>
              <a:t>。私营</a:t>
            </a:r>
            <a:r>
              <a:rPr lang="zh-CN" altLang="en-US" dirty="0">
                <a:solidFill>
                  <a:srgbClr val="221E1F"/>
                </a:solidFill>
                <a:latin typeface="Adobe 宋体 Std L" panose="02020300000000000000" pitchFamily="18" charset="-122"/>
                <a:ea typeface="Adobe 宋体 Std L" panose="02020300000000000000" pitchFamily="18" charset="-122"/>
              </a:rPr>
              <a:t>新办的生产型企业缓征所得税一年。</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另外需强调的是，对于高新技术企业，按规定一般企业所得税减免期满后，高新技术</a:t>
            </a:r>
            <a:r>
              <a:rPr lang="zh-CN" altLang="en-US" dirty="0" smtClean="0">
                <a:solidFill>
                  <a:srgbClr val="221E1F"/>
                </a:solidFill>
                <a:latin typeface="Adobe 宋体 Std L" panose="02020300000000000000" pitchFamily="18" charset="-122"/>
                <a:ea typeface="Adobe 宋体 Std L" panose="02020300000000000000" pitchFamily="18" charset="-122"/>
              </a:rPr>
              <a:t>企业</a:t>
            </a:r>
            <a:r>
              <a:rPr lang="zh-CN" altLang="en-US" dirty="0">
                <a:solidFill>
                  <a:srgbClr val="221E1F"/>
                </a:solidFill>
                <a:latin typeface="Adobe 宋体 Std L" panose="02020300000000000000" pitchFamily="18" charset="-122"/>
                <a:ea typeface="Adobe 宋体 Std L" panose="02020300000000000000" pitchFamily="18" charset="-122"/>
              </a:rPr>
              <a:t>仍可延长三年减半缴纳企业所得税。</a:t>
            </a:r>
          </a:p>
        </p:txBody>
      </p:sp>
    </p:spTree>
    <p:extLst>
      <p:ext uri="{BB962C8B-B14F-4D97-AF65-F5344CB8AC3E}">
        <p14:creationId xmlns:p14="http://schemas.microsoft.com/office/powerpoint/2010/main" val="107833666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2308324"/>
          </a:xfrm>
          <a:prstGeom prst="rect">
            <a:avLst/>
          </a:prstGeom>
          <a:noFill/>
        </p:spPr>
        <p:txBody>
          <a:bodyPr wrap="square" rtlCol="0">
            <a:spAutoFit/>
          </a:bodyPr>
          <a:lstStyle/>
          <a:p>
            <a:r>
              <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rPr>
              <a:t>中职生创业意识的培养</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a:t>
            </a:r>
            <a:r>
              <a:rPr lang="zh-CN" altLang="en-US" sz="6000" dirty="0">
                <a:solidFill>
                  <a:schemeClr val="bg1"/>
                </a:solidFill>
                <a:cs typeface="+mn-ea"/>
                <a:sym typeface="+mn-lt"/>
              </a:rPr>
              <a:t>七</a:t>
            </a:r>
            <a:r>
              <a:rPr lang="zh-CN" altLang="en-US" sz="6000" dirty="0" smtClean="0">
                <a:solidFill>
                  <a:schemeClr val="bg1"/>
                </a:solidFill>
                <a:cs typeface="+mn-ea"/>
                <a:sym typeface="+mn-lt"/>
              </a:rPr>
              <a:t>章</a:t>
            </a:r>
            <a:endParaRPr lang="zh-CN" altLang="en-US" sz="6000" dirty="0">
              <a:solidFill>
                <a:schemeClr val="bg1"/>
              </a:solidFill>
              <a:cs typeface="+mn-ea"/>
              <a:sym typeface="+mn-lt"/>
            </a:endParaRPr>
          </a:p>
        </p:txBody>
      </p:sp>
    </p:spTree>
    <p:extLst>
      <p:ext uri="{BB962C8B-B14F-4D97-AF65-F5344CB8AC3E}">
        <p14:creationId xmlns:p14="http://schemas.microsoft.com/office/powerpoint/2010/main" val="157858588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515093" y="575187"/>
            <a:ext cx="8118187" cy="5810674"/>
          </a:xfrm>
          <a:prstGeom prst="rect">
            <a:avLst/>
          </a:prstGeom>
          <a:gradFill flip="none" rotWithShape="1">
            <a:gsLst>
              <a:gs pos="100000">
                <a:schemeClr val="accent1">
                  <a:lumMod val="20000"/>
                  <a:lumOff val="80000"/>
                </a:schemeClr>
              </a:gs>
              <a:gs pos="0">
                <a:schemeClr val="accent1">
                  <a:lumMod val="60000"/>
                  <a:lumOff val="40000"/>
                </a:schemeClr>
              </a:gs>
            </a:gsLst>
            <a:lin ang="2700000" scaled="1"/>
            <a:tileRect/>
          </a:gradFill>
          <a:ln w="19050">
            <a:no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62" name="文本框 61"/>
          <p:cNvSpPr txBox="1"/>
          <p:nvPr/>
        </p:nvSpPr>
        <p:spPr>
          <a:xfrm>
            <a:off x="664441" y="716133"/>
            <a:ext cx="2501582" cy="400110"/>
          </a:xfrm>
          <a:prstGeom prst="rect">
            <a:avLst/>
          </a:prstGeom>
          <a:noFill/>
        </p:spPr>
        <p:txBody>
          <a:bodyPr wrap="square" rtlCol="0">
            <a:spAutoFit/>
          </a:bodyPr>
          <a:lstStyle/>
          <a:p>
            <a:r>
              <a:rPr lang="zh-CN" altLang="en-US" sz="2000" b="1" dirty="0">
                <a:solidFill>
                  <a:schemeClr val="bg1"/>
                </a:solidFill>
                <a:cs typeface="+mn-ea"/>
                <a:sym typeface="+mn-lt"/>
              </a:rPr>
              <a:t>教学目标</a:t>
            </a:r>
          </a:p>
        </p:txBody>
      </p:sp>
      <p:sp>
        <p:nvSpPr>
          <p:cNvPr id="63" name="文本框 62"/>
          <p:cNvSpPr txBox="1"/>
          <p:nvPr/>
        </p:nvSpPr>
        <p:spPr>
          <a:xfrm>
            <a:off x="1218443" y="1170024"/>
            <a:ext cx="7162707" cy="2169825"/>
          </a:xfrm>
          <a:prstGeom prst="rect">
            <a:avLst/>
          </a:prstGeom>
          <a:noFill/>
        </p:spPr>
        <p:txBody>
          <a:bodyPr wrap="square" rtlCol="0">
            <a:spAutoFit/>
          </a:bodyPr>
          <a:lstStyle/>
          <a:p>
            <a:pPr>
              <a:lnSpc>
                <a:spcPct val="150000"/>
              </a:lnSpc>
            </a:pPr>
            <a:r>
              <a:rPr lang="zh-CN" altLang="en-US" dirty="0" smtClean="0">
                <a:cs typeface="+mn-ea"/>
                <a:sym typeface="+mn-lt"/>
              </a:rPr>
              <a:t>    中</a:t>
            </a:r>
            <a:r>
              <a:rPr lang="zh-CN" altLang="en-US" dirty="0">
                <a:cs typeface="+mn-ea"/>
                <a:sym typeface="+mn-lt"/>
              </a:rPr>
              <a:t>职生创业光有激情是远远不够的，应该从整个社会、整个学校入手来加强这种商机意识的教育，去开展创业培训教育，培养创业能力。本章主要介绍了创业过程中的创新意识、合作意识、敬业意识和信誉意识等各种创业意识，学生应通过学习和了解创业意识的各方面内容，注重自我培养和创业培训，提高创业能力。</a:t>
            </a:r>
          </a:p>
        </p:txBody>
      </p:sp>
      <p:sp>
        <p:nvSpPr>
          <p:cNvPr id="5" name="文本框 61"/>
          <p:cNvSpPr txBox="1"/>
          <p:nvPr/>
        </p:nvSpPr>
        <p:spPr>
          <a:xfrm>
            <a:off x="664442" y="3344026"/>
            <a:ext cx="2501582" cy="400110"/>
          </a:xfrm>
          <a:prstGeom prst="rect">
            <a:avLst/>
          </a:prstGeom>
          <a:noFill/>
        </p:spPr>
        <p:txBody>
          <a:bodyPr wrap="square" rtlCol="0">
            <a:spAutoFit/>
          </a:bodyPr>
          <a:lstStyle/>
          <a:p>
            <a:r>
              <a:rPr lang="zh-CN" altLang="en-US" sz="2000" b="1" dirty="0" smtClean="0">
                <a:solidFill>
                  <a:schemeClr val="bg1"/>
                </a:solidFill>
                <a:cs typeface="+mn-ea"/>
                <a:sym typeface="+mn-lt"/>
              </a:rPr>
              <a:t>教学</a:t>
            </a:r>
            <a:r>
              <a:rPr lang="zh-CN" altLang="en-US" sz="2000" b="1" dirty="0">
                <a:solidFill>
                  <a:schemeClr val="bg1"/>
                </a:solidFill>
                <a:cs typeface="+mn-ea"/>
                <a:sym typeface="+mn-lt"/>
              </a:rPr>
              <a:t>要求</a:t>
            </a:r>
          </a:p>
        </p:txBody>
      </p:sp>
      <p:sp>
        <p:nvSpPr>
          <p:cNvPr id="6" name="文本框 62"/>
          <p:cNvSpPr txBox="1"/>
          <p:nvPr/>
        </p:nvSpPr>
        <p:spPr>
          <a:xfrm>
            <a:off x="1218444" y="3797917"/>
            <a:ext cx="7162707" cy="2520370"/>
          </a:xfrm>
          <a:prstGeom prst="rect">
            <a:avLst/>
          </a:prstGeom>
          <a:noFill/>
        </p:spPr>
        <p:txBody>
          <a:bodyPr wrap="square" rtlCol="0">
            <a:spAutoFit/>
          </a:bodyPr>
          <a:lstStyle/>
          <a:p>
            <a:pPr>
              <a:lnSpc>
                <a:spcPct val="150000"/>
              </a:lnSpc>
            </a:pPr>
            <a:r>
              <a:rPr lang="zh-CN" altLang="en-US" dirty="0">
                <a:cs typeface="+mn-ea"/>
                <a:sym typeface="+mn-lt"/>
              </a:rPr>
              <a:t>认知： 学生应主动培养自我的创业意识，理解创业时艰苦的、持续不懈的努力过程。</a:t>
            </a:r>
          </a:p>
          <a:p>
            <a:pPr>
              <a:lnSpc>
                <a:spcPct val="150000"/>
              </a:lnSpc>
            </a:pPr>
            <a:r>
              <a:rPr lang="zh-CN" altLang="en-US" dirty="0">
                <a:cs typeface="+mn-ea"/>
                <a:sym typeface="+mn-lt"/>
              </a:rPr>
              <a:t>情感和态度： 创业时一点点地积累，需要将各种创业意识在学习中实践，在实践中学习。</a:t>
            </a:r>
          </a:p>
          <a:p>
            <a:pPr>
              <a:lnSpc>
                <a:spcPct val="150000"/>
              </a:lnSpc>
            </a:pPr>
            <a:r>
              <a:rPr lang="zh-CN" altLang="en-US" dirty="0">
                <a:cs typeface="+mn-ea"/>
                <a:sym typeface="+mn-lt"/>
              </a:rPr>
              <a:t>运用： 创业者必须学会有效运用创业意识，长远规划，脚踏实地，才能将智慧和汗水有效结合，从而获得创业成功。</a:t>
            </a:r>
            <a:endParaRPr lang="zh-CN" altLang="en-US" dirty="0">
              <a:cs typeface="+mn-ea"/>
              <a:sym typeface="+mn-lt"/>
            </a:endParaRP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150" y="249341"/>
            <a:ext cx="3617115" cy="2317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45326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540004" cy="804725"/>
            <a:chOff x="251900" y="195486"/>
            <a:chExt cx="4759029" cy="585582"/>
          </a:xfrm>
        </p:grpSpPr>
        <p:sp>
          <p:nvSpPr>
            <p:cNvPr id="7" name="矩形 6"/>
            <p:cNvSpPr/>
            <p:nvPr/>
          </p:nvSpPr>
          <p:spPr>
            <a:xfrm>
              <a:off x="1331640" y="255120"/>
              <a:ext cx="3679289"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7</a:t>
              </a:r>
              <a:r>
                <a:rPr lang="zh-CN" altLang="en-US" sz="2800" b="1" kern="0" dirty="0" smtClean="0">
                  <a:solidFill>
                    <a:schemeClr val="accent1">
                      <a:lumMod val="75000"/>
                    </a:schemeClr>
                  </a:solidFill>
                  <a:cs typeface="+mn-ea"/>
                  <a:sym typeface="+mn-lt"/>
                </a:rPr>
                <a:t>章  中</a:t>
              </a:r>
              <a:r>
                <a:rPr lang="zh-CN" altLang="en-US" sz="2800" b="1" kern="0" dirty="0">
                  <a:solidFill>
                    <a:schemeClr val="accent1">
                      <a:lumMod val="75000"/>
                    </a:schemeClr>
                  </a:solidFill>
                  <a:cs typeface="+mn-ea"/>
                  <a:sym typeface="+mn-lt"/>
                </a:rPr>
                <a:t>职生创业意识的培养</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a:extLst>
              <a:ext uri="{FF2B5EF4-FFF2-40B4-BE49-F238E27FC236}">
                <a16:creationId xmlns="" xmlns:a16="http://schemas.microsoft.com/office/drawing/2014/main" id="{5263DC9B-3D8F-19CA-605A-141B5E847747}"/>
              </a:ext>
            </a:extLst>
          </p:cNvPr>
          <p:cNvSpPr txBox="1"/>
          <p:nvPr/>
        </p:nvSpPr>
        <p:spPr>
          <a:xfrm>
            <a:off x="612742" y="196999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一、创新意识概述</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682125" y="2680069"/>
            <a:ext cx="11054246" cy="3000821"/>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创新意识的含义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创新意识是指人们根据社会和个体生活发展的需要，引起创造前所未有的事物或</a:t>
            </a:r>
            <a:r>
              <a:rPr lang="zh-CN" altLang="en-US" dirty="0" smtClean="0">
                <a:solidFill>
                  <a:srgbClr val="221E1F"/>
                </a:solidFill>
                <a:latin typeface="Adobe 宋体 Std L" panose="02020300000000000000" pitchFamily="18" charset="-122"/>
                <a:ea typeface="Adobe 宋体 Std L" panose="02020300000000000000" pitchFamily="18" charset="-122"/>
              </a:rPr>
              <a:t>观念的</a:t>
            </a:r>
            <a:r>
              <a:rPr lang="zh-CN" altLang="en-US" dirty="0">
                <a:solidFill>
                  <a:srgbClr val="221E1F"/>
                </a:solidFill>
                <a:latin typeface="Adobe 宋体 Std L" panose="02020300000000000000" pitchFamily="18" charset="-122"/>
                <a:ea typeface="Adobe 宋体 Std L" panose="02020300000000000000" pitchFamily="18" charset="-122"/>
              </a:rPr>
              <a:t>动机，并在创造活动中表现出的意向、愿望和设想。它是人类意识活动中的一种积极的</a:t>
            </a:r>
            <a:r>
              <a:rPr lang="zh-CN" altLang="en-US" dirty="0" smtClean="0">
                <a:solidFill>
                  <a:srgbClr val="221E1F"/>
                </a:solidFill>
                <a:latin typeface="Adobe 宋体 Std L" panose="02020300000000000000" pitchFamily="18" charset="-122"/>
                <a:ea typeface="Adobe 宋体 Std L" panose="02020300000000000000" pitchFamily="18" charset="-122"/>
              </a:rPr>
              <a:t>、富有</a:t>
            </a:r>
            <a:r>
              <a:rPr lang="zh-CN" altLang="en-US" dirty="0">
                <a:solidFill>
                  <a:srgbClr val="221E1F"/>
                </a:solidFill>
                <a:latin typeface="Adobe 宋体 Std L" panose="02020300000000000000" pitchFamily="18" charset="-122"/>
                <a:ea typeface="Adobe 宋体 Std L" panose="02020300000000000000" pitchFamily="18" charset="-122"/>
              </a:rPr>
              <a:t>成果性的表现形式，是人们进行创造活动的出发点和内在动力。是创造性思维和</a:t>
            </a:r>
            <a:r>
              <a:rPr lang="zh-CN" altLang="en-US" dirty="0" smtClean="0">
                <a:solidFill>
                  <a:srgbClr val="221E1F"/>
                </a:solidFill>
                <a:latin typeface="Adobe 宋体 Std L" panose="02020300000000000000" pitchFamily="18" charset="-122"/>
                <a:ea typeface="Adobe 宋体 Std L" panose="02020300000000000000" pitchFamily="18" charset="-122"/>
              </a:rPr>
              <a:t>创造力的</a:t>
            </a:r>
            <a:r>
              <a:rPr lang="zh-CN" altLang="en-US" dirty="0">
                <a:solidFill>
                  <a:srgbClr val="221E1F"/>
                </a:solidFill>
                <a:latin typeface="Adobe 宋体 Std L" panose="02020300000000000000" pitchFamily="18" charset="-122"/>
                <a:ea typeface="Adobe 宋体 Std L" panose="02020300000000000000" pitchFamily="18" charset="-122"/>
              </a:rPr>
              <a:t>前提。</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创新意识主要由好奇心、求知、竞争、冒险、灵感、个人求发展的动力等心理因素组成</a:t>
            </a:r>
            <a:r>
              <a:rPr lang="zh-CN" altLang="en-US" dirty="0" smtClean="0">
                <a:solidFill>
                  <a:srgbClr val="221E1F"/>
                </a:solidFill>
                <a:latin typeface="Adobe 宋体 Std L" panose="02020300000000000000" pitchFamily="18" charset="-122"/>
                <a:ea typeface="Adobe 宋体 Std L" panose="02020300000000000000" pitchFamily="18" charset="-122"/>
              </a:rPr>
              <a:t>。这些</a:t>
            </a:r>
            <a:r>
              <a:rPr lang="zh-CN" altLang="en-US" dirty="0">
                <a:solidFill>
                  <a:srgbClr val="221E1F"/>
                </a:solidFill>
                <a:latin typeface="Adobe 宋体 Std L" panose="02020300000000000000" pitchFamily="18" charset="-122"/>
                <a:ea typeface="Adobe 宋体 Std L" panose="02020300000000000000" pitchFamily="18" charset="-122"/>
              </a:rPr>
              <a:t>心理因素相互联系、相互促进，形成了创新意识。创造新事物首先要有创新意识，没有</a:t>
            </a:r>
            <a:r>
              <a:rPr lang="zh-CN" altLang="en-US" dirty="0" smtClean="0">
                <a:solidFill>
                  <a:srgbClr val="221E1F"/>
                </a:solidFill>
                <a:latin typeface="Adobe 宋体 Std L" panose="02020300000000000000" pitchFamily="18" charset="-122"/>
                <a:ea typeface="Adobe 宋体 Std L" panose="02020300000000000000" pitchFamily="18" charset="-122"/>
              </a:rPr>
              <a:t>创新</a:t>
            </a:r>
            <a:r>
              <a:rPr lang="zh-CN" altLang="en-US" dirty="0">
                <a:solidFill>
                  <a:srgbClr val="221E1F"/>
                </a:solidFill>
                <a:latin typeface="Adobe 宋体 Std L" panose="02020300000000000000" pitchFamily="18" charset="-122"/>
                <a:ea typeface="Adobe 宋体 Std L" panose="02020300000000000000" pitchFamily="18" charset="-122"/>
              </a:rPr>
              <a:t>意识就没有创新活动，没有创新活动就没有创新成果，创新意识是创造新事物的关键</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5" name="文本框 1">
            <a:extLst>
              <a:ext uri="{FF2B5EF4-FFF2-40B4-BE49-F238E27FC236}">
                <a16:creationId xmlns="" xmlns:a16="http://schemas.microsoft.com/office/drawing/2014/main" id="{5263DC9B-3D8F-19CA-605A-141B5E847747}"/>
              </a:ext>
            </a:extLst>
          </p:cNvPr>
          <p:cNvSpPr txBox="1"/>
          <p:nvPr/>
        </p:nvSpPr>
        <p:spPr>
          <a:xfrm>
            <a:off x="612742" y="1273867"/>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1    </a:t>
            </a:r>
            <a:r>
              <a:rPr lang="zh-CN" altLang="en-US" sz="2600" dirty="0" smtClean="0">
                <a:solidFill>
                  <a:srgbClr val="C00000"/>
                </a:solidFill>
                <a:latin typeface="方正准圆_GBK" pitchFamily="65" charset="-122"/>
                <a:ea typeface="方正准圆_GBK" pitchFamily="65" charset="-122"/>
              </a:rPr>
              <a:t>创新</a:t>
            </a:r>
            <a:r>
              <a:rPr lang="zh-CN" altLang="en-US" sz="2600" dirty="0">
                <a:solidFill>
                  <a:srgbClr val="C00000"/>
                </a:solidFill>
                <a:latin typeface="方正准圆_GBK" pitchFamily="65" charset="-122"/>
                <a:ea typeface="方正准圆_GBK" pitchFamily="65" charset="-122"/>
              </a:rPr>
              <a:t>意识及培养</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203801684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976" y="774400"/>
            <a:ext cx="11265740" cy="5078313"/>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）扎实的专业知识和技能，是实现就业的必备条件。无论在什么岗位上，没有</a:t>
            </a:r>
            <a:r>
              <a:rPr lang="zh-CN" altLang="en-US" dirty="0" smtClean="0">
                <a:solidFill>
                  <a:srgbClr val="221E1F"/>
                </a:solidFill>
                <a:latin typeface="Adobe 宋体 Std L" panose="02020300000000000000" pitchFamily="18" charset="-122"/>
                <a:ea typeface="Adobe 宋体 Std L" panose="02020300000000000000" pitchFamily="18" charset="-122"/>
              </a:rPr>
              <a:t>一定的</a:t>
            </a:r>
            <a:r>
              <a:rPr lang="zh-CN" altLang="en-US" dirty="0">
                <a:solidFill>
                  <a:srgbClr val="221E1F"/>
                </a:solidFill>
                <a:latin typeface="Adobe 宋体 Std L" panose="02020300000000000000" pitchFamily="18" charset="-122"/>
                <a:ea typeface="Adobe 宋体 Std L" panose="02020300000000000000" pitchFamily="18" charset="-122"/>
              </a:rPr>
              <a:t>专业知识和专业技能，就无法履行岗位职责，完成工作任务。如学习制造类机械专业的</a:t>
            </a:r>
            <a:r>
              <a:rPr lang="zh-CN" altLang="en-US" dirty="0" smtClean="0">
                <a:solidFill>
                  <a:srgbClr val="221E1F"/>
                </a:solidFill>
                <a:latin typeface="Adobe 宋体 Std L" panose="02020300000000000000" pitchFamily="18" charset="-122"/>
                <a:ea typeface="Adobe 宋体 Std L" panose="02020300000000000000" pitchFamily="18" charset="-122"/>
              </a:rPr>
              <a:t>毕业生</a:t>
            </a:r>
            <a:r>
              <a:rPr lang="zh-CN" altLang="en-US" dirty="0">
                <a:solidFill>
                  <a:srgbClr val="221E1F"/>
                </a:solidFill>
                <a:latin typeface="Adobe 宋体 Std L" panose="02020300000000000000" pitchFamily="18" charset="-122"/>
                <a:ea typeface="Adobe 宋体 Std L" panose="02020300000000000000" pitchFamily="18" charset="-122"/>
              </a:rPr>
              <a:t>看不懂图纸，不会使用量具；学习电气专业的毕业生不会使用仪器、仪表、看不懂</a:t>
            </a:r>
            <a:r>
              <a:rPr lang="zh-CN" altLang="en-US" dirty="0" smtClean="0">
                <a:solidFill>
                  <a:srgbClr val="221E1F"/>
                </a:solidFill>
                <a:latin typeface="Adobe 宋体 Std L" panose="02020300000000000000" pitchFamily="18" charset="-122"/>
                <a:ea typeface="Adobe 宋体 Std L" panose="02020300000000000000" pitchFamily="18" charset="-122"/>
              </a:rPr>
              <a:t>电气设备</a:t>
            </a:r>
            <a:r>
              <a:rPr lang="zh-CN" altLang="en-US" dirty="0">
                <a:solidFill>
                  <a:srgbClr val="221E1F"/>
                </a:solidFill>
                <a:latin typeface="Adobe 宋体 Std L" panose="02020300000000000000" pitchFamily="18" charset="-122"/>
                <a:ea typeface="Adobe 宋体 Std L" panose="02020300000000000000" pitchFamily="18" charset="-122"/>
              </a:rPr>
              <a:t>图，就不能胜任工作，而且，还可能因专业知识的匮乏和技能的欠缺而造成重大损失</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在</a:t>
            </a:r>
            <a:r>
              <a:rPr lang="zh-CN" altLang="en-US" dirty="0">
                <a:solidFill>
                  <a:srgbClr val="221E1F"/>
                </a:solidFill>
                <a:latin typeface="Adobe 宋体 Std L" panose="02020300000000000000" pitchFamily="18" charset="-122"/>
                <a:ea typeface="Adobe 宋体 Std L" panose="02020300000000000000" pitchFamily="18" charset="-122"/>
              </a:rPr>
              <a:t>就业竞争日趋激烈的形势下，只有具备扎实的专业知识和过硬的专业技能，才能在</a:t>
            </a:r>
            <a:r>
              <a:rPr lang="zh-CN" altLang="en-US" dirty="0" smtClean="0">
                <a:solidFill>
                  <a:srgbClr val="221E1F"/>
                </a:solidFill>
                <a:latin typeface="Adobe 宋体 Std L" panose="02020300000000000000" pitchFamily="18" charset="-122"/>
                <a:ea typeface="Adobe 宋体 Std L" panose="02020300000000000000" pitchFamily="18" charset="-122"/>
              </a:rPr>
              <a:t>就业</a:t>
            </a:r>
            <a:r>
              <a:rPr lang="zh-CN" altLang="en-US" dirty="0">
                <a:solidFill>
                  <a:srgbClr val="221E1F"/>
                </a:solidFill>
                <a:latin typeface="Adobe 宋体 Std L" panose="02020300000000000000" pitchFamily="18" charset="-122"/>
                <a:ea typeface="Adobe 宋体 Std L" panose="02020300000000000000" pitchFamily="18" charset="-122"/>
              </a:rPr>
              <a:t>竞争中占有优势，为顺利就业创造有利条件，为成功从业铺平道路，为创造优异业绩打</a:t>
            </a:r>
            <a:r>
              <a:rPr lang="zh-CN" altLang="en-US" dirty="0" smtClean="0">
                <a:solidFill>
                  <a:srgbClr val="221E1F"/>
                </a:solidFill>
                <a:latin typeface="Adobe 宋体 Std L" panose="02020300000000000000" pitchFamily="18" charset="-122"/>
                <a:ea typeface="Adobe 宋体 Std L" panose="02020300000000000000" pitchFamily="18" charset="-122"/>
              </a:rPr>
              <a:t>好基础</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）学好专业是实现职业生涯目标的基础。只有学好专业，完成学业，才能找到与</a:t>
            </a:r>
            <a:r>
              <a:rPr lang="zh-CN" altLang="en-US" dirty="0" smtClean="0">
                <a:solidFill>
                  <a:srgbClr val="221E1F"/>
                </a:solidFill>
                <a:latin typeface="Adobe 宋体 Std L" panose="02020300000000000000" pitchFamily="18" charset="-122"/>
                <a:ea typeface="Adobe 宋体 Std L" panose="02020300000000000000" pitchFamily="18" charset="-122"/>
              </a:rPr>
              <a:t>专业</a:t>
            </a:r>
            <a:r>
              <a:rPr lang="zh-CN" altLang="en-US" dirty="0">
                <a:solidFill>
                  <a:srgbClr val="221E1F"/>
                </a:solidFill>
                <a:latin typeface="Adobe 宋体 Std L" panose="02020300000000000000" pitchFamily="18" charset="-122"/>
                <a:ea typeface="Adobe 宋体 Std L" panose="02020300000000000000" pitchFamily="18" charset="-122"/>
              </a:rPr>
              <a:t>相应的职业，并在职业舞台上，灵活运用专业知识，充分发挥专业特长，出色完成</a:t>
            </a:r>
            <a:r>
              <a:rPr lang="zh-CN" altLang="en-US" dirty="0" smtClean="0">
                <a:solidFill>
                  <a:srgbClr val="221E1F"/>
                </a:solidFill>
                <a:latin typeface="Adobe 宋体 Std L" panose="02020300000000000000" pitchFamily="18" charset="-122"/>
                <a:ea typeface="Adobe 宋体 Std L" panose="02020300000000000000" pitchFamily="18" charset="-122"/>
              </a:rPr>
              <a:t>工作任务</a:t>
            </a:r>
            <a:r>
              <a:rPr lang="zh-CN" altLang="en-US" dirty="0">
                <a:solidFill>
                  <a:srgbClr val="221E1F"/>
                </a:solidFill>
                <a:latin typeface="Adobe 宋体 Std L" panose="02020300000000000000" pitchFamily="18" charset="-122"/>
                <a:ea typeface="Adobe 宋体 Std L" panose="02020300000000000000" pitchFamily="18" charset="-122"/>
              </a:rPr>
              <a:t>，提高工作效率。这些正是一个人职业生涯发展的基础，也是实现职业生涯目标的基础。</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树立职业意识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职业技术学校学生在学好专业知识和掌握专业技能的同时，还要在学校学习期间，</a:t>
            </a:r>
            <a:r>
              <a:rPr lang="zh-CN" altLang="en-US" dirty="0" smtClean="0">
                <a:solidFill>
                  <a:srgbClr val="221E1F"/>
                </a:solidFill>
                <a:latin typeface="Adobe 宋体 Std L" panose="02020300000000000000" pitchFamily="18" charset="-122"/>
                <a:ea typeface="Adobe 宋体 Std L" panose="02020300000000000000" pitchFamily="18" charset="-122"/>
              </a:rPr>
              <a:t>增强职业</a:t>
            </a:r>
            <a:r>
              <a:rPr lang="zh-CN" altLang="en-US" dirty="0">
                <a:solidFill>
                  <a:srgbClr val="221E1F"/>
                </a:solidFill>
                <a:latin typeface="Adobe 宋体 Std L" panose="02020300000000000000" pitchFamily="18" charset="-122"/>
                <a:ea typeface="Adobe 宋体 Std L" panose="02020300000000000000" pitchFamily="18" charset="-122"/>
              </a:rPr>
              <a:t>意识，为自己的职业倾向做准备。</a:t>
            </a:r>
            <a:endParaRPr lang="en-US" altLang="zh-CN"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60016409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311397"/>
            <a:ext cx="11054246" cy="5909310"/>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创新意识的内容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创新意识大致可以分为三部分，包括创造动机、创造兴趣、创造情感和创造意志。</a:t>
            </a:r>
            <a:r>
              <a:rPr lang="zh-CN" altLang="en-US" dirty="0" smtClean="0">
                <a:solidFill>
                  <a:srgbClr val="221E1F"/>
                </a:solidFill>
                <a:latin typeface="Adobe 宋体 Std L" panose="02020300000000000000" pitchFamily="18" charset="-122"/>
                <a:ea typeface="Adobe 宋体 Std L" panose="02020300000000000000" pitchFamily="18" charset="-122"/>
              </a:rPr>
              <a:t>创造动机</a:t>
            </a:r>
            <a:r>
              <a:rPr lang="zh-CN" altLang="en-US" dirty="0">
                <a:solidFill>
                  <a:srgbClr val="221E1F"/>
                </a:solidFill>
                <a:latin typeface="Adobe 宋体 Std L" panose="02020300000000000000" pitchFamily="18" charset="-122"/>
                <a:ea typeface="Adobe 宋体 Std L" panose="02020300000000000000" pitchFamily="18" charset="-122"/>
              </a:rPr>
              <a:t>是创造活动的动力因素，它能推动和激励人们发动和维持进行创造性活动。创造兴趣</a:t>
            </a:r>
            <a:r>
              <a:rPr lang="zh-CN" altLang="en-US" dirty="0" smtClean="0">
                <a:solidFill>
                  <a:srgbClr val="221E1F"/>
                </a:solidFill>
                <a:latin typeface="Adobe 宋体 Std L" panose="02020300000000000000" pitchFamily="18" charset="-122"/>
                <a:ea typeface="Adobe 宋体 Std L" panose="02020300000000000000" pitchFamily="18" charset="-122"/>
              </a:rPr>
              <a:t>能促进</a:t>
            </a:r>
            <a:r>
              <a:rPr lang="zh-CN" altLang="en-US" dirty="0">
                <a:solidFill>
                  <a:srgbClr val="221E1F"/>
                </a:solidFill>
                <a:latin typeface="Adobe 宋体 Std L" panose="02020300000000000000" pitchFamily="18" charset="-122"/>
                <a:ea typeface="Adobe 宋体 Std L" panose="02020300000000000000" pitchFamily="18" charset="-122"/>
              </a:rPr>
              <a:t>创造活动的成功，是促使人们积极追求新奇事物的一种心理倾向。创造情感是引起、</a:t>
            </a:r>
            <a:r>
              <a:rPr lang="zh-CN" altLang="en-US" dirty="0" smtClean="0">
                <a:solidFill>
                  <a:srgbClr val="221E1F"/>
                </a:solidFill>
                <a:latin typeface="Adobe 宋体 Std L" panose="02020300000000000000" pitchFamily="18" charset="-122"/>
                <a:ea typeface="Adobe 宋体 Std L" panose="02020300000000000000" pitchFamily="18" charset="-122"/>
              </a:rPr>
              <a:t>推进</a:t>
            </a:r>
            <a:r>
              <a:rPr lang="zh-CN" altLang="en-US" dirty="0">
                <a:solidFill>
                  <a:srgbClr val="221E1F"/>
                </a:solidFill>
                <a:latin typeface="Adobe 宋体 Std L" panose="02020300000000000000" pitchFamily="18" charset="-122"/>
                <a:ea typeface="Adobe 宋体 Std L" panose="02020300000000000000" pitchFamily="18" charset="-122"/>
              </a:rPr>
              <a:t>乃至完成创造的心理因素，只有具有正确的创造情感才能使创造成功。创造意志是在</a:t>
            </a:r>
            <a:r>
              <a:rPr lang="zh-CN" altLang="en-US" dirty="0" smtClean="0">
                <a:solidFill>
                  <a:srgbClr val="221E1F"/>
                </a:solidFill>
                <a:latin typeface="Adobe 宋体 Std L" panose="02020300000000000000" pitchFamily="18" charset="-122"/>
                <a:ea typeface="Adobe 宋体 Std L" panose="02020300000000000000" pitchFamily="18" charset="-122"/>
              </a:rPr>
              <a:t>创造中</a:t>
            </a:r>
            <a:r>
              <a:rPr lang="zh-CN" altLang="en-US" dirty="0">
                <a:solidFill>
                  <a:srgbClr val="221E1F"/>
                </a:solidFill>
                <a:latin typeface="Adobe 宋体 Std L" panose="02020300000000000000" pitchFamily="18" charset="-122"/>
                <a:ea typeface="Adobe 宋体 Std L" panose="02020300000000000000" pitchFamily="18" charset="-122"/>
              </a:rPr>
              <a:t>克服困难、冲破阻碍的心理因素，创造意志具有目的性、顽强性和自制性。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具体来说，创新意识主要由以下几个方面内容组成：</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）求发展的心理动机。创新意识和创新实践需要推动力，这个推动力就是个人求</a:t>
            </a:r>
            <a:r>
              <a:rPr lang="zh-CN" altLang="en-US" dirty="0" smtClean="0">
                <a:solidFill>
                  <a:srgbClr val="221E1F"/>
                </a:solidFill>
                <a:latin typeface="Adobe 宋体 Std L" panose="02020300000000000000" pitchFamily="18" charset="-122"/>
                <a:ea typeface="Adobe 宋体 Std L" panose="02020300000000000000" pitchFamily="18" charset="-122"/>
              </a:rPr>
              <a:t>生存</a:t>
            </a:r>
            <a:r>
              <a:rPr lang="zh-CN" altLang="en-US" dirty="0">
                <a:solidFill>
                  <a:srgbClr val="221E1F"/>
                </a:solidFill>
                <a:latin typeface="Adobe 宋体 Std L" panose="02020300000000000000" pitchFamily="18" charset="-122"/>
                <a:ea typeface="Adobe 宋体 Std L" panose="02020300000000000000" pitchFamily="18" charset="-122"/>
              </a:rPr>
              <a:t>、发展的欲望，有了某种欲望，才有创新的需要，才会自然而然地想尽一切办法、创造</a:t>
            </a:r>
            <a:r>
              <a:rPr lang="zh-CN" altLang="en-US" dirty="0" smtClean="0">
                <a:solidFill>
                  <a:srgbClr val="221E1F"/>
                </a:solidFill>
                <a:latin typeface="Adobe 宋体 Std L" panose="02020300000000000000" pitchFamily="18" charset="-122"/>
                <a:ea typeface="Adobe 宋体 Std L" panose="02020300000000000000" pitchFamily="18" charset="-122"/>
              </a:rPr>
              <a:t>条件</a:t>
            </a:r>
            <a:r>
              <a:rPr lang="zh-CN" altLang="en-US" dirty="0">
                <a:solidFill>
                  <a:srgbClr val="221E1F"/>
                </a:solidFill>
                <a:latin typeface="Adobe 宋体 Std L" panose="02020300000000000000" pitchFamily="18" charset="-122"/>
                <a:ea typeface="Adobe 宋体 Std L" panose="02020300000000000000" pitchFamily="18" charset="-122"/>
              </a:rPr>
              <a:t>实现自己的欲望，在个人求发展时，创造意识便产生了。一个不思进取，随波逐流的人</a:t>
            </a:r>
            <a:r>
              <a:rPr lang="zh-CN" altLang="en-US" dirty="0" smtClean="0">
                <a:solidFill>
                  <a:srgbClr val="221E1F"/>
                </a:solidFill>
                <a:latin typeface="Adobe 宋体 Std L" panose="02020300000000000000" pitchFamily="18" charset="-122"/>
                <a:ea typeface="Adobe 宋体 Std L" panose="02020300000000000000" pitchFamily="18" charset="-122"/>
              </a:rPr>
              <a:t>，是</a:t>
            </a:r>
            <a:r>
              <a:rPr lang="zh-CN" altLang="en-US" dirty="0">
                <a:solidFill>
                  <a:srgbClr val="221E1F"/>
                </a:solidFill>
                <a:latin typeface="Adobe 宋体 Std L" panose="02020300000000000000" pitchFamily="18" charset="-122"/>
                <a:ea typeface="Adobe 宋体 Std L" panose="02020300000000000000" pitchFamily="18" charset="-122"/>
              </a:rPr>
              <a:t>不会产生创新意识的。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）好奇心与求知欲的驱使。好奇心与求知欲属于人的理智情感范畴，能推动人</a:t>
            </a:r>
            <a:r>
              <a:rPr lang="zh-CN" altLang="en-US" dirty="0" smtClean="0">
                <a:solidFill>
                  <a:srgbClr val="221E1F"/>
                </a:solidFill>
                <a:latin typeface="Adobe 宋体 Std L" panose="02020300000000000000" pitchFamily="18" charset="-122"/>
                <a:ea typeface="Adobe 宋体 Std L" panose="02020300000000000000" pitchFamily="18" charset="-122"/>
              </a:rPr>
              <a:t>主动积极</a:t>
            </a:r>
            <a:r>
              <a:rPr lang="zh-CN" altLang="en-US" dirty="0">
                <a:solidFill>
                  <a:srgbClr val="221E1F"/>
                </a:solidFill>
                <a:latin typeface="Adobe 宋体 Std L" panose="02020300000000000000" pitchFamily="18" charset="-122"/>
                <a:ea typeface="Adobe 宋体 Std L" panose="02020300000000000000" pitchFamily="18" charset="-122"/>
              </a:rPr>
              <a:t>地观察事物，产生创新冲动。当人接触到某一未知事物时，有两种截然不同的态度：</a:t>
            </a:r>
            <a:r>
              <a:rPr lang="zh-CN" altLang="en-US" dirty="0" smtClean="0">
                <a:solidFill>
                  <a:srgbClr val="221E1F"/>
                </a:solidFill>
                <a:latin typeface="Adobe 宋体 Std L" panose="02020300000000000000" pitchFamily="18" charset="-122"/>
                <a:ea typeface="Adobe 宋体 Std L" panose="02020300000000000000" pitchFamily="18" charset="-122"/>
              </a:rPr>
              <a:t>一种</a:t>
            </a:r>
            <a:r>
              <a:rPr lang="zh-CN" altLang="en-US" dirty="0">
                <a:solidFill>
                  <a:srgbClr val="221E1F"/>
                </a:solidFill>
                <a:latin typeface="Adobe 宋体 Std L" panose="02020300000000000000" pitchFamily="18" charset="-122"/>
                <a:ea typeface="Adobe 宋体 Std L" panose="02020300000000000000" pitchFamily="18" charset="-122"/>
              </a:rPr>
              <a:t>是不闻不问，事不关己；另一种是感到好奇，要弄个究竟，搞个水落石出。前者不利于</a:t>
            </a:r>
            <a:r>
              <a:rPr lang="zh-CN" altLang="en-US" dirty="0" smtClean="0">
                <a:solidFill>
                  <a:srgbClr val="221E1F"/>
                </a:solidFill>
                <a:latin typeface="Adobe 宋体 Std L" panose="02020300000000000000" pitchFamily="18" charset="-122"/>
                <a:ea typeface="Adobe 宋体 Std L" panose="02020300000000000000" pitchFamily="18" charset="-122"/>
              </a:rPr>
              <a:t>创新</a:t>
            </a:r>
            <a:r>
              <a:rPr lang="zh-CN" altLang="en-US" dirty="0">
                <a:solidFill>
                  <a:srgbClr val="221E1F"/>
                </a:solidFill>
                <a:latin typeface="Adobe 宋体 Std L" panose="02020300000000000000" pitchFamily="18" charset="-122"/>
                <a:ea typeface="Adobe 宋体 Std L" panose="02020300000000000000" pitchFamily="18" charset="-122"/>
              </a:rPr>
              <a:t>意识的形成，后者是好奇心和求知欲的反映，很容易产生创新的冲动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76087185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17693"/>
            <a:ext cx="11054246"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）怀疑性心理的作用。怀疑性心理是创新意识的重要</a:t>
            </a:r>
            <a:r>
              <a:rPr lang="zh-CN" altLang="en-US" dirty="0" smtClean="0">
                <a:solidFill>
                  <a:srgbClr val="221E1F"/>
                </a:solidFill>
                <a:latin typeface="Adobe 宋体 Std L" panose="02020300000000000000" pitchFamily="18" charset="-122"/>
                <a:ea typeface="Adobe 宋体 Std L" panose="02020300000000000000" pitchFamily="18" charset="-122"/>
              </a:rPr>
              <a:t>标志</a:t>
            </a:r>
            <a:r>
              <a:rPr lang="zh-CN" altLang="en-US" dirty="0">
                <a:solidFill>
                  <a:srgbClr val="221E1F"/>
                </a:solidFill>
                <a:latin typeface="Adobe 宋体 Std L" panose="02020300000000000000" pitchFamily="18" charset="-122"/>
                <a:ea typeface="Adobe 宋体 Std L" panose="02020300000000000000" pitchFamily="18" charset="-122"/>
              </a:rPr>
              <a:t>之一，怀疑是善疑，而不是多疑，表现为对司空见惯的现象</a:t>
            </a:r>
            <a:r>
              <a:rPr lang="zh-CN" altLang="en-US" dirty="0" smtClean="0">
                <a:solidFill>
                  <a:srgbClr val="221E1F"/>
                </a:solidFill>
                <a:latin typeface="Adobe 宋体 Std L" panose="02020300000000000000" pitchFamily="18" charset="-122"/>
                <a:ea typeface="Adobe 宋体 Std L" panose="02020300000000000000" pitchFamily="18" charset="-122"/>
              </a:rPr>
              <a:t>和人们</a:t>
            </a:r>
            <a:r>
              <a:rPr lang="zh-CN" altLang="en-US" dirty="0">
                <a:solidFill>
                  <a:srgbClr val="221E1F"/>
                </a:solidFill>
                <a:latin typeface="Adobe 宋体 Std L" panose="02020300000000000000" pitchFamily="18" charset="-122"/>
                <a:ea typeface="Adobe 宋体 Std L" panose="02020300000000000000" pitchFamily="18" charset="-122"/>
              </a:rPr>
              <a:t>已有的认识持怀疑、分析和批判的态度，在怀疑、分析、</a:t>
            </a:r>
            <a:r>
              <a:rPr lang="zh-CN" altLang="en-US" dirty="0" smtClean="0">
                <a:solidFill>
                  <a:srgbClr val="221E1F"/>
                </a:solidFill>
                <a:latin typeface="Adobe 宋体 Std L" panose="02020300000000000000" pitchFamily="18" charset="-122"/>
                <a:ea typeface="Adobe 宋体 Std L" panose="02020300000000000000" pitchFamily="18" charset="-122"/>
              </a:rPr>
              <a:t>批判</a:t>
            </a:r>
            <a:r>
              <a:rPr lang="zh-CN" altLang="en-US" dirty="0">
                <a:solidFill>
                  <a:srgbClr val="221E1F"/>
                </a:solidFill>
                <a:latin typeface="Adobe 宋体 Std L" panose="02020300000000000000" pitchFamily="18" charset="-122"/>
                <a:ea typeface="Adobe 宋体 Std L" panose="02020300000000000000" pitchFamily="18" charset="-122"/>
              </a:rPr>
              <a:t>中探索符合实际的客观规律。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）灵感的激发。灵感是创新思维中突然出现的心理现象，是大脑对客观现实的</a:t>
            </a:r>
            <a:r>
              <a:rPr lang="zh-CN" altLang="en-US" dirty="0" smtClean="0">
                <a:solidFill>
                  <a:srgbClr val="221E1F"/>
                </a:solidFill>
                <a:latin typeface="Adobe 宋体 Std L" panose="02020300000000000000" pitchFamily="18" charset="-122"/>
                <a:ea typeface="Adobe 宋体 Std L" panose="02020300000000000000" pitchFamily="18" charset="-122"/>
              </a:rPr>
              <a:t>瞬间反映</a:t>
            </a:r>
            <a:r>
              <a:rPr lang="zh-CN" altLang="en-US" dirty="0">
                <a:solidFill>
                  <a:srgbClr val="221E1F"/>
                </a:solidFill>
                <a:latin typeface="Adobe 宋体 Std L" panose="02020300000000000000" pitchFamily="18" charset="-122"/>
                <a:ea typeface="Adobe 宋体 Std L" panose="02020300000000000000" pitchFamily="18" charset="-122"/>
              </a:rPr>
              <a:t>。人们在创造性活动中，遇到长期得不到解决的问题时，突发的奇想，这种心理现象</a:t>
            </a:r>
            <a:r>
              <a:rPr lang="zh-CN" altLang="en-US" dirty="0" smtClean="0">
                <a:solidFill>
                  <a:srgbClr val="221E1F"/>
                </a:solidFill>
                <a:latin typeface="Adobe 宋体 Std L" panose="02020300000000000000" pitchFamily="18" charset="-122"/>
                <a:ea typeface="Adobe 宋体 Std L" panose="02020300000000000000" pitchFamily="18" charset="-122"/>
              </a:rPr>
              <a:t>便是</a:t>
            </a:r>
            <a:r>
              <a:rPr lang="zh-CN" altLang="en-US" dirty="0">
                <a:solidFill>
                  <a:srgbClr val="221E1F"/>
                </a:solidFill>
                <a:latin typeface="Adobe 宋体 Std L" panose="02020300000000000000" pitchFamily="18" charset="-122"/>
                <a:ea typeface="Adobe 宋体 Std L" panose="02020300000000000000" pitchFamily="18" charset="-122"/>
              </a:rPr>
              <a:t>灵感。灵感不是胡思乱想的结果，它是人的思维苦思冥想的瞬间醒悟。所以灵感的产生</a:t>
            </a:r>
            <a:r>
              <a:rPr lang="zh-CN" altLang="en-US" dirty="0" smtClean="0">
                <a:solidFill>
                  <a:srgbClr val="221E1F"/>
                </a:solidFill>
                <a:latin typeface="Adobe 宋体 Std L" panose="02020300000000000000" pitchFamily="18" charset="-122"/>
                <a:ea typeface="Adobe 宋体 Std L" panose="02020300000000000000" pitchFamily="18" charset="-122"/>
              </a:rPr>
              <a:t>是勤奋</a:t>
            </a:r>
            <a:r>
              <a:rPr lang="zh-CN" altLang="en-US" dirty="0">
                <a:solidFill>
                  <a:srgbClr val="221E1F"/>
                </a:solidFill>
                <a:latin typeface="Adobe 宋体 Std L" panose="02020300000000000000" pitchFamily="18" charset="-122"/>
                <a:ea typeface="Adobe 宋体 Std L" panose="02020300000000000000" pitchFamily="18" charset="-122"/>
              </a:rPr>
              <a:t>的结果，是大脑反复思考的产物。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）竞争与冒险心理的实施。竞争是推动人类社会前进和自身进步的一种动力。</a:t>
            </a:r>
            <a:r>
              <a:rPr lang="zh-CN" altLang="en-US" dirty="0" smtClean="0">
                <a:solidFill>
                  <a:srgbClr val="221E1F"/>
                </a:solidFill>
                <a:latin typeface="Adobe 宋体 Std L" panose="02020300000000000000" pitchFamily="18" charset="-122"/>
                <a:ea typeface="Adobe 宋体 Std L" panose="02020300000000000000" pitchFamily="18" charset="-122"/>
              </a:rPr>
              <a:t>竞争者</a:t>
            </a:r>
            <a:r>
              <a:rPr lang="zh-CN" altLang="en-US" dirty="0">
                <a:solidFill>
                  <a:srgbClr val="221E1F"/>
                </a:solidFill>
                <a:latin typeface="Adobe 宋体 Std L" panose="02020300000000000000" pitchFamily="18" charset="-122"/>
                <a:ea typeface="Adobe 宋体 Std L" panose="02020300000000000000" pitchFamily="18" charset="-122"/>
              </a:rPr>
              <a:t>要想获胜，必须精力集中，情绪饱满，意志坚强。所以，竞争能激发人强烈的创新意识</a:t>
            </a:r>
            <a:r>
              <a:rPr lang="zh-CN" altLang="en-US" dirty="0" smtClean="0">
                <a:solidFill>
                  <a:srgbClr val="221E1F"/>
                </a:solidFill>
                <a:latin typeface="Adobe 宋体 Std L" panose="02020300000000000000" pitchFamily="18" charset="-122"/>
                <a:ea typeface="Adobe 宋体 Std L" panose="02020300000000000000" pitchFamily="18" charset="-122"/>
              </a:rPr>
              <a:t>。敢于</a:t>
            </a:r>
            <a:r>
              <a:rPr lang="zh-CN" altLang="en-US" dirty="0">
                <a:solidFill>
                  <a:srgbClr val="221E1F"/>
                </a:solidFill>
                <a:latin typeface="Adobe 宋体 Std L" panose="02020300000000000000" pitchFamily="18" charset="-122"/>
                <a:ea typeface="Adobe 宋体 Std L" panose="02020300000000000000" pitchFamily="18" charset="-122"/>
              </a:rPr>
              <a:t>竞争、思考竞争、善于竞争是创新思维的强大动力</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创新意识特征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创新意识的特征有以下几个方面：</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）社会历史性。创新意识是以提高物质生活和精神生活水平需要为出发点的，而</a:t>
            </a:r>
            <a:r>
              <a:rPr lang="zh-CN" altLang="en-US" dirty="0" smtClean="0">
                <a:solidFill>
                  <a:srgbClr val="221E1F"/>
                </a:solidFill>
                <a:latin typeface="Adobe 宋体 Std L" panose="02020300000000000000" pitchFamily="18" charset="-122"/>
                <a:ea typeface="Adobe 宋体 Std L" panose="02020300000000000000" pitchFamily="18" charset="-122"/>
              </a:rPr>
              <a:t>这种</a:t>
            </a:r>
            <a:r>
              <a:rPr lang="zh-CN" altLang="en-US" dirty="0">
                <a:solidFill>
                  <a:srgbClr val="221E1F"/>
                </a:solidFill>
                <a:latin typeface="Adobe 宋体 Std L" panose="02020300000000000000" pitchFamily="18" charset="-122"/>
                <a:ea typeface="Adobe 宋体 Std L" panose="02020300000000000000" pitchFamily="18" charset="-122"/>
              </a:rPr>
              <a:t>需要很大程度上受具体的社会历史条件制约，在阶级社会里，创新意识受阶级性和</a:t>
            </a:r>
            <a:r>
              <a:rPr lang="zh-CN" altLang="en-US" dirty="0" smtClean="0">
                <a:solidFill>
                  <a:srgbClr val="221E1F"/>
                </a:solidFill>
                <a:latin typeface="Adobe 宋体 Std L" panose="02020300000000000000" pitchFamily="18" charset="-122"/>
                <a:ea typeface="Adobe 宋体 Std L" panose="02020300000000000000" pitchFamily="18" charset="-122"/>
              </a:rPr>
              <a:t>道德观影响</a:t>
            </a:r>
            <a:r>
              <a:rPr lang="zh-CN" altLang="en-US" dirty="0">
                <a:solidFill>
                  <a:srgbClr val="221E1F"/>
                </a:solidFill>
                <a:latin typeface="Adobe 宋体 Std L" panose="02020300000000000000" pitchFamily="18" charset="-122"/>
                <a:ea typeface="Adobe 宋体 Std L" panose="02020300000000000000" pitchFamily="18" charset="-122"/>
              </a:rPr>
              <a:t>制约。人们的创新意识激起的创造活动和产生的创造成果，应为人类进步和社会发展</a:t>
            </a:r>
            <a:r>
              <a:rPr lang="zh-CN" altLang="en-US" dirty="0" smtClean="0">
                <a:solidFill>
                  <a:srgbClr val="221E1F"/>
                </a:solidFill>
                <a:latin typeface="Adobe 宋体 Std L" panose="02020300000000000000" pitchFamily="18" charset="-122"/>
                <a:ea typeface="Adobe 宋体 Std L" panose="02020300000000000000" pitchFamily="18" charset="-122"/>
              </a:rPr>
              <a:t>服务</a:t>
            </a:r>
            <a:r>
              <a:rPr lang="zh-CN" altLang="en-US" dirty="0">
                <a:solidFill>
                  <a:srgbClr val="221E1F"/>
                </a:solidFill>
                <a:latin typeface="Adobe 宋体 Std L" panose="02020300000000000000" pitchFamily="18" charset="-122"/>
                <a:ea typeface="Adobe 宋体 Std L" panose="02020300000000000000" pitchFamily="18" charset="-122"/>
              </a:rPr>
              <a:t>；创新意识必须考虑社会效果。</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）新颖性。创新意识或是为了满足新的社会需求，或是用新的方式更好地满足</a:t>
            </a:r>
            <a:r>
              <a:rPr lang="zh-CN" altLang="en-US" dirty="0" smtClean="0">
                <a:solidFill>
                  <a:srgbClr val="221E1F"/>
                </a:solidFill>
                <a:latin typeface="Adobe 宋体 Std L" panose="02020300000000000000" pitchFamily="18" charset="-122"/>
                <a:ea typeface="Adobe 宋体 Std L" panose="02020300000000000000" pitchFamily="18" charset="-122"/>
              </a:rPr>
              <a:t>原来的</a:t>
            </a:r>
            <a:r>
              <a:rPr lang="zh-CN" altLang="en-US" dirty="0">
                <a:solidFill>
                  <a:srgbClr val="221E1F"/>
                </a:solidFill>
                <a:latin typeface="Adobe 宋体 Std L" panose="02020300000000000000" pitchFamily="18" charset="-122"/>
                <a:ea typeface="Adobe 宋体 Std L" panose="02020300000000000000" pitchFamily="18" charset="-122"/>
              </a:rPr>
              <a:t>社会需求，创新意识是求新意识</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1648536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585799"/>
            <a:ext cx="11054246" cy="1295611"/>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）个体差异性。人们的创新意识和他们的社会地位、文化素质、兴趣爱好、情感</a:t>
            </a:r>
            <a:r>
              <a:rPr lang="zh-CN" altLang="en-US" dirty="0" smtClean="0">
                <a:solidFill>
                  <a:srgbClr val="221E1F"/>
                </a:solidFill>
                <a:latin typeface="Adobe 宋体 Std L" panose="02020300000000000000" pitchFamily="18" charset="-122"/>
                <a:ea typeface="Adobe 宋体 Std L" panose="02020300000000000000" pitchFamily="18" charset="-122"/>
              </a:rPr>
              <a:t>志趣</a:t>
            </a:r>
            <a:r>
              <a:rPr lang="zh-CN" altLang="en-US" dirty="0">
                <a:solidFill>
                  <a:srgbClr val="221E1F"/>
                </a:solidFill>
                <a:latin typeface="Adobe 宋体 Std L" panose="02020300000000000000" pitchFamily="18" charset="-122"/>
                <a:ea typeface="Adobe 宋体 Std L" panose="02020300000000000000" pitchFamily="18" charset="-122"/>
              </a:rPr>
              <a:t>等相应，它们对创新起重大推进作用。而这些方面，每个人都会有所不同，因此对于</a:t>
            </a:r>
            <a:r>
              <a:rPr lang="zh-CN" altLang="en-US" dirty="0" smtClean="0">
                <a:solidFill>
                  <a:srgbClr val="221E1F"/>
                </a:solidFill>
                <a:latin typeface="Adobe 宋体 Std L" panose="02020300000000000000" pitchFamily="18" charset="-122"/>
                <a:ea typeface="Adobe 宋体 Std L" panose="02020300000000000000" pitchFamily="18" charset="-122"/>
              </a:rPr>
              <a:t>创新意识</a:t>
            </a:r>
            <a:r>
              <a:rPr lang="zh-CN" altLang="en-US" dirty="0">
                <a:solidFill>
                  <a:srgbClr val="221E1F"/>
                </a:solidFill>
                <a:latin typeface="Adobe 宋体 Std L" panose="02020300000000000000" pitchFamily="18" charset="-122"/>
                <a:ea typeface="Adobe 宋体 Std L" panose="02020300000000000000" pitchFamily="18" charset="-122"/>
              </a:rPr>
              <a:t>既要考察其社会背景，又要考察其文化素养和志趣动机。</a:t>
            </a: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729559" y="2885281"/>
            <a:ext cx="10792121" cy="3416320"/>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1</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提升人的本质力量和综合素质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创新实质上确定了一种新的人才标准，它代表着人才素质变化的性质和方向，它输出</a:t>
            </a:r>
            <a:r>
              <a:rPr lang="zh-CN" altLang="en-US" dirty="0" smtClean="0">
                <a:solidFill>
                  <a:srgbClr val="221E1F"/>
                </a:solidFill>
                <a:latin typeface="Adobe 宋体 Std L" panose="02020300000000000000" pitchFamily="18" charset="-122"/>
                <a:ea typeface="Adobe 宋体 Std L" panose="02020300000000000000" pitchFamily="18" charset="-122"/>
              </a:rPr>
              <a:t>了一</a:t>
            </a:r>
            <a:r>
              <a:rPr lang="zh-CN" altLang="en-US" dirty="0">
                <a:solidFill>
                  <a:srgbClr val="221E1F"/>
                </a:solidFill>
                <a:latin typeface="Adobe 宋体 Std L" panose="02020300000000000000" pitchFamily="18" charset="-122"/>
                <a:ea typeface="Adobe 宋体 Std L" panose="02020300000000000000" pitchFamily="18" charset="-122"/>
              </a:rPr>
              <a:t>种重要的信息：社会需要充满生机和活力的人、有开拓精神的人、有新思想道德素质和</a:t>
            </a:r>
            <a:r>
              <a:rPr lang="zh-CN" altLang="en-US" dirty="0" smtClean="0">
                <a:solidFill>
                  <a:srgbClr val="221E1F"/>
                </a:solidFill>
                <a:latin typeface="Adobe 宋体 Std L" panose="02020300000000000000" pitchFamily="18" charset="-122"/>
                <a:ea typeface="Adobe 宋体 Std L" panose="02020300000000000000" pitchFamily="18" charset="-122"/>
              </a:rPr>
              <a:t>现代</a:t>
            </a:r>
            <a:r>
              <a:rPr lang="zh-CN" altLang="en-US" dirty="0">
                <a:solidFill>
                  <a:srgbClr val="221E1F"/>
                </a:solidFill>
                <a:latin typeface="Adobe 宋体 Std L" panose="02020300000000000000" pitchFamily="18" charset="-122"/>
                <a:ea typeface="Adobe 宋体 Std L" panose="02020300000000000000" pitchFamily="18" charset="-122"/>
              </a:rPr>
              <a:t>科学文化素质的人。它客观上引导人们朝这个目标提高自己的素质，使人的本质力量在</a:t>
            </a:r>
            <a:r>
              <a:rPr lang="zh-CN" altLang="en-US" dirty="0" smtClean="0">
                <a:solidFill>
                  <a:srgbClr val="221E1F"/>
                </a:solidFill>
                <a:latin typeface="Adobe 宋体 Std L" panose="02020300000000000000" pitchFamily="18" charset="-122"/>
                <a:ea typeface="Adobe 宋体 Std L" panose="02020300000000000000" pitchFamily="18" charset="-122"/>
              </a:rPr>
              <a:t>更高</a:t>
            </a:r>
            <a:r>
              <a:rPr lang="zh-CN" altLang="en-US" dirty="0">
                <a:solidFill>
                  <a:srgbClr val="221E1F"/>
                </a:solidFill>
                <a:latin typeface="Adobe 宋体 Std L" panose="02020300000000000000" pitchFamily="18" charset="-122"/>
                <a:ea typeface="Adobe 宋体 Std L" panose="02020300000000000000" pitchFamily="18" charset="-122"/>
              </a:rPr>
              <a:t>的层次上得以确证。它激发人的主体性、能动性、创造性的进一步发挥，从而使人自身</a:t>
            </a:r>
            <a:r>
              <a:rPr lang="zh-CN" altLang="en-US" dirty="0" smtClean="0">
                <a:solidFill>
                  <a:srgbClr val="221E1F"/>
                </a:solidFill>
                <a:latin typeface="Adobe 宋体 Std L" panose="02020300000000000000" pitchFamily="18" charset="-122"/>
                <a:ea typeface="Adobe 宋体 Std L" panose="02020300000000000000" pitchFamily="18" charset="-122"/>
              </a:rPr>
              <a:t>的内涵</a:t>
            </a:r>
            <a:r>
              <a:rPr lang="zh-CN" altLang="en-US" dirty="0">
                <a:solidFill>
                  <a:srgbClr val="221E1F"/>
                </a:solidFill>
                <a:latin typeface="Adobe 宋体 Std L" panose="02020300000000000000" pitchFamily="18" charset="-122"/>
                <a:ea typeface="Adobe 宋体 Std L" panose="02020300000000000000" pitchFamily="18" charset="-122"/>
              </a:rPr>
              <a:t>获得极大丰富和扩展。</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国家和民族创新能力的最直接的精神力量</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在今天，创新能力实际就是国家、民族发展能力的代名词，是一个国家和民族解决</a:t>
            </a:r>
            <a:r>
              <a:rPr lang="zh-CN" altLang="en-US" dirty="0" smtClean="0">
                <a:solidFill>
                  <a:srgbClr val="221E1F"/>
                </a:solidFill>
                <a:latin typeface="Adobe 宋体 Std L" panose="02020300000000000000" pitchFamily="18" charset="-122"/>
                <a:ea typeface="Adobe 宋体 Std L" panose="02020300000000000000" pitchFamily="18" charset="-122"/>
              </a:rPr>
              <a:t>自身生存</a:t>
            </a:r>
            <a:r>
              <a:rPr lang="zh-CN" altLang="en-US" dirty="0">
                <a:solidFill>
                  <a:srgbClr val="221E1F"/>
                </a:solidFill>
                <a:latin typeface="Adobe 宋体 Std L" panose="02020300000000000000" pitchFamily="18" charset="-122"/>
                <a:ea typeface="Adobe 宋体 Std L" panose="02020300000000000000" pitchFamily="18" charset="-122"/>
              </a:rPr>
              <a:t>、发展问题能力大小的最客观和最重要的标志</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216970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二、创新意识的重要意义</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62359390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311846"/>
            <a:ext cx="10792121" cy="2169825"/>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推动社会的全面进步</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创新意识根源于社会生产方式，它的形成和发展必然进一步推动社会生产方式的进步</a:t>
            </a:r>
            <a:r>
              <a:rPr lang="zh-CN" altLang="en-US" dirty="0" smtClean="0">
                <a:solidFill>
                  <a:srgbClr val="221E1F"/>
                </a:solidFill>
                <a:latin typeface="Adobe 宋体 Std L" panose="02020300000000000000" pitchFamily="18" charset="-122"/>
                <a:ea typeface="Adobe 宋体 Std L" panose="02020300000000000000" pitchFamily="18" charset="-122"/>
              </a:rPr>
              <a:t>，从而</a:t>
            </a:r>
            <a:r>
              <a:rPr lang="zh-CN" altLang="en-US" dirty="0">
                <a:solidFill>
                  <a:srgbClr val="221E1F"/>
                </a:solidFill>
                <a:latin typeface="Adobe 宋体 Std L" panose="02020300000000000000" pitchFamily="18" charset="-122"/>
                <a:ea typeface="Adobe 宋体 Std L" panose="02020300000000000000" pitchFamily="18" charset="-122"/>
              </a:rPr>
              <a:t>带动经济的飞速发展，促进上层建筑的进步。创新意识进一步推动人的思想解放，</a:t>
            </a:r>
            <a:r>
              <a:rPr lang="zh-CN" altLang="en-US" dirty="0" smtClean="0">
                <a:solidFill>
                  <a:srgbClr val="221E1F"/>
                </a:solidFill>
                <a:latin typeface="Adobe 宋体 Std L" panose="02020300000000000000" pitchFamily="18" charset="-122"/>
                <a:ea typeface="Adobe 宋体 Std L" panose="02020300000000000000" pitchFamily="18" charset="-122"/>
              </a:rPr>
              <a:t>有利于</a:t>
            </a:r>
            <a:r>
              <a:rPr lang="zh-CN" altLang="en-US" dirty="0">
                <a:solidFill>
                  <a:srgbClr val="221E1F"/>
                </a:solidFill>
                <a:latin typeface="Adobe 宋体 Std L" panose="02020300000000000000" pitchFamily="18" charset="-122"/>
                <a:ea typeface="Adobe 宋体 Std L" panose="02020300000000000000" pitchFamily="18" charset="-122"/>
              </a:rPr>
              <a:t>人们形成开拓意识、领先意识等先进观念；创新意识会促进社会政治向更加民主、宽容</a:t>
            </a:r>
            <a:r>
              <a:rPr lang="zh-CN" altLang="en-US" dirty="0" smtClean="0">
                <a:solidFill>
                  <a:srgbClr val="221E1F"/>
                </a:solidFill>
                <a:latin typeface="Adobe 宋体 Std L" panose="02020300000000000000" pitchFamily="18" charset="-122"/>
                <a:ea typeface="Adobe 宋体 Std L" panose="02020300000000000000" pitchFamily="18" charset="-122"/>
              </a:rPr>
              <a:t>的方向</a:t>
            </a:r>
            <a:r>
              <a:rPr lang="zh-CN" altLang="en-US" dirty="0">
                <a:solidFill>
                  <a:srgbClr val="221E1F"/>
                </a:solidFill>
                <a:latin typeface="Adobe 宋体 Std L" panose="02020300000000000000" pitchFamily="18" charset="-122"/>
                <a:ea typeface="Adobe 宋体 Std L" panose="02020300000000000000" pitchFamily="18" charset="-122"/>
              </a:rPr>
              <a:t>发展，这是创新发展需要的基本社会条件。这些条件反过来又促进创新意识的扩展，</a:t>
            </a:r>
            <a:r>
              <a:rPr lang="zh-CN" altLang="en-US" dirty="0" smtClean="0">
                <a:solidFill>
                  <a:srgbClr val="221E1F"/>
                </a:solidFill>
                <a:latin typeface="Adobe 宋体 Std L" panose="02020300000000000000" pitchFamily="18" charset="-122"/>
                <a:ea typeface="Adobe 宋体 Std L" panose="02020300000000000000" pitchFamily="18" charset="-122"/>
              </a:rPr>
              <a:t>更有利于</a:t>
            </a:r>
            <a:r>
              <a:rPr lang="zh-CN" altLang="en-US" dirty="0">
                <a:solidFill>
                  <a:srgbClr val="221E1F"/>
                </a:solidFill>
                <a:latin typeface="Adobe 宋体 Std L" panose="02020300000000000000" pitchFamily="18" charset="-122"/>
                <a:ea typeface="Adobe 宋体 Std L" panose="02020300000000000000" pitchFamily="18" charset="-122"/>
              </a:rPr>
              <a:t>创新活动的进行。</a:t>
            </a: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729559" y="3362335"/>
            <a:ext cx="10792121" cy="3000821"/>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要</a:t>
            </a:r>
            <a:r>
              <a:rPr lang="zh-CN" altLang="en-US" dirty="0">
                <a:solidFill>
                  <a:srgbClr val="221E1F"/>
                </a:solidFill>
                <a:latin typeface="Adobe 宋体 Std L" panose="02020300000000000000" pitchFamily="18" charset="-122"/>
                <a:ea typeface="Adobe 宋体 Std L" panose="02020300000000000000" pitchFamily="18" charset="-122"/>
              </a:rPr>
              <a:t>有所创新，就必须培养和增强创新意识。因为创造新事物首先应具有创新意识，</a:t>
            </a:r>
            <a:r>
              <a:rPr lang="zh-CN" altLang="en-US" dirty="0" smtClean="0">
                <a:solidFill>
                  <a:srgbClr val="221E1F"/>
                </a:solidFill>
                <a:latin typeface="Adobe 宋体 Std L" panose="02020300000000000000" pitchFamily="18" charset="-122"/>
                <a:ea typeface="Adobe 宋体 Std L" panose="02020300000000000000" pitchFamily="18" charset="-122"/>
              </a:rPr>
              <a:t>没有创新</a:t>
            </a:r>
            <a:r>
              <a:rPr lang="zh-CN" altLang="en-US" dirty="0">
                <a:solidFill>
                  <a:srgbClr val="221E1F"/>
                </a:solidFill>
                <a:latin typeface="Adobe 宋体 Std L" panose="02020300000000000000" pitchFamily="18" charset="-122"/>
                <a:ea typeface="Adobe 宋体 Std L" panose="02020300000000000000" pitchFamily="18" charset="-122"/>
              </a:rPr>
              <a:t>意识就不会有创新活动，创新意识贯穿了创新活动的始终。</a:t>
            </a: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1</a:t>
            </a:r>
            <a:r>
              <a:rPr lang="en-US" altLang="zh-CN" dirty="0">
                <a:solidFill>
                  <a:srgbClr val="221E1F"/>
                </a:solidFill>
                <a:latin typeface="Adobe 宋体 Std L" panose="02020300000000000000" pitchFamily="18" charset="-122"/>
                <a:ea typeface="Adobe 宋体 Std L" panose="02020300000000000000" pitchFamily="18" charset="-122"/>
              </a:rPr>
              <a:t>. </a:t>
            </a:r>
            <a:r>
              <a:rPr lang="zh-CN" altLang="en-US" dirty="0">
                <a:solidFill>
                  <a:srgbClr val="221E1F"/>
                </a:solidFill>
                <a:latin typeface="Adobe 宋体 Std L" panose="02020300000000000000" pitchFamily="18" charset="-122"/>
                <a:ea typeface="Adobe 宋体 Std L" panose="02020300000000000000" pitchFamily="18" charset="-122"/>
              </a:rPr>
              <a:t>积极开发自身创新的潜能</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开发人的大脑潜能，在一定意义上就是培养人的创造性思维能力和创造性想象力。</a:t>
            </a:r>
            <a:r>
              <a:rPr lang="zh-CN" altLang="en-US" dirty="0" smtClean="0">
                <a:solidFill>
                  <a:srgbClr val="221E1F"/>
                </a:solidFill>
                <a:latin typeface="Adobe 宋体 Std L" panose="02020300000000000000" pitchFamily="18" charset="-122"/>
                <a:ea typeface="Adobe 宋体 Std L" panose="02020300000000000000" pitchFamily="18" charset="-122"/>
              </a:rPr>
              <a:t>人们的</a:t>
            </a:r>
            <a:r>
              <a:rPr lang="zh-CN" altLang="en-US" dirty="0">
                <a:solidFill>
                  <a:srgbClr val="221E1F"/>
                </a:solidFill>
                <a:latin typeface="Adobe 宋体 Std L" panose="02020300000000000000" pitchFamily="18" charset="-122"/>
                <a:ea typeface="Adobe 宋体 Std L" panose="02020300000000000000" pitchFamily="18" charset="-122"/>
              </a:rPr>
              <a:t>大脑能量是十分巨大的，人的一生只是开发了大脑的很少一部分能量，人的创造潜力是</a:t>
            </a:r>
            <a:r>
              <a:rPr lang="zh-CN" altLang="en-US" dirty="0" smtClean="0">
                <a:solidFill>
                  <a:srgbClr val="221E1F"/>
                </a:solidFill>
                <a:latin typeface="Adobe 宋体 Std L" panose="02020300000000000000" pitchFamily="18" charset="-122"/>
                <a:ea typeface="Adobe 宋体 Std L" panose="02020300000000000000" pitchFamily="18" charset="-122"/>
              </a:rPr>
              <a:t>非常</a:t>
            </a:r>
            <a:r>
              <a:rPr lang="zh-CN" altLang="en-US" dirty="0">
                <a:solidFill>
                  <a:srgbClr val="221E1F"/>
                </a:solidFill>
                <a:latin typeface="Adobe 宋体 Std L" panose="02020300000000000000" pitchFamily="18" charset="-122"/>
                <a:ea typeface="Adobe 宋体 Std L" panose="02020300000000000000" pitchFamily="18" charset="-122"/>
              </a:rPr>
              <a:t>可观的。这就要求同学们时刻保持大脑的活跃状态，保持勤于探索的精神，多观察、多</a:t>
            </a:r>
            <a:r>
              <a:rPr lang="zh-CN" altLang="en-US" dirty="0" smtClean="0">
                <a:solidFill>
                  <a:srgbClr val="221E1F"/>
                </a:solidFill>
                <a:latin typeface="Adobe 宋体 Std L" panose="02020300000000000000" pitchFamily="18" charset="-122"/>
                <a:ea typeface="Adobe 宋体 Std L" panose="02020300000000000000" pitchFamily="18" charset="-122"/>
              </a:rPr>
              <a:t>思考</a:t>
            </a:r>
            <a:r>
              <a:rPr lang="zh-CN" altLang="en-US" dirty="0">
                <a:solidFill>
                  <a:srgbClr val="221E1F"/>
                </a:solidFill>
                <a:latin typeface="Adobe 宋体 Std L" panose="02020300000000000000" pitchFamily="18" charset="-122"/>
                <a:ea typeface="Adobe 宋体 Std L" panose="02020300000000000000" pitchFamily="18" charset="-122"/>
              </a:rPr>
              <a:t>、多实践、多总结，养成勤奋、好学、好问的好习惯，凡事多问几个“为什么”，潜能</a:t>
            </a:r>
            <a:r>
              <a:rPr lang="zh-CN" altLang="en-US" dirty="0" smtClean="0">
                <a:solidFill>
                  <a:srgbClr val="221E1F"/>
                </a:solidFill>
                <a:latin typeface="Adobe 宋体 Std L" panose="02020300000000000000" pitchFamily="18" charset="-122"/>
                <a:ea typeface="Adobe 宋体 Std L" panose="02020300000000000000" pitchFamily="18" charset="-122"/>
              </a:rPr>
              <a:t>就将</a:t>
            </a:r>
            <a:r>
              <a:rPr lang="zh-CN" altLang="en-US" dirty="0">
                <a:solidFill>
                  <a:srgbClr val="221E1F"/>
                </a:solidFill>
                <a:latin typeface="Adobe 宋体 Std L" panose="02020300000000000000" pitchFamily="18" charset="-122"/>
                <a:ea typeface="Adobe 宋体 Std L" panose="02020300000000000000" pitchFamily="18" charset="-122"/>
              </a:rPr>
              <a:t>被逐步开发出来。</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7" name="文本框 1">
            <a:extLst>
              <a:ext uri="{FF2B5EF4-FFF2-40B4-BE49-F238E27FC236}">
                <a16:creationId xmlns="" xmlns:a16="http://schemas.microsoft.com/office/drawing/2014/main" id="{5263DC9B-3D8F-19CA-605A-141B5E847747}"/>
              </a:ext>
            </a:extLst>
          </p:cNvPr>
          <p:cNvSpPr txBox="1"/>
          <p:nvPr/>
        </p:nvSpPr>
        <p:spPr>
          <a:xfrm>
            <a:off x="660178" y="2646754"/>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三、创新意识的培养方法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27396162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810867"/>
            <a:ext cx="11054246" cy="507831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掌握创新技巧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创新看起来似乎高不可攀，其实，许多创新活动就是一些演变过程，具有一定的技巧。</a:t>
            </a:r>
            <a:r>
              <a:rPr lang="zh-CN" altLang="en-US" dirty="0" smtClean="0">
                <a:solidFill>
                  <a:srgbClr val="221E1F"/>
                </a:solidFill>
                <a:latin typeface="Adobe 宋体 Std L" panose="02020300000000000000" pitchFamily="18" charset="-122"/>
                <a:ea typeface="Adobe 宋体 Std L" panose="02020300000000000000" pitchFamily="18" charset="-122"/>
              </a:rPr>
              <a:t>创新</a:t>
            </a:r>
            <a:r>
              <a:rPr lang="zh-CN" altLang="en-US" dirty="0">
                <a:solidFill>
                  <a:srgbClr val="221E1F"/>
                </a:solidFill>
                <a:latin typeface="Adobe 宋体 Std L" panose="02020300000000000000" pitchFamily="18" charset="-122"/>
                <a:ea typeface="Adobe 宋体 Std L" panose="02020300000000000000" pitchFamily="18" charset="-122"/>
              </a:rPr>
              <a:t>技巧多种多样，但任何创新都是在前人基础上的拓展，都是对原来客观事物的一种再创造。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）创新技巧。下面介绍几种形式的创新技巧</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杂交</a:t>
            </a:r>
            <a:r>
              <a:rPr lang="zh-CN" altLang="en-US" dirty="0" smtClean="0">
                <a:solidFill>
                  <a:srgbClr val="221E1F"/>
                </a:solidFill>
                <a:latin typeface="Adobe 宋体 Std L" panose="02020300000000000000" pitchFamily="18" charset="-122"/>
                <a:ea typeface="Adobe 宋体 Std L" panose="02020300000000000000" pitchFamily="18" charset="-122"/>
              </a:rPr>
              <a:t>创新</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整合</a:t>
            </a:r>
            <a:r>
              <a:rPr lang="zh-CN" altLang="en-US" dirty="0" smtClean="0">
                <a:solidFill>
                  <a:srgbClr val="221E1F"/>
                </a:solidFill>
                <a:latin typeface="Adobe 宋体 Std L" panose="02020300000000000000" pitchFamily="18" charset="-122"/>
                <a:ea typeface="Adobe 宋体 Std L" panose="02020300000000000000" pitchFamily="18" charset="-122"/>
              </a:rPr>
              <a:t>创新</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嫁接</a:t>
            </a:r>
            <a:r>
              <a:rPr lang="zh-CN" altLang="en-US" dirty="0" smtClean="0">
                <a:solidFill>
                  <a:srgbClr val="221E1F"/>
                </a:solidFill>
                <a:latin typeface="Adobe 宋体 Std L" panose="02020300000000000000" pitchFamily="18" charset="-122"/>
                <a:ea typeface="Adobe 宋体 Std L" panose="02020300000000000000" pitchFamily="18" charset="-122"/>
              </a:rPr>
              <a:t>创新</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形态</a:t>
            </a:r>
            <a:r>
              <a:rPr lang="zh-CN" altLang="en-US" dirty="0" smtClean="0">
                <a:solidFill>
                  <a:srgbClr val="221E1F"/>
                </a:solidFill>
                <a:latin typeface="Adobe 宋体 Std L" panose="02020300000000000000" pitchFamily="18" charset="-122"/>
                <a:ea typeface="Adobe 宋体 Std L" panose="02020300000000000000" pitchFamily="18" charset="-122"/>
              </a:rPr>
              <a:t>创新</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）运用创新技巧的注意事项。在商海中，想要充分发挥创新意识就必须注意以下</a:t>
            </a:r>
            <a:r>
              <a:rPr lang="zh-CN" altLang="en-US" dirty="0" smtClean="0">
                <a:solidFill>
                  <a:srgbClr val="221E1F"/>
                </a:solidFill>
                <a:latin typeface="Adobe 宋体 Std L" panose="02020300000000000000" pitchFamily="18" charset="-122"/>
                <a:ea typeface="Adobe 宋体 Std L" panose="02020300000000000000" pitchFamily="18" charset="-122"/>
              </a:rPr>
              <a:t>几个</a:t>
            </a:r>
            <a:r>
              <a:rPr lang="zh-CN" altLang="en-US" dirty="0">
                <a:solidFill>
                  <a:srgbClr val="221E1F"/>
                </a:solidFill>
                <a:latin typeface="Adobe 宋体 Std L" panose="02020300000000000000" pitchFamily="18" charset="-122"/>
                <a:ea typeface="Adobe 宋体 Std L" panose="02020300000000000000" pitchFamily="18" charset="-122"/>
              </a:rPr>
              <a:t>方面：</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以新</a:t>
            </a:r>
            <a:r>
              <a:rPr lang="zh-CN" altLang="en-US" dirty="0" smtClean="0">
                <a:solidFill>
                  <a:srgbClr val="221E1F"/>
                </a:solidFill>
                <a:latin typeface="Adobe 宋体 Std L" panose="02020300000000000000" pitchFamily="18" charset="-122"/>
                <a:ea typeface="Adobe 宋体 Std L" panose="02020300000000000000" pitchFamily="18" charset="-122"/>
              </a:rPr>
              <a:t>取胜</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smtClean="0">
                <a:solidFill>
                  <a:srgbClr val="221E1F"/>
                </a:solidFill>
                <a:latin typeface="Adobe 宋体 Std L" panose="02020300000000000000" pitchFamily="18" charset="-122"/>
                <a:ea typeface="Adobe 宋体 Std L" panose="02020300000000000000" pitchFamily="18" charset="-122"/>
              </a:rPr>
              <a:t>以退为进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以奇制胜</a:t>
            </a:r>
          </a:p>
        </p:txBody>
      </p:sp>
    </p:spTree>
    <p:extLst>
      <p:ext uri="{BB962C8B-B14F-4D97-AF65-F5344CB8AC3E}">
        <p14:creationId xmlns:p14="http://schemas.microsoft.com/office/powerpoint/2010/main" val="145267946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1766310"/>
            <a:ext cx="10792121" cy="5078313"/>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1</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政府的间接管理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在市场经济体制日趋完善的背景下，市场的运行机制及其管理也日趋复杂，这要求</a:t>
            </a:r>
            <a:r>
              <a:rPr lang="zh-CN" altLang="en-US" dirty="0" smtClean="0">
                <a:solidFill>
                  <a:srgbClr val="221E1F"/>
                </a:solidFill>
                <a:latin typeface="Adobe 宋体 Std L" panose="02020300000000000000" pitchFamily="18" charset="-122"/>
                <a:ea typeface="Adobe 宋体 Std L" panose="02020300000000000000" pitchFamily="18" charset="-122"/>
              </a:rPr>
              <a:t>政府的</a:t>
            </a:r>
            <a:r>
              <a:rPr lang="zh-CN" altLang="en-US" dirty="0">
                <a:solidFill>
                  <a:srgbClr val="221E1F"/>
                </a:solidFill>
                <a:latin typeface="Adobe 宋体 Std L" panose="02020300000000000000" pitchFamily="18" charset="-122"/>
                <a:ea typeface="Adobe 宋体 Std L" panose="02020300000000000000" pitchFamily="18" charset="-122"/>
              </a:rPr>
              <a:t>相关管理部门加强对市场经济活动的组织，协调彼此独立的生产经营者的活动，避免其</a:t>
            </a:r>
            <a:r>
              <a:rPr lang="zh-CN" altLang="en-US" dirty="0" smtClean="0">
                <a:solidFill>
                  <a:srgbClr val="221E1F"/>
                </a:solidFill>
                <a:latin typeface="Adobe 宋体 Std L" panose="02020300000000000000" pitchFamily="18" charset="-122"/>
                <a:ea typeface="Adobe 宋体 Std L" panose="02020300000000000000" pitchFamily="18" charset="-122"/>
              </a:rPr>
              <a:t>盲目性</a:t>
            </a:r>
            <a:r>
              <a:rPr lang="zh-CN" altLang="en-US" dirty="0">
                <a:solidFill>
                  <a:srgbClr val="221E1F"/>
                </a:solidFill>
                <a:latin typeface="Adobe 宋体 Std L" panose="02020300000000000000" pitchFamily="18" charset="-122"/>
                <a:ea typeface="Adobe 宋体 Std L" panose="02020300000000000000" pitchFamily="18" charset="-122"/>
              </a:rPr>
              <a:t>导致的社会经济问题，以实现社会资源的合理配置和利用。所以，对企业进行间接</a:t>
            </a:r>
            <a:r>
              <a:rPr lang="zh-CN" altLang="en-US" dirty="0" smtClean="0">
                <a:solidFill>
                  <a:srgbClr val="221E1F"/>
                </a:solidFill>
                <a:latin typeface="Adobe 宋体 Std L" panose="02020300000000000000" pitchFamily="18" charset="-122"/>
                <a:ea typeface="Adobe 宋体 Std L" panose="02020300000000000000" pitchFamily="18" charset="-122"/>
              </a:rPr>
              <a:t>管理是</a:t>
            </a:r>
            <a:r>
              <a:rPr lang="zh-CN" altLang="en-US" dirty="0">
                <a:solidFill>
                  <a:srgbClr val="221E1F"/>
                </a:solidFill>
                <a:latin typeface="Adobe 宋体 Std L" panose="02020300000000000000" pitchFamily="18" charset="-122"/>
                <a:ea typeface="Adobe 宋体 Std L" panose="02020300000000000000" pitchFamily="18" charset="-122"/>
              </a:rPr>
              <a:t>政府对整个经济实行统一管理的一个重要组成部分。</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政府与企业建立合作关系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我国的公有制体制是以公有制为主的多种所有制结构，任何一种企业，都必须在政府</a:t>
            </a:r>
            <a:r>
              <a:rPr lang="zh-CN" altLang="en-US" dirty="0" smtClean="0">
                <a:solidFill>
                  <a:srgbClr val="221E1F"/>
                </a:solidFill>
                <a:latin typeface="Adobe 宋体 Std L" panose="02020300000000000000" pitchFamily="18" charset="-122"/>
                <a:ea typeface="Adobe 宋体 Std L" panose="02020300000000000000" pitchFamily="18" charset="-122"/>
              </a:rPr>
              <a:t>部门</a:t>
            </a:r>
            <a:r>
              <a:rPr lang="zh-CN" altLang="en-US" dirty="0">
                <a:solidFill>
                  <a:srgbClr val="221E1F"/>
                </a:solidFill>
                <a:latin typeface="Adobe 宋体 Std L" panose="02020300000000000000" pitchFamily="18" charset="-122"/>
                <a:ea typeface="Adobe 宋体 Std L" panose="02020300000000000000" pitchFamily="18" charset="-122"/>
              </a:rPr>
              <a:t>的统一管理下进行生产经营活动，企业和政府部门之间存在不可分离的密切关系。政府</a:t>
            </a:r>
            <a:r>
              <a:rPr lang="zh-CN" altLang="en-US" dirty="0" smtClean="0">
                <a:solidFill>
                  <a:srgbClr val="221E1F"/>
                </a:solidFill>
                <a:latin typeface="Adobe 宋体 Std L" panose="02020300000000000000" pitchFamily="18" charset="-122"/>
                <a:ea typeface="Adobe 宋体 Std L" panose="02020300000000000000" pitchFamily="18" charset="-122"/>
              </a:rPr>
              <a:t>的宏观调控</a:t>
            </a:r>
            <a:r>
              <a:rPr lang="zh-CN" altLang="en-US" dirty="0">
                <a:solidFill>
                  <a:srgbClr val="221E1F"/>
                </a:solidFill>
                <a:latin typeface="Adobe 宋体 Std L" panose="02020300000000000000" pitchFamily="18" charset="-122"/>
                <a:ea typeface="Adobe 宋体 Std L" panose="02020300000000000000" pitchFamily="18" charset="-122"/>
              </a:rPr>
              <a:t>和企业的依赖与合作是相辅相成的。虽然，随着经济体制改革的逐步深入，以及</a:t>
            </a:r>
            <a:r>
              <a:rPr lang="zh-CN" altLang="en-US" dirty="0" smtClean="0">
                <a:solidFill>
                  <a:srgbClr val="221E1F"/>
                </a:solidFill>
                <a:latin typeface="Adobe 宋体 Std L" panose="02020300000000000000" pitchFamily="18" charset="-122"/>
                <a:ea typeface="Adobe 宋体 Std L" panose="02020300000000000000" pitchFamily="18" charset="-122"/>
              </a:rPr>
              <a:t>市场经济</a:t>
            </a:r>
            <a:r>
              <a:rPr lang="zh-CN" altLang="en-US" dirty="0">
                <a:solidFill>
                  <a:srgbClr val="221E1F"/>
                </a:solidFill>
                <a:latin typeface="Adobe 宋体 Std L" panose="02020300000000000000" pitchFamily="18" charset="-122"/>
                <a:ea typeface="Adobe 宋体 Std L" panose="02020300000000000000" pitchFamily="18" charset="-122"/>
              </a:rPr>
              <a:t>的逐步完善，企业对相关政府部门的依赖程度发生了变化，企业逐步成为相对</a:t>
            </a:r>
            <a:r>
              <a:rPr lang="zh-CN" altLang="en-US" dirty="0" smtClean="0">
                <a:solidFill>
                  <a:srgbClr val="221E1F"/>
                </a:solidFill>
                <a:latin typeface="Adobe 宋体 Std L" panose="02020300000000000000" pitchFamily="18" charset="-122"/>
                <a:ea typeface="Adobe 宋体 Std L" panose="02020300000000000000" pitchFamily="18" charset="-122"/>
              </a:rPr>
              <a:t>独立的生产者</a:t>
            </a:r>
            <a:r>
              <a:rPr lang="zh-CN" altLang="en-US" dirty="0">
                <a:solidFill>
                  <a:srgbClr val="221E1F"/>
                </a:solidFill>
                <a:latin typeface="Adobe 宋体 Std L" panose="02020300000000000000" pitchFamily="18" charset="-122"/>
                <a:ea typeface="Adobe 宋体 Std L" panose="02020300000000000000" pitchFamily="18" charset="-122"/>
              </a:rPr>
              <a:t>与经营者，但是政府部门对企业的管理以及对企业的发展具有重大的促进作用。</a:t>
            </a:r>
            <a:r>
              <a:rPr lang="zh-CN" altLang="en-US" dirty="0" smtClean="0">
                <a:solidFill>
                  <a:srgbClr val="221E1F"/>
                </a:solidFill>
                <a:latin typeface="Adobe 宋体 Std L" panose="02020300000000000000" pitchFamily="18" charset="-122"/>
                <a:ea typeface="Adobe 宋体 Std L" panose="02020300000000000000" pitchFamily="18" charset="-122"/>
              </a:rPr>
              <a:t>企业的</a:t>
            </a:r>
            <a:r>
              <a:rPr lang="zh-CN" altLang="en-US" dirty="0">
                <a:solidFill>
                  <a:srgbClr val="221E1F"/>
                </a:solidFill>
                <a:latin typeface="Adobe 宋体 Std L" panose="02020300000000000000" pitchFamily="18" charset="-122"/>
                <a:ea typeface="Adobe 宋体 Std L" panose="02020300000000000000" pitchFamily="18" charset="-122"/>
              </a:rPr>
              <a:t>兴旺发达在一定程度上取决于与相关政府部门的密切关系，企业不重视与相关政府部门</a:t>
            </a:r>
            <a:r>
              <a:rPr lang="zh-CN" altLang="en-US" dirty="0" smtClean="0">
                <a:solidFill>
                  <a:srgbClr val="221E1F"/>
                </a:solidFill>
                <a:latin typeface="Adobe 宋体 Std L" panose="02020300000000000000" pitchFamily="18" charset="-122"/>
                <a:ea typeface="Adobe 宋体 Std L" panose="02020300000000000000" pitchFamily="18" charset="-122"/>
              </a:rPr>
              <a:t>的关系</a:t>
            </a:r>
            <a:r>
              <a:rPr lang="zh-CN" altLang="en-US" dirty="0">
                <a:solidFill>
                  <a:srgbClr val="221E1F"/>
                </a:solidFill>
                <a:latin typeface="Adobe 宋体 Std L" panose="02020300000000000000" pitchFamily="18" charset="-122"/>
                <a:ea typeface="Adobe 宋体 Std L" panose="02020300000000000000" pitchFamily="18" charset="-122"/>
              </a:rPr>
              <a:t>是不行的。</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105072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一、企业与政府的合作意识</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612742" y="154896"/>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2    </a:t>
            </a:r>
            <a:r>
              <a:rPr lang="zh-CN" altLang="en-US" sz="2600" dirty="0" smtClean="0">
                <a:solidFill>
                  <a:srgbClr val="C00000"/>
                </a:solidFill>
                <a:latin typeface="方正准圆_GBK" pitchFamily="65" charset="-122"/>
                <a:ea typeface="方正准圆_GBK" pitchFamily="65" charset="-122"/>
              </a:rPr>
              <a:t>合作</a:t>
            </a:r>
            <a:r>
              <a:rPr lang="zh-CN" altLang="en-US" sz="2600" dirty="0">
                <a:solidFill>
                  <a:srgbClr val="C00000"/>
                </a:solidFill>
                <a:latin typeface="方正准圆_GBK" pitchFamily="65" charset="-122"/>
                <a:ea typeface="方正准圆_GBK" pitchFamily="65" charset="-122"/>
              </a:rPr>
              <a:t>意识</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226544240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60" y="1146343"/>
            <a:ext cx="6157938" cy="507831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选择适当的合作伙伴</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单一企业一般是无法发集团优势的，只有企业之间联合</a:t>
            </a:r>
            <a:r>
              <a:rPr lang="zh-CN" altLang="en-US" dirty="0" smtClean="0">
                <a:solidFill>
                  <a:srgbClr val="221E1F"/>
                </a:solidFill>
                <a:latin typeface="Adobe 宋体 Std L" panose="02020300000000000000" pitchFamily="18" charset="-122"/>
                <a:ea typeface="Adobe 宋体 Std L" panose="02020300000000000000" pitchFamily="18" charset="-122"/>
              </a:rPr>
              <a:t>起来</a:t>
            </a:r>
            <a:r>
              <a:rPr lang="zh-CN" altLang="en-US" dirty="0">
                <a:solidFill>
                  <a:srgbClr val="221E1F"/>
                </a:solidFill>
                <a:latin typeface="Adobe 宋体 Std L" panose="02020300000000000000" pitchFamily="18" charset="-122"/>
                <a:ea typeface="Adobe 宋体 Std L" panose="02020300000000000000" pitchFamily="18" charset="-122"/>
              </a:rPr>
              <a:t>，才能发挥优势，形成资金足、规模大、联系广、功能多、凝聚力强、辐射远等优势，就可以形成规模效益，提高开发能力，增强企业的竞争力。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企业联合时是如何选择合作伙伴的呢？只有选择合适的联合伙伴，才能充分发挥企业</a:t>
            </a:r>
            <a:r>
              <a:rPr lang="zh-CN" altLang="en-US" dirty="0" smtClean="0">
                <a:solidFill>
                  <a:srgbClr val="221E1F"/>
                </a:solidFill>
                <a:latin typeface="Adobe 宋体 Std L" panose="02020300000000000000" pitchFamily="18" charset="-122"/>
                <a:ea typeface="Adobe 宋体 Std L" panose="02020300000000000000" pitchFamily="18" charset="-122"/>
              </a:rPr>
              <a:t>的潜力</a:t>
            </a:r>
            <a:r>
              <a:rPr lang="zh-CN" altLang="en-US" dirty="0">
                <a:solidFill>
                  <a:srgbClr val="221E1F"/>
                </a:solidFill>
                <a:latin typeface="Adobe 宋体 Std L" panose="02020300000000000000" pitchFamily="18" charset="-122"/>
                <a:ea typeface="Adobe 宋体 Std L" panose="02020300000000000000" pitchFamily="18" charset="-122"/>
              </a:rPr>
              <a:t>，使联合体形成较大的优势，并得以持久地、稳定地发展。选择合作企业时要注意与</a:t>
            </a:r>
            <a:r>
              <a:rPr lang="zh-CN" altLang="en-US" dirty="0" smtClean="0">
                <a:solidFill>
                  <a:srgbClr val="221E1F"/>
                </a:solidFill>
                <a:latin typeface="Adobe 宋体 Std L" panose="02020300000000000000" pitchFamily="18" charset="-122"/>
                <a:ea typeface="Adobe 宋体 Std L" panose="02020300000000000000" pitchFamily="18" charset="-122"/>
              </a:rPr>
              <a:t>本身</a:t>
            </a:r>
            <a:r>
              <a:rPr lang="zh-CN" altLang="en-US" dirty="0">
                <a:solidFill>
                  <a:srgbClr val="221E1F"/>
                </a:solidFill>
                <a:latin typeface="Adobe 宋体 Std L" panose="02020300000000000000" pitchFamily="18" charset="-122"/>
                <a:ea typeface="Adobe 宋体 Std L" panose="02020300000000000000" pitchFamily="18" charset="-122"/>
              </a:rPr>
              <a:t>的相关性，如果不管对方企业是干什么的，甚至是与己风马牛不相及的，盲目联合，</a:t>
            </a:r>
            <a:r>
              <a:rPr lang="zh-CN" altLang="en-US" dirty="0" smtClean="0">
                <a:solidFill>
                  <a:srgbClr val="221E1F"/>
                </a:solidFill>
                <a:latin typeface="Adobe 宋体 Std L" panose="02020300000000000000" pitchFamily="18" charset="-122"/>
                <a:ea typeface="Adobe 宋体 Std L" panose="02020300000000000000" pitchFamily="18" charset="-122"/>
              </a:rPr>
              <a:t>联合的</a:t>
            </a:r>
            <a:r>
              <a:rPr lang="zh-CN" altLang="en-US" dirty="0">
                <a:solidFill>
                  <a:srgbClr val="221E1F"/>
                </a:solidFill>
                <a:latin typeface="Adobe 宋体 Std L" panose="02020300000000000000" pitchFamily="18" charset="-122"/>
                <a:ea typeface="Adobe 宋体 Std L" panose="02020300000000000000" pitchFamily="18" charset="-122"/>
              </a:rPr>
              <a:t>意义与效果就会大打折扣。企业要以联合求得生存与发展，就必须正确、合理地选择</a:t>
            </a:r>
            <a:r>
              <a:rPr lang="zh-CN" altLang="en-US" dirty="0" smtClean="0">
                <a:solidFill>
                  <a:srgbClr val="221E1F"/>
                </a:solidFill>
                <a:latin typeface="Adobe 宋体 Std L" panose="02020300000000000000" pitchFamily="18" charset="-122"/>
                <a:ea typeface="Adobe 宋体 Std L" panose="02020300000000000000" pitchFamily="18" charset="-122"/>
              </a:rPr>
              <a:t>自己的</a:t>
            </a:r>
            <a:r>
              <a:rPr lang="zh-CN" altLang="en-US" dirty="0">
                <a:solidFill>
                  <a:srgbClr val="221E1F"/>
                </a:solidFill>
                <a:latin typeface="Adobe 宋体 Std L" panose="02020300000000000000" pitchFamily="18" charset="-122"/>
                <a:ea typeface="Adobe 宋体 Std L" panose="02020300000000000000" pitchFamily="18" charset="-122"/>
              </a:rPr>
              <a:t>合作伙伴，这也是企业联合的关键所在。</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43076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二、企业间的适配型合作关系</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7883" y="1886076"/>
            <a:ext cx="4782493" cy="3183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915190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 xmlns:a16="http://schemas.microsoft.com/office/drawing/2014/main" id="{8FF45739-E9BA-7E83-93BC-781D5B5F48CC}"/>
              </a:ext>
            </a:extLst>
          </p:cNvPr>
          <p:cNvSpPr txBox="1"/>
          <p:nvPr/>
        </p:nvSpPr>
        <p:spPr>
          <a:xfrm>
            <a:off x="626318" y="401397"/>
            <a:ext cx="10715191" cy="5493812"/>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民主平等、互助互补的合作关系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）民主平等。联合不是一家企业的行为，而是</a:t>
            </a:r>
            <a:r>
              <a:rPr lang="zh-CN" altLang="en-US" dirty="0" smtClean="0">
                <a:solidFill>
                  <a:srgbClr val="221E1F"/>
                </a:solidFill>
                <a:latin typeface="Adobe 宋体 Std L" panose="02020300000000000000" pitchFamily="18" charset="-122"/>
                <a:ea typeface="Adobe 宋体 Std L" panose="02020300000000000000" pitchFamily="18" charset="-122"/>
              </a:rPr>
              <a:t>两家</a:t>
            </a:r>
            <a:r>
              <a:rPr lang="zh-CN" altLang="en-US" dirty="0">
                <a:solidFill>
                  <a:srgbClr val="221E1F"/>
                </a:solidFill>
                <a:latin typeface="Adobe 宋体 Std L" panose="02020300000000000000" pitchFamily="18" charset="-122"/>
                <a:ea typeface="Adobe 宋体 Std L" panose="02020300000000000000" pitchFamily="18" charset="-122"/>
              </a:rPr>
              <a:t>或更多企业的共同行为，每个企业都要通过联合</a:t>
            </a:r>
            <a:r>
              <a:rPr lang="zh-CN" altLang="en-US" dirty="0" smtClean="0">
                <a:solidFill>
                  <a:srgbClr val="221E1F"/>
                </a:solidFill>
                <a:latin typeface="Adobe 宋体 Std L" panose="02020300000000000000" pitchFamily="18" charset="-122"/>
                <a:ea typeface="Adobe 宋体 Std L" panose="02020300000000000000" pitchFamily="18" charset="-122"/>
              </a:rPr>
              <a:t>得到一定</a:t>
            </a:r>
            <a:r>
              <a:rPr lang="zh-CN" altLang="en-US" dirty="0">
                <a:solidFill>
                  <a:srgbClr val="221E1F"/>
                </a:solidFill>
                <a:latin typeface="Adobe 宋体 Std L" panose="02020300000000000000" pitchFamily="18" charset="-122"/>
                <a:ea typeface="Adobe 宋体 Std L" panose="02020300000000000000" pitchFamily="18" charset="-122"/>
              </a:rPr>
              <a:t>的利益，取得一定的效果。合作企业确定后，要</a:t>
            </a:r>
            <a:r>
              <a:rPr lang="zh-CN" altLang="en-US" dirty="0" smtClean="0">
                <a:solidFill>
                  <a:srgbClr val="221E1F"/>
                </a:solidFill>
                <a:latin typeface="Adobe 宋体 Std L" panose="02020300000000000000" pitchFamily="18" charset="-122"/>
                <a:ea typeface="Adobe 宋体 Std L" panose="02020300000000000000" pitchFamily="18" charset="-122"/>
              </a:rPr>
              <a:t>保持</a:t>
            </a:r>
            <a:r>
              <a:rPr lang="zh-CN" altLang="en-US" dirty="0">
                <a:solidFill>
                  <a:srgbClr val="221E1F"/>
                </a:solidFill>
                <a:latin typeface="Adobe 宋体 Std L" panose="02020300000000000000" pitchFamily="18" charset="-122"/>
                <a:ea typeface="Adobe 宋体 Std L" panose="02020300000000000000" pitchFamily="18" charset="-122"/>
              </a:rPr>
              <a:t>平等的联合协作关系以及民主协商的管理方式。</a:t>
            </a:r>
            <a:r>
              <a:rPr lang="zh-CN" altLang="en-US" dirty="0" smtClean="0">
                <a:solidFill>
                  <a:srgbClr val="221E1F"/>
                </a:solidFill>
                <a:latin typeface="Adobe 宋体 Std L" panose="02020300000000000000" pitchFamily="18" charset="-122"/>
                <a:ea typeface="Adobe 宋体 Std L" panose="02020300000000000000" pitchFamily="18" charset="-122"/>
              </a:rPr>
              <a:t>具体要</a:t>
            </a:r>
            <a:r>
              <a:rPr lang="zh-CN" altLang="en-US" dirty="0">
                <a:solidFill>
                  <a:srgbClr val="221E1F"/>
                </a:solidFill>
                <a:latin typeface="Adobe 宋体 Std L" panose="02020300000000000000" pitchFamily="18" charset="-122"/>
                <a:ea typeface="Adobe 宋体 Std L" panose="02020300000000000000" pitchFamily="18" charset="-122"/>
              </a:rPr>
              <a:t>注意三点：首先，联合企业之间应是兄弟式的平等</a:t>
            </a:r>
            <a:r>
              <a:rPr lang="zh-CN" altLang="en-US" dirty="0" smtClean="0">
                <a:solidFill>
                  <a:srgbClr val="221E1F"/>
                </a:solidFill>
                <a:latin typeface="Adobe 宋体 Std L" panose="02020300000000000000" pitchFamily="18" charset="-122"/>
                <a:ea typeface="Adobe 宋体 Std L" panose="02020300000000000000" pitchFamily="18" charset="-122"/>
              </a:rPr>
              <a:t>的经济</a:t>
            </a:r>
            <a:r>
              <a:rPr lang="zh-CN" altLang="en-US" dirty="0">
                <a:solidFill>
                  <a:srgbClr val="221E1F"/>
                </a:solidFill>
                <a:latin typeface="Adobe 宋体 Std L" panose="02020300000000000000" pitchFamily="18" charset="-122"/>
                <a:ea typeface="Adobe 宋体 Std L" panose="02020300000000000000" pitchFamily="18" charset="-122"/>
              </a:rPr>
              <a:t>协作关系，各联营的企业不论大小，都是平起平坐的。切不可因为自己资金雄厚，</a:t>
            </a:r>
            <a:r>
              <a:rPr lang="zh-CN" altLang="en-US" dirty="0" smtClean="0">
                <a:solidFill>
                  <a:srgbClr val="221E1F"/>
                </a:solidFill>
                <a:latin typeface="Adobe 宋体 Std L" panose="02020300000000000000" pitchFamily="18" charset="-122"/>
                <a:ea typeface="Adobe 宋体 Std L" panose="02020300000000000000" pitchFamily="18" charset="-122"/>
              </a:rPr>
              <a:t>产品牌子</a:t>
            </a:r>
            <a:r>
              <a:rPr lang="zh-CN" altLang="en-US" dirty="0">
                <a:solidFill>
                  <a:srgbClr val="221E1F"/>
                </a:solidFill>
                <a:latin typeface="Adobe 宋体 Std L" panose="02020300000000000000" pitchFamily="18" charset="-122"/>
                <a:ea typeface="Adobe 宋体 Std L" panose="02020300000000000000" pitchFamily="18" charset="-122"/>
              </a:rPr>
              <a:t>响，就处处以“老大”自居，看不起与自己联合的企业；其次，联合企业应讲求民主</a:t>
            </a:r>
            <a:r>
              <a:rPr lang="zh-CN" altLang="en-US" dirty="0" smtClean="0">
                <a:solidFill>
                  <a:srgbClr val="221E1F"/>
                </a:solidFill>
                <a:latin typeface="Adobe 宋体 Std L" panose="02020300000000000000" pitchFamily="18" charset="-122"/>
                <a:ea typeface="Adobe 宋体 Std L" panose="02020300000000000000" pitchFamily="18" charset="-122"/>
              </a:rPr>
              <a:t>平等</a:t>
            </a:r>
            <a:r>
              <a:rPr lang="zh-CN" altLang="en-US" dirty="0">
                <a:solidFill>
                  <a:srgbClr val="221E1F"/>
                </a:solidFill>
                <a:latin typeface="Adobe 宋体 Std L" panose="02020300000000000000" pitchFamily="18" charset="-122"/>
                <a:ea typeface="Adobe 宋体 Std L" panose="02020300000000000000" pitchFamily="18" charset="-122"/>
              </a:rPr>
              <a:t>的原则，不能搞“君臣父子”式的关系。只有这样，联合体才会有整体的凝聚力，每个</a:t>
            </a:r>
            <a:r>
              <a:rPr lang="zh-CN" altLang="en-US" dirty="0" smtClean="0">
                <a:solidFill>
                  <a:srgbClr val="221E1F"/>
                </a:solidFill>
                <a:latin typeface="Adobe 宋体 Std L" panose="02020300000000000000" pitchFamily="18" charset="-122"/>
                <a:ea typeface="Adobe 宋体 Std L" panose="02020300000000000000" pitchFamily="18" charset="-122"/>
              </a:rPr>
              <a:t>企业</a:t>
            </a:r>
            <a:r>
              <a:rPr lang="zh-CN" altLang="en-US" dirty="0">
                <a:solidFill>
                  <a:srgbClr val="221E1F"/>
                </a:solidFill>
                <a:latin typeface="Adobe 宋体 Std L" panose="02020300000000000000" pitchFamily="18" charset="-122"/>
                <a:ea typeface="Adobe 宋体 Std L" panose="02020300000000000000" pitchFamily="18" charset="-122"/>
              </a:rPr>
              <a:t>才可能积极主动地为联合体贡献自己的一分力量；最后，民主平等并不等于没有核心，</a:t>
            </a:r>
            <a:r>
              <a:rPr lang="zh-CN" altLang="en-US" dirty="0" smtClean="0">
                <a:solidFill>
                  <a:srgbClr val="221E1F"/>
                </a:solidFill>
                <a:latin typeface="Adobe 宋体 Std L" panose="02020300000000000000" pitchFamily="18" charset="-122"/>
                <a:ea typeface="Adobe 宋体 Std L" panose="02020300000000000000" pitchFamily="18" charset="-122"/>
              </a:rPr>
              <a:t>联合体</a:t>
            </a:r>
            <a:r>
              <a:rPr lang="zh-CN" altLang="en-US" dirty="0">
                <a:solidFill>
                  <a:srgbClr val="221E1F"/>
                </a:solidFill>
                <a:latin typeface="Adobe 宋体 Std L" panose="02020300000000000000" pitchFamily="18" charset="-122"/>
                <a:ea typeface="Adobe 宋体 Std L" panose="02020300000000000000" pitchFamily="18" charset="-122"/>
              </a:rPr>
              <a:t>中的企业总得有主体，而且总得有几种龙头产品</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）互助互补。如果企业加入联合体后在生产、销售上都与往常一样，这样的联合</a:t>
            </a:r>
            <a:r>
              <a:rPr lang="zh-CN" altLang="en-US" dirty="0" smtClean="0">
                <a:solidFill>
                  <a:srgbClr val="221E1F"/>
                </a:solidFill>
                <a:latin typeface="Adobe 宋体 Std L" panose="02020300000000000000" pitchFamily="18" charset="-122"/>
                <a:ea typeface="Adobe 宋体 Std L" panose="02020300000000000000" pitchFamily="18" charset="-122"/>
              </a:rPr>
              <a:t>是失败</a:t>
            </a:r>
            <a:r>
              <a:rPr lang="zh-CN" altLang="en-US" dirty="0">
                <a:solidFill>
                  <a:srgbClr val="221E1F"/>
                </a:solidFill>
                <a:latin typeface="Adobe 宋体 Std L" panose="02020300000000000000" pitchFamily="18" charset="-122"/>
                <a:ea typeface="Adobe 宋体 Std L" panose="02020300000000000000" pitchFamily="18" charset="-122"/>
              </a:rPr>
              <a:t>的。而且，联合企业之间应该“有难同当，有福同享”。所以，互相需要是联合的</a:t>
            </a:r>
            <a:r>
              <a:rPr lang="zh-CN" altLang="en-US" dirty="0" smtClean="0">
                <a:solidFill>
                  <a:srgbClr val="221E1F"/>
                </a:solidFill>
                <a:latin typeface="Adobe 宋体 Std L" panose="02020300000000000000" pitchFamily="18" charset="-122"/>
                <a:ea typeface="Adobe 宋体 Std L" panose="02020300000000000000" pitchFamily="18" charset="-122"/>
              </a:rPr>
              <a:t>前提</a:t>
            </a:r>
            <a:r>
              <a:rPr lang="zh-CN" altLang="en-US" dirty="0">
                <a:solidFill>
                  <a:srgbClr val="221E1F"/>
                </a:solidFill>
                <a:latin typeface="Adobe 宋体 Std L" panose="02020300000000000000" pitchFamily="18" charset="-122"/>
                <a:ea typeface="Adobe 宋体 Std L" panose="02020300000000000000" pitchFamily="18" charset="-122"/>
              </a:rPr>
              <a:t>，相互满足是联合的真谛，共同发展是联合的最终目的。联合为企业与企业之间架起了</a:t>
            </a:r>
            <a:r>
              <a:rPr lang="zh-CN" altLang="en-US" dirty="0" smtClean="0">
                <a:solidFill>
                  <a:srgbClr val="221E1F"/>
                </a:solidFill>
                <a:latin typeface="Adobe 宋体 Std L" panose="02020300000000000000" pitchFamily="18" charset="-122"/>
                <a:ea typeface="Adobe 宋体 Std L" panose="02020300000000000000" pitchFamily="18" charset="-122"/>
              </a:rPr>
              <a:t>一座</a:t>
            </a:r>
            <a:r>
              <a:rPr lang="zh-CN" altLang="en-US" dirty="0">
                <a:solidFill>
                  <a:srgbClr val="221E1F"/>
                </a:solidFill>
                <a:latin typeface="Adobe 宋体 Std L" panose="02020300000000000000" pitchFamily="18" charset="-122"/>
                <a:ea typeface="Adobe 宋体 Std L" panose="02020300000000000000" pitchFamily="18" charset="-122"/>
              </a:rPr>
              <a:t>桥梁，应为各企业生产经营条件的完善、补充和提高创造条件。核心企业可凭借其优势</a:t>
            </a:r>
            <a:r>
              <a:rPr lang="zh-CN" altLang="en-US" dirty="0" smtClean="0">
                <a:solidFill>
                  <a:srgbClr val="221E1F"/>
                </a:solidFill>
                <a:latin typeface="Adobe 宋体 Std L" panose="02020300000000000000" pitchFamily="18" charset="-122"/>
                <a:ea typeface="Adobe 宋体 Std L" panose="02020300000000000000" pitchFamily="18" charset="-122"/>
              </a:rPr>
              <a:t>，对</a:t>
            </a:r>
            <a:r>
              <a:rPr lang="zh-CN" altLang="en-US" dirty="0">
                <a:solidFill>
                  <a:srgbClr val="221E1F"/>
                </a:solidFill>
                <a:latin typeface="Adobe 宋体 Std L" panose="02020300000000000000" pitchFamily="18" charset="-122"/>
                <a:ea typeface="Adobe 宋体 Std L" panose="02020300000000000000" pitchFamily="18" charset="-122"/>
              </a:rPr>
              <a:t>其他企业给予一定的扶持和指导。这样有利于在民主中寻找集中，而不致各家企业</a:t>
            </a:r>
            <a:r>
              <a:rPr lang="zh-CN" altLang="en-US" dirty="0" smtClean="0">
                <a:solidFill>
                  <a:srgbClr val="221E1F"/>
                </a:solidFill>
                <a:latin typeface="Adobe 宋体 Std L" panose="02020300000000000000" pitchFamily="18" charset="-122"/>
                <a:ea typeface="Adobe 宋体 Std L" panose="02020300000000000000" pitchFamily="18" charset="-122"/>
              </a:rPr>
              <a:t>自行其是</a:t>
            </a:r>
            <a:r>
              <a:rPr lang="zh-CN" altLang="en-US" dirty="0">
                <a:solidFill>
                  <a:srgbClr val="221E1F"/>
                </a:solidFill>
                <a:latin typeface="Adobe 宋体 Std L" panose="02020300000000000000" pitchFamily="18" charset="-122"/>
                <a:ea typeface="Adobe 宋体 Std L" panose="02020300000000000000" pitchFamily="18" charset="-122"/>
              </a:rPr>
              <a:t>、盲目发展。</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7990960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1146343"/>
            <a:ext cx="10361227"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主管人员和员工组成了企业的人员主体，从这点出发，企业内部则存在三种关系：</a:t>
            </a:r>
            <a:r>
              <a:rPr lang="zh-CN" altLang="en-US" dirty="0" smtClean="0">
                <a:solidFill>
                  <a:srgbClr val="221E1F"/>
                </a:solidFill>
                <a:latin typeface="Adobe 宋体 Std L" panose="02020300000000000000" pitchFamily="18" charset="-122"/>
                <a:ea typeface="Adobe 宋体 Std L" panose="02020300000000000000" pitchFamily="18" charset="-122"/>
              </a:rPr>
              <a:t>主管</a:t>
            </a:r>
            <a:r>
              <a:rPr lang="zh-CN" altLang="en-US" dirty="0">
                <a:solidFill>
                  <a:srgbClr val="221E1F"/>
                </a:solidFill>
                <a:latin typeface="Adobe 宋体 Std L" panose="02020300000000000000" pitchFamily="18" charset="-122"/>
                <a:ea typeface="Adobe 宋体 Std L" panose="02020300000000000000" pitchFamily="18" charset="-122"/>
              </a:rPr>
              <a:t>人员之间的关系、员工之间的关系以及主管人员与员工之间的关系。企业要发展，企业</a:t>
            </a:r>
            <a:r>
              <a:rPr lang="zh-CN" altLang="en-US" dirty="0" smtClean="0">
                <a:solidFill>
                  <a:srgbClr val="221E1F"/>
                </a:solidFill>
                <a:latin typeface="Adobe 宋体 Std L" panose="02020300000000000000" pitchFamily="18" charset="-122"/>
                <a:ea typeface="Adobe 宋体 Std L" panose="02020300000000000000" pitchFamily="18" charset="-122"/>
              </a:rPr>
              <a:t>内部</a:t>
            </a:r>
            <a:r>
              <a:rPr lang="zh-CN" altLang="en-US" dirty="0">
                <a:solidFill>
                  <a:srgbClr val="221E1F"/>
                </a:solidFill>
                <a:latin typeface="Adobe 宋体 Std L" panose="02020300000000000000" pitchFamily="18" charset="-122"/>
                <a:ea typeface="Adobe 宋体 Std L" panose="02020300000000000000" pitchFamily="18" charset="-122"/>
              </a:rPr>
              <a:t>须团结，也就是这三种关系须紧密团结。要知道环境如何都只能是外界的影响因素，</a:t>
            </a:r>
            <a:r>
              <a:rPr lang="zh-CN" altLang="en-US" dirty="0" smtClean="0">
                <a:solidFill>
                  <a:srgbClr val="221E1F"/>
                </a:solidFill>
                <a:latin typeface="Adobe 宋体 Std L" panose="02020300000000000000" pitchFamily="18" charset="-122"/>
                <a:ea typeface="Adobe 宋体 Std L" panose="02020300000000000000" pitchFamily="18" charset="-122"/>
              </a:rPr>
              <a:t>只有人</a:t>
            </a:r>
            <a:r>
              <a:rPr lang="zh-CN" altLang="en-US" dirty="0">
                <a:solidFill>
                  <a:srgbClr val="221E1F"/>
                </a:solidFill>
                <a:latin typeface="Adobe 宋体 Std L" panose="02020300000000000000" pitchFamily="18" charset="-122"/>
                <a:ea typeface="Adobe 宋体 Std L" panose="02020300000000000000" pitchFamily="18" charset="-122"/>
              </a:rPr>
              <a:t>，才是企业发展的决定性因素。人拥有技术和知识，可以将其充分运用在企业中。</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企业需善用人才，协调他们之间的关系，靠集体的力量产生“增力效应”。上下同心</a:t>
            </a:r>
            <a:r>
              <a:rPr lang="zh-CN" altLang="en-US" dirty="0" smtClean="0">
                <a:solidFill>
                  <a:srgbClr val="221E1F"/>
                </a:solidFill>
                <a:latin typeface="Adobe 宋体 Std L" panose="02020300000000000000" pitchFamily="18" charset="-122"/>
                <a:ea typeface="Adobe 宋体 Std L" panose="02020300000000000000" pitchFamily="18" charset="-122"/>
              </a:rPr>
              <a:t>，方</a:t>
            </a:r>
            <a:r>
              <a:rPr lang="zh-CN" altLang="en-US" dirty="0">
                <a:solidFill>
                  <a:srgbClr val="221E1F"/>
                </a:solidFill>
                <a:latin typeface="Adobe 宋体 Std L" panose="02020300000000000000" pitchFamily="18" charset="-122"/>
                <a:ea typeface="Adobe 宋体 Std L" panose="02020300000000000000" pitchFamily="18" charset="-122"/>
              </a:rPr>
              <a:t>有企业的发展</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1</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加强部门主管人员之间的协作</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主管人员之间毫无嫌隙，齐心协力为整个企业的发展出谋划策，形成团结的气氛，</a:t>
            </a:r>
            <a:r>
              <a:rPr lang="zh-CN" altLang="en-US" dirty="0" smtClean="0">
                <a:solidFill>
                  <a:srgbClr val="221E1F"/>
                </a:solidFill>
                <a:latin typeface="Adobe 宋体 Std L" panose="02020300000000000000" pitchFamily="18" charset="-122"/>
                <a:ea typeface="Adobe 宋体 Std L" panose="02020300000000000000" pitchFamily="18" charset="-122"/>
              </a:rPr>
              <a:t>势必会</a:t>
            </a:r>
            <a:r>
              <a:rPr lang="zh-CN" altLang="en-US" dirty="0">
                <a:solidFill>
                  <a:srgbClr val="221E1F"/>
                </a:solidFill>
                <a:latin typeface="Adobe 宋体 Std L" panose="02020300000000000000" pitchFamily="18" charset="-122"/>
                <a:ea typeface="Adobe 宋体 Std L" panose="02020300000000000000" pitchFamily="18" charset="-122"/>
              </a:rPr>
              <a:t>起到良好的带头作用。企业的主管人员作为企业的领导和中坚，必须首先做到团结，在</a:t>
            </a:r>
            <a:r>
              <a:rPr lang="zh-CN" altLang="en-US" dirty="0" smtClean="0">
                <a:solidFill>
                  <a:srgbClr val="221E1F"/>
                </a:solidFill>
                <a:latin typeface="Adobe 宋体 Std L" panose="02020300000000000000" pitchFamily="18" charset="-122"/>
                <a:ea typeface="Adobe 宋体 Std L" panose="02020300000000000000" pitchFamily="18" charset="-122"/>
              </a:rPr>
              <a:t>全体</a:t>
            </a:r>
            <a:r>
              <a:rPr lang="zh-CN" altLang="en-US" dirty="0">
                <a:solidFill>
                  <a:srgbClr val="221E1F"/>
                </a:solidFill>
                <a:latin typeface="Adobe 宋体 Std L" panose="02020300000000000000" pitchFamily="18" charset="-122"/>
                <a:ea typeface="Adobe 宋体 Std L" panose="02020300000000000000" pitchFamily="18" charset="-122"/>
              </a:rPr>
              <a:t>员工面前做出表率。可以说，主管人员的“和”在企业员工中起着潜移默化的作用。</a:t>
            </a:r>
            <a:r>
              <a:rPr lang="zh-CN" altLang="en-US" dirty="0" smtClean="0">
                <a:solidFill>
                  <a:srgbClr val="221E1F"/>
                </a:solidFill>
                <a:latin typeface="Adobe 宋体 Std L" panose="02020300000000000000" pitchFamily="18" charset="-122"/>
                <a:ea typeface="Adobe 宋体 Std L" panose="02020300000000000000" pitchFamily="18" charset="-122"/>
              </a:rPr>
              <a:t>如果主管</a:t>
            </a:r>
            <a:r>
              <a:rPr lang="zh-CN" altLang="en-US" dirty="0">
                <a:solidFill>
                  <a:srgbClr val="221E1F"/>
                </a:solidFill>
                <a:latin typeface="Adobe 宋体 Std L" panose="02020300000000000000" pitchFamily="18" charset="-122"/>
                <a:ea typeface="Adobe 宋体 Std L" panose="02020300000000000000" pitchFamily="18" charset="-122"/>
              </a:rPr>
              <a:t>人员之间明争暗斗，或者每个主管人员都想大权独揽、独断专行，就无法调动员工的</a:t>
            </a:r>
            <a:r>
              <a:rPr lang="zh-CN" altLang="en-US" dirty="0" smtClean="0">
                <a:solidFill>
                  <a:srgbClr val="221E1F"/>
                </a:solidFill>
                <a:latin typeface="Adobe 宋体 Std L" panose="02020300000000000000" pitchFamily="18" charset="-122"/>
                <a:ea typeface="Adobe 宋体 Std L" panose="02020300000000000000" pitchFamily="18" charset="-122"/>
              </a:rPr>
              <a:t>积极性</a:t>
            </a:r>
            <a:r>
              <a:rPr lang="zh-CN" altLang="en-US" dirty="0">
                <a:solidFill>
                  <a:srgbClr val="221E1F"/>
                </a:solidFill>
                <a:latin typeface="Adobe 宋体 Std L" panose="02020300000000000000" pitchFamily="18" charset="-122"/>
                <a:ea typeface="Adobe 宋体 Std L" panose="02020300000000000000" pitchFamily="18" charset="-122"/>
              </a:rPr>
              <a:t>，也无法充分发挥群体的智慧，会给企业造成巨大的损失。企业主管的言行，可以说</a:t>
            </a:r>
            <a:r>
              <a:rPr lang="zh-CN" altLang="en-US" dirty="0" smtClean="0">
                <a:solidFill>
                  <a:srgbClr val="221E1F"/>
                </a:solidFill>
                <a:latin typeface="Adobe 宋体 Std L" panose="02020300000000000000" pitchFamily="18" charset="-122"/>
                <a:ea typeface="Adobe 宋体 Std L" panose="02020300000000000000" pitchFamily="18" charset="-122"/>
              </a:rPr>
              <a:t>深刻</a:t>
            </a:r>
            <a:r>
              <a:rPr lang="zh-CN" altLang="en-US" dirty="0">
                <a:solidFill>
                  <a:srgbClr val="221E1F"/>
                </a:solidFill>
                <a:latin typeface="Adobe 宋体 Std L" panose="02020300000000000000" pitchFamily="18" charset="-122"/>
                <a:ea typeface="Adobe 宋体 Std L" panose="02020300000000000000" pitchFamily="18" charset="-122"/>
              </a:rPr>
              <a:t>地影响着员工。企业员工也会以主管人员为榜样，在整个企业中树立起团结的风气</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43076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三、寻求企业内部合作气氛</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87182587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954614"/>
            <a:ext cx="10361227" cy="4662815"/>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凝聚员工的向心力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在当前竞争日益激烈的知识经济时代，企业要想获得大的发展，内部必须团结一致</a:t>
            </a:r>
            <a:r>
              <a:rPr lang="zh-CN" altLang="en-US" dirty="0" smtClean="0">
                <a:solidFill>
                  <a:srgbClr val="221E1F"/>
                </a:solidFill>
                <a:latin typeface="Adobe 宋体 Std L" panose="02020300000000000000" pitchFamily="18" charset="-122"/>
                <a:ea typeface="Adobe 宋体 Std L" panose="02020300000000000000" pitchFamily="18" charset="-122"/>
              </a:rPr>
              <a:t>，加强</a:t>
            </a:r>
            <a:r>
              <a:rPr lang="zh-CN" altLang="en-US" dirty="0">
                <a:solidFill>
                  <a:srgbClr val="221E1F"/>
                </a:solidFill>
                <a:latin typeface="Adobe 宋体 Std L" panose="02020300000000000000" pitchFamily="18" charset="-122"/>
                <a:ea typeface="Adobe 宋体 Std L" panose="02020300000000000000" pitchFamily="18" charset="-122"/>
              </a:rPr>
              <a:t>凝聚力，发挥群体的智慧与功能。员工是企业中的一个主要群体，在群体活动效率中</a:t>
            </a:r>
            <a:r>
              <a:rPr lang="zh-CN" altLang="en-US" dirty="0" smtClean="0">
                <a:solidFill>
                  <a:srgbClr val="221E1F"/>
                </a:solidFill>
                <a:latin typeface="Adobe 宋体 Std L" panose="02020300000000000000" pitchFamily="18" charset="-122"/>
                <a:ea typeface="Adobe 宋体 Std L" panose="02020300000000000000" pitchFamily="18" charset="-122"/>
              </a:rPr>
              <a:t>，既</a:t>
            </a:r>
            <a:r>
              <a:rPr lang="zh-CN" altLang="en-US" dirty="0">
                <a:solidFill>
                  <a:srgbClr val="221E1F"/>
                </a:solidFill>
                <a:latin typeface="Adobe 宋体 Std L" panose="02020300000000000000" pitchFamily="18" charset="-122"/>
                <a:ea typeface="Adobe 宋体 Std L" panose="02020300000000000000" pitchFamily="18" charset="-122"/>
              </a:rPr>
              <a:t>可产生“正向作用”，也可产生“负向作用”。若员工都为共同的目标而奋斗，则这个</a:t>
            </a:r>
            <a:r>
              <a:rPr lang="zh-CN" altLang="en-US" dirty="0" smtClean="0">
                <a:solidFill>
                  <a:srgbClr val="221E1F"/>
                </a:solidFill>
                <a:latin typeface="Adobe 宋体 Std L" panose="02020300000000000000" pitchFamily="18" charset="-122"/>
                <a:ea typeface="Adobe 宋体 Std L" panose="02020300000000000000" pitchFamily="18" charset="-122"/>
              </a:rPr>
              <a:t>群体</a:t>
            </a:r>
            <a:r>
              <a:rPr lang="zh-CN" altLang="en-US" dirty="0">
                <a:solidFill>
                  <a:srgbClr val="221E1F"/>
                </a:solidFill>
                <a:latin typeface="Adobe 宋体 Std L" panose="02020300000000000000" pitchFamily="18" charset="-122"/>
                <a:ea typeface="Adobe 宋体 Std L" panose="02020300000000000000" pitchFamily="18" charset="-122"/>
              </a:rPr>
              <a:t>的智慧与功能就会增强；倘若员工为了个人的私利而不顾他人利益，群体就会变得混乱</a:t>
            </a:r>
            <a:r>
              <a:rPr lang="zh-CN" altLang="en-US" dirty="0" smtClean="0">
                <a:solidFill>
                  <a:srgbClr val="221E1F"/>
                </a:solidFill>
                <a:latin typeface="Adobe 宋体 Std L" panose="02020300000000000000" pitchFamily="18" charset="-122"/>
                <a:ea typeface="Adobe 宋体 Std L" panose="02020300000000000000" pitchFamily="18" charset="-122"/>
              </a:rPr>
              <a:t>复杂</a:t>
            </a:r>
            <a:r>
              <a:rPr lang="zh-CN" altLang="en-US" dirty="0">
                <a:solidFill>
                  <a:srgbClr val="221E1F"/>
                </a:solidFill>
                <a:latin typeface="Adobe 宋体 Std L" panose="02020300000000000000" pitchFamily="18" charset="-122"/>
                <a:ea typeface="Adobe 宋体 Std L" panose="02020300000000000000" pitchFamily="18" charset="-122"/>
              </a:rPr>
              <a:t>，群体的智慧和功能就会减弱。作为上层领导者，要尽量地调动和发挥员工群体的</a:t>
            </a:r>
            <a:r>
              <a:rPr lang="zh-CN" altLang="en-US" dirty="0" smtClean="0">
                <a:solidFill>
                  <a:srgbClr val="221E1F"/>
                </a:solidFill>
                <a:latin typeface="Adobe 宋体 Std L" panose="02020300000000000000" pitchFamily="18" charset="-122"/>
                <a:ea typeface="Adobe 宋体 Std L" panose="02020300000000000000" pitchFamily="18" charset="-122"/>
              </a:rPr>
              <a:t>“正向作用”</a:t>
            </a:r>
            <a:r>
              <a:rPr lang="zh-CN" altLang="en-US" dirty="0">
                <a:solidFill>
                  <a:srgbClr val="221E1F"/>
                </a:solidFill>
                <a:latin typeface="Adobe 宋体 Std L" panose="02020300000000000000" pitchFamily="18" charset="-122"/>
                <a:ea typeface="Adobe 宋体 Std L" panose="02020300000000000000" pitchFamily="18" charset="-122"/>
              </a:rPr>
              <a:t>，弱化和消除“负向作用”。</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协调主管与员工的合作</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企业主管进行管理，员工负责执行。企业主管与员工两者似乎是一个管、一个被管的</a:t>
            </a:r>
            <a:r>
              <a:rPr lang="zh-CN" altLang="en-US" dirty="0" smtClean="0">
                <a:solidFill>
                  <a:srgbClr val="221E1F"/>
                </a:solidFill>
                <a:latin typeface="Adobe 宋体 Std L" panose="02020300000000000000" pitchFamily="18" charset="-122"/>
                <a:ea typeface="Adobe 宋体 Std L" panose="02020300000000000000" pitchFamily="18" charset="-122"/>
              </a:rPr>
              <a:t>两个</a:t>
            </a:r>
            <a:r>
              <a:rPr lang="zh-CN" altLang="en-US" dirty="0">
                <a:solidFill>
                  <a:srgbClr val="221E1F"/>
                </a:solidFill>
                <a:latin typeface="Adobe 宋体 Std L" panose="02020300000000000000" pitchFamily="18" charset="-122"/>
                <a:ea typeface="Adobe 宋体 Std L" panose="02020300000000000000" pitchFamily="18" charset="-122"/>
              </a:rPr>
              <a:t>阶层。事实证明，员工不应无条件地服从上级的管理，而应是上下级之间的和谐共事。</a:t>
            </a:r>
            <a:r>
              <a:rPr lang="zh-CN" altLang="en-US" dirty="0" smtClean="0">
                <a:solidFill>
                  <a:srgbClr val="221E1F"/>
                </a:solidFill>
                <a:latin typeface="Adobe 宋体 Std L" panose="02020300000000000000" pitchFamily="18" charset="-122"/>
                <a:ea typeface="Adobe 宋体 Std L" panose="02020300000000000000" pitchFamily="18" charset="-122"/>
              </a:rPr>
              <a:t>这样</a:t>
            </a:r>
            <a:r>
              <a:rPr lang="zh-CN" altLang="en-US" dirty="0">
                <a:solidFill>
                  <a:srgbClr val="221E1F"/>
                </a:solidFill>
                <a:latin typeface="Adobe 宋体 Std L" panose="02020300000000000000" pitchFamily="18" charset="-122"/>
                <a:ea typeface="Adobe 宋体 Std L" panose="02020300000000000000" pitchFamily="18" charset="-122"/>
              </a:rPr>
              <a:t>管理者与被管理者之间才能同心同德，团结一致，才能促进企业的发展，才能维持企业</a:t>
            </a:r>
            <a:r>
              <a:rPr lang="zh-CN" altLang="en-US" dirty="0" smtClean="0">
                <a:solidFill>
                  <a:srgbClr val="221E1F"/>
                </a:solidFill>
                <a:latin typeface="Adobe 宋体 Std L" panose="02020300000000000000" pitchFamily="18" charset="-122"/>
                <a:ea typeface="Adobe 宋体 Std L" panose="02020300000000000000" pitchFamily="18" charset="-122"/>
              </a:rPr>
              <a:t>的秩序</a:t>
            </a:r>
            <a:r>
              <a:rPr lang="zh-CN" altLang="en-US" dirty="0">
                <a:solidFill>
                  <a:srgbClr val="221E1F"/>
                </a:solidFill>
                <a:latin typeface="Adobe 宋体 Std L" panose="02020300000000000000" pitchFamily="18" charset="-122"/>
                <a:ea typeface="Adobe 宋体 Std L" panose="02020300000000000000" pitchFamily="18" charset="-122"/>
              </a:rPr>
              <a:t>，为实现企业的目标而奋斗。</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17356473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5263DC9B-3D8F-19CA-605A-141B5E847747}"/>
              </a:ext>
            </a:extLst>
          </p:cNvPr>
          <p:cNvSpPr txBox="1"/>
          <p:nvPr/>
        </p:nvSpPr>
        <p:spPr>
          <a:xfrm>
            <a:off x="612742" y="99684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一、职业素质及其培养</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682125" y="1766310"/>
            <a:ext cx="11054246" cy="2585323"/>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1</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职业素质的内涵</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）个人综合素质。素质是人在生理遗传因素的基础上，通过教育和环境的影响而</a:t>
            </a:r>
            <a:r>
              <a:rPr lang="zh-CN" altLang="en-US" dirty="0" smtClean="0">
                <a:solidFill>
                  <a:srgbClr val="221E1F"/>
                </a:solidFill>
                <a:latin typeface="Adobe 宋体 Std L" panose="02020300000000000000" pitchFamily="18" charset="-122"/>
                <a:ea typeface="Adobe 宋体 Std L" panose="02020300000000000000" pitchFamily="18" charset="-122"/>
              </a:rPr>
              <a:t>形成</a:t>
            </a:r>
            <a:r>
              <a:rPr lang="zh-CN" altLang="en-US" dirty="0">
                <a:solidFill>
                  <a:srgbClr val="221E1F"/>
                </a:solidFill>
                <a:latin typeface="Adobe 宋体 Std L" panose="02020300000000000000" pitchFamily="18" charset="-122"/>
                <a:ea typeface="Adobe 宋体 Std L" panose="02020300000000000000" pitchFamily="18" charset="-122"/>
              </a:rPr>
              <a:t>和培养起来的相对稳定的内在的基本品质。生理遗传因素是后天基本品质形成的载体。</a:t>
            </a:r>
            <a:r>
              <a:rPr lang="zh-CN" altLang="en-US" dirty="0" smtClean="0">
                <a:solidFill>
                  <a:srgbClr val="221E1F"/>
                </a:solidFill>
                <a:latin typeface="Adobe 宋体 Std L" panose="02020300000000000000" pitchFamily="18" charset="-122"/>
                <a:ea typeface="Adobe 宋体 Std L" panose="02020300000000000000" pitchFamily="18" charset="-122"/>
              </a:rPr>
              <a:t>教育</a:t>
            </a:r>
            <a:r>
              <a:rPr lang="zh-CN" altLang="en-US" dirty="0">
                <a:solidFill>
                  <a:srgbClr val="221E1F"/>
                </a:solidFill>
                <a:latin typeface="Adobe 宋体 Std L" panose="02020300000000000000" pitchFamily="18" charset="-122"/>
                <a:ea typeface="Adobe 宋体 Std L" panose="02020300000000000000" pitchFamily="18" charset="-122"/>
              </a:rPr>
              <a:t>包括家庭教育、学校教育和社会教育；环境主要是指社会环境和自然环境</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根据</a:t>
            </a:r>
            <a:r>
              <a:rPr lang="zh-CN" altLang="en-US" dirty="0">
                <a:solidFill>
                  <a:srgbClr val="221E1F"/>
                </a:solidFill>
                <a:latin typeface="Adobe 宋体 Std L" panose="02020300000000000000" pitchFamily="18" charset="-122"/>
                <a:ea typeface="Adobe 宋体 Std L" panose="02020300000000000000" pitchFamily="18" charset="-122"/>
              </a:rPr>
              <a:t>素质形成和发展的过程由低级到高级的层次性，可以把素质划分为生理素质、</a:t>
            </a:r>
            <a:r>
              <a:rPr lang="zh-CN" altLang="en-US" dirty="0" smtClean="0">
                <a:solidFill>
                  <a:srgbClr val="221E1F"/>
                </a:solidFill>
                <a:latin typeface="Adobe 宋体 Std L" panose="02020300000000000000" pitchFamily="18" charset="-122"/>
                <a:ea typeface="Adobe 宋体 Std L" panose="02020300000000000000" pitchFamily="18" charset="-122"/>
              </a:rPr>
              <a:t>心理素质</a:t>
            </a:r>
            <a:r>
              <a:rPr lang="zh-CN" altLang="en-US" dirty="0">
                <a:solidFill>
                  <a:srgbClr val="221E1F"/>
                </a:solidFill>
                <a:latin typeface="Adobe 宋体 Std L" panose="02020300000000000000" pitchFamily="18" charset="-122"/>
                <a:ea typeface="Adobe 宋体 Std L" panose="02020300000000000000" pitchFamily="18" charset="-122"/>
              </a:rPr>
              <a:t>和社会文化素质三个层面。如图 </a:t>
            </a:r>
            <a:r>
              <a:rPr lang="en-US" altLang="zh-CN" dirty="0">
                <a:solidFill>
                  <a:srgbClr val="221E1F"/>
                </a:solidFill>
                <a:latin typeface="Adobe 宋体 Std L" panose="02020300000000000000" pitchFamily="18" charset="-122"/>
                <a:ea typeface="Adobe 宋体 Std L" panose="02020300000000000000" pitchFamily="18" charset="-122"/>
              </a:rPr>
              <a:t>1-1 </a:t>
            </a:r>
            <a:r>
              <a:rPr lang="zh-CN" altLang="en-US" dirty="0">
                <a:solidFill>
                  <a:srgbClr val="221E1F"/>
                </a:solidFill>
                <a:latin typeface="Adobe 宋体 Std L" panose="02020300000000000000" pitchFamily="18" charset="-122"/>
                <a:ea typeface="Adobe 宋体 Std L" panose="02020300000000000000" pitchFamily="18" charset="-122"/>
              </a:rPr>
              <a:t>所示。</a:t>
            </a:r>
          </a:p>
        </p:txBody>
      </p:sp>
      <p:sp>
        <p:nvSpPr>
          <p:cNvPr id="15" name="文本框 1">
            <a:extLst>
              <a:ext uri="{FF2B5EF4-FFF2-40B4-BE49-F238E27FC236}">
                <a16:creationId xmlns="" xmlns:a16="http://schemas.microsoft.com/office/drawing/2014/main" id="{5263DC9B-3D8F-19CA-605A-141B5E847747}"/>
              </a:ext>
            </a:extLst>
          </p:cNvPr>
          <p:cNvSpPr txBox="1"/>
          <p:nvPr/>
        </p:nvSpPr>
        <p:spPr>
          <a:xfrm>
            <a:off x="612742" y="67693"/>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2    </a:t>
            </a:r>
            <a:r>
              <a:rPr lang="zh-CN" altLang="en-US" sz="2600" dirty="0" smtClean="0">
                <a:solidFill>
                  <a:srgbClr val="C00000"/>
                </a:solidFill>
                <a:latin typeface="方正准圆_GBK" pitchFamily="65" charset="-122"/>
                <a:ea typeface="方正准圆_GBK" pitchFamily="65" charset="-122"/>
              </a:rPr>
              <a:t>职业</a:t>
            </a:r>
            <a:r>
              <a:rPr lang="zh-CN" altLang="en-US" sz="2600" dirty="0">
                <a:solidFill>
                  <a:srgbClr val="C00000"/>
                </a:solidFill>
                <a:latin typeface="方正准圆_GBK" pitchFamily="65" charset="-122"/>
                <a:ea typeface="方正准圆_GBK" pitchFamily="65" charset="-122"/>
              </a:rPr>
              <a:t>素质与择业观念</a:t>
            </a:r>
            <a:endParaRPr lang="zh-CN" altLang="en-US" sz="2600" dirty="0">
              <a:solidFill>
                <a:srgbClr val="C00000"/>
              </a:solidFill>
              <a:latin typeface="方正准圆_GBK" pitchFamily="65" charset="-122"/>
              <a:ea typeface="方正准圆_GBK" pitchFamily="65" charset="-122"/>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8573" y="4086224"/>
            <a:ext cx="2493967" cy="2373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文本框 2">
            <a:extLst>
              <a:ext uri="{FF2B5EF4-FFF2-40B4-BE49-F238E27FC236}">
                <a16:creationId xmlns="" xmlns:a16="http://schemas.microsoft.com/office/drawing/2014/main" id="{8FF45739-E9BA-7E83-93BC-781D5B5F48CC}"/>
              </a:ext>
            </a:extLst>
          </p:cNvPr>
          <p:cNvSpPr txBox="1"/>
          <p:nvPr/>
        </p:nvSpPr>
        <p:spPr>
          <a:xfrm>
            <a:off x="682125" y="4318273"/>
            <a:ext cx="7591720" cy="258532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生理素质指人的生理机能特征，是人的整体素质发展的基础层次，它决定着个体</a:t>
            </a:r>
            <a:r>
              <a:rPr lang="zh-CN" altLang="en-US" dirty="0" smtClean="0">
                <a:solidFill>
                  <a:srgbClr val="221E1F"/>
                </a:solidFill>
                <a:latin typeface="Adobe 宋体 Std L" panose="02020300000000000000" pitchFamily="18" charset="-122"/>
                <a:ea typeface="Adobe 宋体 Std L" panose="02020300000000000000" pitchFamily="18" charset="-122"/>
              </a:rPr>
              <a:t>素质发展</a:t>
            </a:r>
            <a:r>
              <a:rPr lang="zh-CN" altLang="en-US" dirty="0">
                <a:solidFill>
                  <a:srgbClr val="221E1F"/>
                </a:solidFill>
                <a:latin typeface="Adobe 宋体 Std L" panose="02020300000000000000" pitchFamily="18" charset="-122"/>
                <a:ea typeface="Adobe 宋体 Std L" panose="02020300000000000000" pitchFamily="18" charset="-122"/>
              </a:rPr>
              <a:t>的潜在可能性。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心理素质是一个人的遗传素质和人类在历史发展过程中所创造的文明成果相互作用</a:t>
            </a:r>
            <a:r>
              <a:rPr lang="zh-CN" altLang="en-US" dirty="0" smtClean="0">
                <a:solidFill>
                  <a:srgbClr val="221E1F"/>
                </a:solidFill>
                <a:latin typeface="Adobe 宋体 Std L" panose="02020300000000000000" pitchFamily="18" charset="-122"/>
                <a:ea typeface="Adobe 宋体 Std L" panose="02020300000000000000" pitchFamily="18" charset="-122"/>
              </a:rPr>
              <a:t>、内化</a:t>
            </a:r>
            <a:r>
              <a:rPr lang="zh-CN" altLang="en-US" dirty="0">
                <a:solidFill>
                  <a:srgbClr val="221E1F"/>
                </a:solidFill>
                <a:latin typeface="Adobe 宋体 Std L" panose="02020300000000000000" pitchFamily="18" charset="-122"/>
                <a:ea typeface="Adobe 宋体 Std L" panose="02020300000000000000" pitchFamily="18" charset="-122"/>
              </a:rPr>
              <a:t>的结果，它是人与外部世界相互联系、相互作用的中介。心理素质既是在生理素质的</a:t>
            </a:r>
            <a:r>
              <a:rPr lang="zh-CN" altLang="en-US" dirty="0" smtClean="0">
                <a:solidFill>
                  <a:srgbClr val="221E1F"/>
                </a:solidFill>
                <a:latin typeface="Adobe 宋体 Std L" panose="02020300000000000000" pitchFamily="18" charset="-122"/>
                <a:ea typeface="Adobe 宋体 Std L" panose="02020300000000000000" pitchFamily="18" charset="-122"/>
              </a:rPr>
              <a:t>基础</a:t>
            </a:r>
            <a:r>
              <a:rPr lang="zh-CN" altLang="en-US" dirty="0">
                <a:solidFill>
                  <a:srgbClr val="221E1F"/>
                </a:solidFill>
                <a:latin typeface="Adobe 宋体 Std L" panose="02020300000000000000" pitchFamily="18" charset="-122"/>
                <a:ea typeface="Adobe 宋体 Std L" panose="02020300000000000000" pitchFamily="18" charset="-122"/>
              </a:rPr>
              <a:t>上发展起来的又影响着社会文化素质的内化，它是由此及彼连接两者的桥梁</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68858754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1146343"/>
            <a:ext cx="10361227" cy="503509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企业要想发展，要想聚积人才，要想在竞争中取得优势地位，就必须认识到科技、</a:t>
            </a:r>
            <a:r>
              <a:rPr lang="zh-CN" altLang="en-US" dirty="0" smtClean="0">
                <a:solidFill>
                  <a:srgbClr val="221E1F"/>
                </a:solidFill>
                <a:latin typeface="Adobe 宋体 Std L" panose="02020300000000000000" pitchFamily="18" charset="-122"/>
                <a:ea typeface="Adobe 宋体 Std L" panose="02020300000000000000" pitchFamily="18" charset="-122"/>
              </a:rPr>
              <a:t>教育对</a:t>
            </a:r>
            <a:r>
              <a:rPr lang="zh-CN" altLang="en-US" dirty="0">
                <a:solidFill>
                  <a:srgbClr val="221E1F"/>
                </a:solidFill>
                <a:latin typeface="Adobe 宋体 Std L" panose="02020300000000000000" pitchFamily="18" charset="-122"/>
                <a:ea typeface="Adobe 宋体 Std L" panose="02020300000000000000" pitchFamily="18" charset="-122"/>
              </a:rPr>
              <a:t>企业发展的重要性。与科教界积极合作，可以极大地提高一个企业生产者的智力素质和</a:t>
            </a:r>
            <a:r>
              <a:rPr lang="zh-CN" altLang="en-US" dirty="0" smtClean="0">
                <a:solidFill>
                  <a:srgbClr val="221E1F"/>
                </a:solidFill>
                <a:latin typeface="Adobe 宋体 Std L" panose="02020300000000000000" pitchFamily="18" charset="-122"/>
                <a:ea typeface="Adobe 宋体 Std L" panose="02020300000000000000" pitchFamily="18" charset="-122"/>
              </a:rPr>
              <a:t>技术</a:t>
            </a:r>
            <a:r>
              <a:rPr lang="zh-CN" altLang="en-US" dirty="0">
                <a:solidFill>
                  <a:srgbClr val="221E1F"/>
                </a:solidFill>
                <a:latin typeface="Adobe 宋体 Std L" panose="02020300000000000000" pitchFamily="18" charset="-122"/>
                <a:ea typeface="Adobe 宋体 Std L" panose="02020300000000000000" pitchFamily="18" charset="-122"/>
              </a:rPr>
              <a:t>素质，促进生产力的进步；可以迅速将科技成果转化为生产力，形成新的产业，促进</a:t>
            </a:r>
            <a:r>
              <a:rPr lang="zh-CN" altLang="en-US" dirty="0" smtClean="0">
                <a:solidFill>
                  <a:srgbClr val="221E1F"/>
                </a:solidFill>
                <a:latin typeface="Adobe 宋体 Std L" panose="02020300000000000000" pitchFamily="18" charset="-122"/>
                <a:ea typeface="Adobe 宋体 Std L" panose="02020300000000000000" pitchFamily="18" charset="-122"/>
              </a:rPr>
              <a:t>经济的</a:t>
            </a:r>
            <a:r>
              <a:rPr lang="zh-CN" altLang="en-US" dirty="0">
                <a:solidFill>
                  <a:srgbClr val="221E1F"/>
                </a:solidFill>
                <a:latin typeface="Adobe 宋体 Std L" panose="02020300000000000000" pitchFamily="18" charset="-122"/>
                <a:ea typeface="Adobe 宋体 Std L" panose="02020300000000000000" pitchFamily="18" charset="-122"/>
              </a:rPr>
              <a:t>飞速发展；可以迅速地提高企业的管理水平，大幅度提高劳动生产率。企业与科教机构</a:t>
            </a:r>
            <a:r>
              <a:rPr lang="zh-CN" altLang="en-US" dirty="0" smtClean="0">
                <a:solidFill>
                  <a:srgbClr val="221E1F"/>
                </a:solidFill>
                <a:latin typeface="Adobe 宋体 Std L" panose="02020300000000000000" pitchFamily="18" charset="-122"/>
                <a:ea typeface="Adobe 宋体 Std L" panose="02020300000000000000" pitchFamily="18" charset="-122"/>
              </a:rPr>
              <a:t>的合作</a:t>
            </a:r>
            <a:r>
              <a:rPr lang="zh-CN" altLang="en-US" dirty="0">
                <a:solidFill>
                  <a:srgbClr val="221E1F"/>
                </a:solidFill>
                <a:latin typeface="Adobe 宋体 Std L" panose="02020300000000000000" pitchFamily="18" charset="-122"/>
                <a:ea typeface="Adobe 宋体 Std L" panose="02020300000000000000" pitchFamily="18" charset="-122"/>
              </a:rPr>
              <a:t>形式主要有：企业同科研单位、高等院校联合，建立稳定的科研、设计、生产联合体</a:t>
            </a:r>
            <a:r>
              <a:rPr lang="zh-CN" altLang="en-US" dirty="0" smtClean="0">
                <a:solidFill>
                  <a:srgbClr val="221E1F"/>
                </a:solidFill>
                <a:latin typeface="Adobe 宋体 Std L" panose="02020300000000000000" pitchFamily="18" charset="-122"/>
                <a:ea typeface="Adobe 宋体 Std L" panose="02020300000000000000" pitchFamily="18" charset="-122"/>
              </a:rPr>
              <a:t>，共同</a:t>
            </a:r>
            <a:r>
              <a:rPr lang="zh-CN" altLang="en-US" dirty="0">
                <a:solidFill>
                  <a:srgbClr val="221E1F"/>
                </a:solidFill>
                <a:latin typeface="Adobe 宋体 Std L" panose="02020300000000000000" pitchFamily="18" charset="-122"/>
                <a:ea typeface="Adobe 宋体 Std L" panose="02020300000000000000" pitchFamily="18" charset="-122"/>
              </a:rPr>
              <a:t>负责人才培养、科研以及产品与技术的开发工作等。企业与科教界的关系实际是建立</a:t>
            </a:r>
            <a:r>
              <a:rPr lang="zh-CN" altLang="en-US" dirty="0" smtClean="0">
                <a:solidFill>
                  <a:srgbClr val="221E1F"/>
                </a:solidFill>
                <a:latin typeface="Adobe 宋体 Std L" panose="02020300000000000000" pitchFamily="18" charset="-122"/>
                <a:ea typeface="Adobe 宋体 Std L" panose="02020300000000000000" pitchFamily="18" charset="-122"/>
              </a:rPr>
              <a:t>在一</a:t>
            </a:r>
            <a:r>
              <a:rPr lang="zh-CN" altLang="en-US" dirty="0">
                <a:solidFill>
                  <a:srgbClr val="221E1F"/>
                </a:solidFill>
                <a:latin typeface="Adobe 宋体 Std L" panose="02020300000000000000" pitchFamily="18" charset="-122"/>
                <a:ea typeface="Adobe 宋体 Std L" panose="02020300000000000000" pitchFamily="18" charset="-122"/>
              </a:rPr>
              <a:t>种广义的交换基础上的。双方的合作与联系首先是为了各自的发展，而这种发展又</a:t>
            </a:r>
            <a:r>
              <a:rPr lang="zh-CN" altLang="en-US" dirty="0" smtClean="0">
                <a:solidFill>
                  <a:srgbClr val="221E1F"/>
                </a:solidFill>
                <a:latin typeface="Adobe 宋体 Std L" panose="02020300000000000000" pitchFamily="18" charset="-122"/>
                <a:ea typeface="Adobe 宋体 Std L" panose="02020300000000000000" pitchFamily="18" charset="-122"/>
              </a:rPr>
              <a:t>反过来推动</a:t>
            </a:r>
            <a:r>
              <a:rPr lang="zh-CN" altLang="en-US" dirty="0">
                <a:solidFill>
                  <a:srgbClr val="221E1F"/>
                </a:solidFill>
                <a:latin typeface="Adobe 宋体 Std L" panose="02020300000000000000" pitchFamily="18" charset="-122"/>
                <a:ea typeface="Adobe 宋体 Std L" panose="02020300000000000000" pitchFamily="18" charset="-122"/>
              </a:rPr>
              <a:t>了对方的发展与进步。</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企业应采取多种形式与方法加强与科教界的合作，相互依存、相互促进。这样有利于</a:t>
            </a:r>
            <a:r>
              <a:rPr lang="zh-CN" altLang="en-US" dirty="0" smtClean="0">
                <a:solidFill>
                  <a:srgbClr val="221E1F"/>
                </a:solidFill>
                <a:latin typeface="Adobe 宋体 Std L" panose="02020300000000000000" pitchFamily="18" charset="-122"/>
                <a:ea typeface="Adobe 宋体 Std L" panose="02020300000000000000" pitchFamily="18" charset="-122"/>
              </a:rPr>
              <a:t>企业吸引</a:t>
            </a:r>
            <a:r>
              <a:rPr lang="zh-CN" altLang="en-US" dirty="0">
                <a:solidFill>
                  <a:srgbClr val="221E1F"/>
                </a:solidFill>
                <a:latin typeface="Adobe 宋体 Std L" panose="02020300000000000000" pitchFamily="18" charset="-122"/>
                <a:ea typeface="Adobe 宋体 Std L" panose="02020300000000000000" pitchFamily="18" charset="-122"/>
              </a:rPr>
              <a:t>人才、选择人才、广招人才，为企业的发展储备人才资源。具体来说，企业可以同高级</a:t>
            </a:r>
            <a:r>
              <a:rPr lang="zh-CN" altLang="en-US" dirty="0" smtClean="0">
                <a:solidFill>
                  <a:srgbClr val="221E1F"/>
                </a:solidFill>
                <a:latin typeface="Adobe 宋体 Std L" panose="02020300000000000000" pitchFamily="18" charset="-122"/>
                <a:ea typeface="Adobe 宋体 Std L" panose="02020300000000000000" pitchFamily="18" charset="-122"/>
              </a:rPr>
              <a:t>科研</a:t>
            </a:r>
            <a:r>
              <a:rPr lang="zh-CN" altLang="en-US" dirty="0">
                <a:solidFill>
                  <a:srgbClr val="221E1F"/>
                </a:solidFill>
                <a:latin typeface="Adobe 宋体 Std L" panose="02020300000000000000" pitchFamily="18" charset="-122"/>
                <a:ea typeface="Adobe 宋体 Std L" panose="02020300000000000000" pitchFamily="18" charset="-122"/>
              </a:rPr>
              <a:t>机构“联姻”，积极主动地携手进入技术市场，促进科技成果结晶化；企业还可以根据</a:t>
            </a:r>
            <a:r>
              <a:rPr lang="zh-CN" altLang="en-US" dirty="0" smtClean="0">
                <a:solidFill>
                  <a:srgbClr val="221E1F"/>
                </a:solidFill>
                <a:latin typeface="Adobe 宋体 Std L" panose="02020300000000000000" pitchFamily="18" charset="-122"/>
                <a:ea typeface="Adobe 宋体 Std L" panose="02020300000000000000" pitchFamily="18" charset="-122"/>
              </a:rPr>
              <a:t>自身的</a:t>
            </a:r>
            <a:r>
              <a:rPr lang="zh-CN" altLang="en-US" dirty="0">
                <a:solidFill>
                  <a:srgbClr val="221E1F"/>
                </a:solidFill>
                <a:latin typeface="Adobe 宋体 Std L" panose="02020300000000000000" pitchFamily="18" charset="-122"/>
                <a:ea typeface="Adobe 宋体 Std L" panose="02020300000000000000" pitchFamily="18" charset="-122"/>
              </a:rPr>
              <a:t>需要，积极向教育、科研事业投资，促进教育、科研事业的发展。另外，企业还可以积极</a:t>
            </a:r>
            <a:r>
              <a:rPr lang="zh-CN" altLang="en-US" dirty="0" smtClean="0">
                <a:solidFill>
                  <a:srgbClr val="221E1F"/>
                </a:solidFill>
                <a:latin typeface="Adobe 宋体 Std L" panose="02020300000000000000" pitchFamily="18" charset="-122"/>
                <a:ea typeface="Adobe 宋体 Std L" panose="02020300000000000000" pitchFamily="18" charset="-122"/>
              </a:rPr>
              <a:t>地创造</a:t>
            </a:r>
            <a:r>
              <a:rPr lang="zh-CN" altLang="en-US" dirty="0">
                <a:solidFill>
                  <a:srgbClr val="221E1F"/>
                </a:solidFill>
                <a:latin typeface="Adobe 宋体 Std L" panose="02020300000000000000" pitchFamily="18" charset="-122"/>
                <a:ea typeface="Adobe 宋体 Std L" panose="02020300000000000000" pitchFamily="18" charset="-122"/>
              </a:rPr>
              <a:t>条件，为科研单位提供开发试验基地，为职业院校提供学生实习基地和就业岗位。</a:t>
            </a: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43076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四、企业与科教机构的合作共赢</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9663626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2223207"/>
            <a:ext cx="10792121" cy="3416320"/>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敬业</a:t>
            </a:r>
            <a:r>
              <a:rPr lang="zh-CN" altLang="en-US" dirty="0">
                <a:solidFill>
                  <a:srgbClr val="221E1F"/>
                </a:solidFill>
                <a:latin typeface="Adobe 宋体 Std L" panose="02020300000000000000" pitchFamily="18" charset="-122"/>
                <a:ea typeface="Adobe 宋体 Std L" panose="02020300000000000000" pitchFamily="18" charset="-122"/>
              </a:rPr>
              <a:t>，是一种高尚的品德，是人们对自己所从事的职业充满着热爱、珍惜和敬重，</a:t>
            </a:r>
            <a:r>
              <a:rPr lang="zh-CN" altLang="en-US" dirty="0" smtClean="0">
                <a:solidFill>
                  <a:srgbClr val="221E1F"/>
                </a:solidFill>
                <a:latin typeface="Adobe 宋体 Std L" panose="02020300000000000000" pitchFamily="18" charset="-122"/>
                <a:ea typeface="Adobe 宋体 Std L" panose="02020300000000000000" pitchFamily="18" charset="-122"/>
              </a:rPr>
              <a:t>不惜忘我</a:t>
            </a:r>
            <a:r>
              <a:rPr lang="zh-CN" altLang="en-US" dirty="0">
                <a:solidFill>
                  <a:srgbClr val="221E1F"/>
                </a:solidFill>
                <a:latin typeface="Adobe 宋体 Std L" panose="02020300000000000000" pitchFamily="18" charset="-122"/>
                <a:ea typeface="Adobe 宋体 Std L" panose="02020300000000000000" pitchFamily="18" charset="-122"/>
              </a:rPr>
              <a:t>地为之付出和奉献，从而获得一种荣誉感和成就感的思想品质。敬业意识强，体现了</a:t>
            </a:r>
            <a:r>
              <a:rPr lang="zh-CN" altLang="en-US" dirty="0" smtClean="0">
                <a:solidFill>
                  <a:srgbClr val="221E1F"/>
                </a:solidFill>
                <a:latin typeface="Adobe 宋体 Std L" panose="02020300000000000000" pitchFamily="18" charset="-122"/>
                <a:ea typeface="Adobe 宋体 Std L" panose="02020300000000000000" pitchFamily="18" charset="-122"/>
              </a:rPr>
              <a:t>一种</a:t>
            </a:r>
            <a:r>
              <a:rPr lang="zh-CN" altLang="en-US" dirty="0">
                <a:solidFill>
                  <a:srgbClr val="221E1F"/>
                </a:solidFill>
                <a:latin typeface="Adobe 宋体 Std L" panose="02020300000000000000" pitchFamily="18" charset="-122"/>
                <a:ea typeface="Adobe 宋体 Std L" panose="02020300000000000000" pitchFamily="18" charset="-122"/>
              </a:rPr>
              <a:t>事业追求和思想境界，体现了一种勤恳态度和精神风貌，更体现了一种可贵的事业心和</a:t>
            </a:r>
            <a:r>
              <a:rPr lang="zh-CN" altLang="en-US" dirty="0" smtClean="0">
                <a:solidFill>
                  <a:srgbClr val="221E1F"/>
                </a:solidFill>
                <a:latin typeface="Adobe 宋体 Std L" panose="02020300000000000000" pitchFamily="18" charset="-122"/>
                <a:ea typeface="Adobe 宋体 Std L" panose="02020300000000000000" pitchFamily="18" charset="-122"/>
              </a:rPr>
              <a:t>责任感</a:t>
            </a:r>
            <a:r>
              <a:rPr lang="zh-CN" altLang="en-US" dirty="0">
                <a:solidFill>
                  <a:srgbClr val="221E1F"/>
                </a:solidFill>
                <a:latin typeface="Adobe 宋体 Std L" panose="02020300000000000000" pitchFamily="18" charset="-122"/>
                <a:ea typeface="Adobe 宋体 Std L" panose="02020300000000000000" pitchFamily="18" charset="-122"/>
              </a:rPr>
              <a:t>。敬业是个崇高的字眼，敬业的原动力就是责任，责任重如山，时刻牢记肩上的重任</a:t>
            </a:r>
            <a:r>
              <a:rPr lang="zh-CN" altLang="en-US" dirty="0" smtClean="0">
                <a:solidFill>
                  <a:srgbClr val="221E1F"/>
                </a:solidFill>
                <a:latin typeface="Adobe 宋体 Std L" panose="02020300000000000000" pitchFamily="18" charset="-122"/>
                <a:ea typeface="Adobe 宋体 Std L" panose="02020300000000000000" pitchFamily="18" charset="-122"/>
              </a:rPr>
              <a:t>，以</a:t>
            </a:r>
            <a:r>
              <a:rPr lang="zh-CN" altLang="en-US" dirty="0">
                <a:solidFill>
                  <a:srgbClr val="221E1F"/>
                </a:solidFill>
                <a:latin typeface="Adobe 宋体 Std L" panose="02020300000000000000" pitchFamily="18" charset="-122"/>
                <a:ea typeface="Adobe 宋体 Std L" panose="02020300000000000000" pitchFamily="18" charset="-122"/>
              </a:rPr>
              <a:t>求实为本，以落实为责，自觉地在本职工作岗位上勤奋</a:t>
            </a:r>
            <a:r>
              <a:rPr lang="zh-CN" altLang="en-US" dirty="0" smtClean="0">
                <a:solidFill>
                  <a:srgbClr val="221E1F"/>
                </a:solidFill>
                <a:latin typeface="Adobe 宋体 Std L" panose="02020300000000000000" pitchFamily="18" charset="-122"/>
                <a:ea typeface="Adobe 宋体 Std L" panose="02020300000000000000" pitchFamily="18" charset="-122"/>
              </a:rPr>
              <a:t>工作，</a:t>
            </a:r>
            <a:r>
              <a:rPr lang="zh-CN" altLang="en-US" dirty="0">
                <a:solidFill>
                  <a:srgbClr val="221E1F"/>
                </a:solidFill>
                <a:latin typeface="Adobe 宋体 Std L" panose="02020300000000000000" pitchFamily="18" charset="-122"/>
                <a:ea typeface="Adobe 宋体 Std L" panose="02020300000000000000" pitchFamily="18" charset="-122"/>
              </a:rPr>
              <a:t>兢兢业业地创造一流的</a:t>
            </a:r>
            <a:r>
              <a:rPr lang="zh-CN" altLang="en-US" dirty="0" smtClean="0">
                <a:solidFill>
                  <a:srgbClr val="221E1F"/>
                </a:solidFill>
                <a:latin typeface="Adobe 宋体 Std L" panose="02020300000000000000" pitchFamily="18" charset="-122"/>
                <a:ea typeface="Adobe 宋体 Std L" panose="02020300000000000000" pitchFamily="18" charset="-122"/>
              </a:rPr>
              <a:t>工作业绩</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创业者要想创业成功，必须把远大的理想与脚踏实地的敬业精神结合起来。敬业是</a:t>
            </a:r>
            <a:r>
              <a:rPr lang="zh-CN" altLang="en-US" dirty="0" smtClean="0">
                <a:solidFill>
                  <a:srgbClr val="221E1F"/>
                </a:solidFill>
                <a:latin typeface="Adobe 宋体 Std L" panose="02020300000000000000" pitchFamily="18" charset="-122"/>
                <a:ea typeface="Adobe 宋体 Std L" panose="02020300000000000000" pitchFamily="18" charset="-122"/>
              </a:rPr>
              <a:t>事业取得</a:t>
            </a:r>
            <a:r>
              <a:rPr lang="zh-CN" altLang="en-US" dirty="0">
                <a:solidFill>
                  <a:srgbClr val="221E1F"/>
                </a:solidFill>
                <a:latin typeface="Adobe 宋体 Std L" panose="02020300000000000000" pitchFamily="18" charset="-122"/>
                <a:ea typeface="Adobe 宋体 Std L" panose="02020300000000000000" pitchFamily="18" charset="-122"/>
              </a:rPr>
              <a:t>成功的关键，缺乏志向和理想的实干是蛮干，不可能走上理想之路。而离开了</a:t>
            </a:r>
            <a:r>
              <a:rPr lang="zh-CN" altLang="en-US" dirty="0" smtClean="0">
                <a:solidFill>
                  <a:srgbClr val="221E1F"/>
                </a:solidFill>
                <a:latin typeface="Adobe 宋体 Std L" panose="02020300000000000000" pitchFamily="18" charset="-122"/>
                <a:ea typeface="Adobe 宋体 Std L" panose="02020300000000000000" pitchFamily="18" charset="-122"/>
              </a:rPr>
              <a:t>脚踏实地的</a:t>
            </a:r>
            <a:r>
              <a:rPr lang="zh-CN" altLang="en-US" dirty="0">
                <a:solidFill>
                  <a:srgbClr val="221E1F"/>
                </a:solidFill>
                <a:latin typeface="Adobe 宋体 Std L" panose="02020300000000000000" pitchFamily="18" charset="-122"/>
                <a:ea typeface="Adobe 宋体 Std L" panose="02020300000000000000" pitchFamily="18" charset="-122"/>
              </a:rPr>
              <a:t>敬业精神，志向和理想也只能是空喊，理想将成空想。创业成功的秘诀在于坚韧不拔的</a:t>
            </a:r>
            <a:r>
              <a:rPr lang="zh-CN" altLang="en-US" dirty="0" smtClean="0">
                <a:solidFill>
                  <a:srgbClr val="221E1F"/>
                </a:solidFill>
                <a:latin typeface="Adobe 宋体 Std L" panose="02020300000000000000" pitchFamily="18" charset="-122"/>
                <a:ea typeface="Adobe 宋体 Std L" panose="02020300000000000000" pitchFamily="18" charset="-122"/>
              </a:rPr>
              <a:t>敬业</a:t>
            </a:r>
            <a:r>
              <a:rPr lang="zh-CN" altLang="en-US" dirty="0">
                <a:solidFill>
                  <a:srgbClr val="221E1F"/>
                </a:solidFill>
                <a:latin typeface="Adobe 宋体 Std L" panose="02020300000000000000" pitchFamily="18" charset="-122"/>
                <a:ea typeface="Adobe 宋体 Std L" panose="02020300000000000000" pitchFamily="18" charset="-122"/>
              </a:rPr>
              <a:t>精神。</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150762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一、敬业的内涵</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612742" y="611793"/>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3    </a:t>
            </a:r>
            <a:r>
              <a:rPr lang="zh-CN" altLang="en-US" sz="2600" dirty="0" smtClean="0">
                <a:solidFill>
                  <a:srgbClr val="C00000"/>
                </a:solidFill>
                <a:latin typeface="方正准圆_GBK" pitchFamily="65" charset="-122"/>
                <a:ea typeface="方正准圆_GBK" pitchFamily="65" charset="-122"/>
              </a:rPr>
              <a:t>敬业</a:t>
            </a:r>
            <a:r>
              <a:rPr lang="zh-CN" altLang="en-US" sz="2600" dirty="0">
                <a:solidFill>
                  <a:srgbClr val="C00000"/>
                </a:solidFill>
                <a:latin typeface="方正准圆_GBK" pitchFamily="65" charset="-122"/>
                <a:ea typeface="方正准圆_GBK" pitchFamily="65" charset="-122"/>
              </a:rPr>
              <a:t>意识</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384998506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1146343"/>
            <a:ext cx="10361227"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树立起良好的敬业精神需要从以下四个方面进行培养和实践，加强自我省查和激励，</a:t>
            </a:r>
            <a:r>
              <a:rPr lang="zh-CN" altLang="en-US" dirty="0" smtClean="0">
                <a:solidFill>
                  <a:srgbClr val="221E1F"/>
                </a:solidFill>
                <a:latin typeface="Adobe 宋体 Std L" panose="02020300000000000000" pitchFamily="18" charset="-122"/>
                <a:ea typeface="Adobe 宋体 Std L" panose="02020300000000000000" pitchFamily="18" charset="-122"/>
              </a:rPr>
              <a:t>为创业</a:t>
            </a:r>
            <a:r>
              <a:rPr lang="zh-CN" altLang="en-US" dirty="0">
                <a:solidFill>
                  <a:srgbClr val="221E1F"/>
                </a:solidFill>
                <a:latin typeface="Adobe 宋体 Std L" panose="02020300000000000000" pitchFamily="18" charset="-122"/>
                <a:ea typeface="Adobe 宋体 Std L" panose="02020300000000000000" pitchFamily="18" charset="-122"/>
              </a:rPr>
              <a:t>目标而努力。</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勤奋是创业的根本动力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志向、理想总是同美好的未来相联系的，它只是对美好未来可能性的构想、预想和</a:t>
            </a:r>
            <a:r>
              <a:rPr lang="zh-CN" altLang="en-US" dirty="0" smtClean="0">
                <a:solidFill>
                  <a:srgbClr val="221E1F"/>
                </a:solidFill>
                <a:latin typeface="Adobe 宋体 Std L" panose="02020300000000000000" pitchFamily="18" charset="-122"/>
                <a:ea typeface="Adobe 宋体 Std L" panose="02020300000000000000" pitchFamily="18" charset="-122"/>
              </a:rPr>
              <a:t>向往</a:t>
            </a:r>
            <a:r>
              <a:rPr lang="zh-CN" altLang="en-US" dirty="0">
                <a:solidFill>
                  <a:srgbClr val="221E1F"/>
                </a:solidFill>
                <a:latin typeface="Adobe 宋体 Std L" panose="02020300000000000000" pitchFamily="18" charset="-122"/>
                <a:ea typeface="Adobe 宋体 Std L" panose="02020300000000000000" pitchFamily="18" charset="-122"/>
              </a:rPr>
              <a:t>，只是可能性，不是现实性。崇高的志向和远大的理想只是联系幸福的一张名片，勤奋</a:t>
            </a:r>
            <a:r>
              <a:rPr lang="zh-CN" altLang="en-US" dirty="0" smtClean="0">
                <a:solidFill>
                  <a:srgbClr val="221E1F"/>
                </a:solidFill>
                <a:latin typeface="Adobe 宋体 Std L" panose="02020300000000000000" pitchFamily="18" charset="-122"/>
                <a:ea typeface="Adobe 宋体 Std L" panose="02020300000000000000" pitchFamily="18" charset="-122"/>
              </a:rPr>
              <a:t>才是</a:t>
            </a:r>
            <a:r>
              <a:rPr lang="zh-CN" altLang="en-US" dirty="0">
                <a:solidFill>
                  <a:srgbClr val="221E1F"/>
                </a:solidFill>
                <a:latin typeface="Adobe 宋体 Std L" panose="02020300000000000000" pitchFamily="18" charset="-122"/>
                <a:ea typeface="Adobe 宋体 Std L" panose="02020300000000000000" pitchFamily="18" charset="-122"/>
              </a:rPr>
              <a:t>实现幸福的途径。它不同于空想和幻想，它是建立在客观规律性基础上的可能性，</a:t>
            </a:r>
            <a:r>
              <a:rPr lang="zh-CN" altLang="en-US" dirty="0" smtClean="0">
                <a:solidFill>
                  <a:srgbClr val="221E1F"/>
                </a:solidFill>
                <a:latin typeface="Adobe 宋体 Std L" panose="02020300000000000000" pitchFamily="18" charset="-122"/>
                <a:ea typeface="Adobe 宋体 Std L" panose="02020300000000000000" pitchFamily="18" charset="-122"/>
              </a:rPr>
              <a:t>可能性要</a:t>
            </a:r>
            <a:r>
              <a:rPr lang="zh-CN" altLang="en-US" dirty="0">
                <a:solidFill>
                  <a:srgbClr val="221E1F"/>
                </a:solidFill>
                <a:latin typeface="Adobe 宋体 Std L" panose="02020300000000000000" pitchFamily="18" charset="-122"/>
                <a:ea typeface="Adobe 宋体 Std L" panose="02020300000000000000" pitchFamily="18" charset="-122"/>
              </a:rPr>
              <a:t>转化为现实性的关键在于要有条件。所以，勤奋是远大理想向现实转化的根本条件，是</a:t>
            </a:r>
            <a:r>
              <a:rPr lang="zh-CN" altLang="en-US" dirty="0" smtClean="0">
                <a:solidFill>
                  <a:srgbClr val="221E1F"/>
                </a:solidFill>
                <a:latin typeface="Adobe 宋体 Std L" panose="02020300000000000000" pitchFamily="18" charset="-122"/>
                <a:ea typeface="Adobe 宋体 Std L" panose="02020300000000000000" pitchFamily="18" charset="-122"/>
              </a:rPr>
              <a:t>崇高</a:t>
            </a:r>
            <a:r>
              <a:rPr lang="zh-CN" altLang="en-US" dirty="0">
                <a:solidFill>
                  <a:srgbClr val="221E1F"/>
                </a:solidFill>
                <a:latin typeface="Adobe 宋体 Std L" panose="02020300000000000000" pitchFamily="18" charset="-122"/>
                <a:ea typeface="Adobe 宋体 Std L" panose="02020300000000000000" pitchFamily="18" charset="-122"/>
              </a:rPr>
              <a:t>志向实现转化的根本途径</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坚韧不拔的毅力是创业的基础</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敬业是成功的灯塔，而坚持就是成功的奠基石。雷锋</a:t>
            </a:r>
            <a:r>
              <a:rPr lang="zh-CN" altLang="en-US" dirty="0" smtClean="0">
                <a:solidFill>
                  <a:srgbClr val="221E1F"/>
                </a:solidFill>
                <a:latin typeface="Adobe 宋体 Std L" panose="02020300000000000000" pitchFamily="18" charset="-122"/>
                <a:ea typeface="Adobe 宋体 Std L" panose="02020300000000000000" pitchFamily="18" charset="-122"/>
              </a:rPr>
              <a:t>同志说</a:t>
            </a:r>
            <a:r>
              <a:rPr lang="zh-CN" altLang="en-US" dirty="0">
                <a:solidFill>
                  <a:srgbClr val="221E1F"/>
                </a:solidFill>
                <a:latin typeface="Adobe 宋体 Std L" panose="02020300000000000000" pitchFamily="18" charset="-122"/>
                <a:ea typeface="Adobe 宋体 Std L" panose="02020300000000000000" pitchFamily="18" charset="-122"/>
              </a:rPr>
              <a:t>：“人的生命是有限的，而为人民服务是无限的。”</a:t>
            </a:r>
            <a:r>
              <a:rPr lang="zh-CN" altLang="en-US" dirty="0" smtClean="0">
                <a:solidFill>
                  <a:srgbClr val="221E1F"/>
                </a:solidFill>
                <a:latin typeface="Adobe 宋体 Std L" panose="02020300000000000000" pitchFamily="18" charset="-122"/>
                <a:ea typeface="Adobe 宋体 Std L" panose="02020300000000000000" pitchFamily="18" charset="-122"/>
              </a:rPr>
              <a:t>各行各业都</a:t>
            </a:r>
            <a:r>
              <a:rPr lang="zh-CN" altLang="en-US" dirty="0">
                <a:solidFill>
                  <a:srgbClr val="221E1F"/>
                </a:solidFill>
                <a:latin typeface="Adobe 宋体 Std L" panose="02020300000000000000" pitchFamily="18" charset="-122"/>
                <a:ea typeface="Adobe 宋体 Std L" panose="02020300000000000000" pitchFamily="18" charset="-122"/>
              </a:rPr>
              <a:t>涌现了许多敬业的先锋和楷模，如王进喜、焦裕禄、</a:t>
            </a:r>
            <a:r>
              <a:rPr lang="zh-CN" altLang="en-US" dirty="0" smtClean="0">
                <a:solidFill>
                  <a:srgbClr val="221E1F"/>
                </a:solidFill>
                <a:latin typeface="Adobe 宋体 Std L" panose="02020300000000000000" pitchFamily="18" charset="-122"/>
                <a:ea typeface="Adobe 宋体 Std L" panose="02020300000000000000" pitchFamily="18" charset="-122"/>
              </a:rPr>
              <a:t>钱学森等</a:t>
            </a:r>
            <a:r>
              <a:rPr lang="zh-CN" altLang="en-US" dirty="0">
                <a:solidFill>
                  <a:srgbClr val="221E1F"/>
                </a:solidFill>
                <a:latin typeface="Adobe 宋体 Std L" panose="02020300000000000000" pitchFamily="18" charset="-122"/>
                <a:ea typeface="Adobe 宋体 Std L" panose="02020300000000000000" pitchFamily="18" charset="-122"/>
              </a:rPr>
              <a:t>，他们在不同的岗位上，做出了许多不寻常的贡献，正是</a:t>
            </a:r>
            <a:r>
              <a:rPr lang="zh-CN" altLang="en-US" dirty="0" smtClean="0">
                <a:solidFill>
                  <a:srgbClr val="221E1F"/>
                </a:solidFill>
                <a:latin typeface="Adobe 宋体 Std L" panose="02020300000000000000" pitchFamily="18" charset="-122"/>
                <a:ea typeface="Adobe 宋体 Std L" panose="02020300000000000000" pitchFamily="18" charset="-122"/>
              </a:rPr>
              <a:t>因为</a:t>
            </a:r>
            <a:r>
              <a:rPr lang="zh-CN" altLang="en-US" dirty="0">
                <a:solidFill>
                  <a:srgbClr val="221E1F"/>
                </a:solidFill>
                <a:latin typeface="Adobe 宋体 Std L" panose="02020300000000000000" pitchFamily="18" charset="-122"/>
                <a:ea typeface="Adobe 宋体 Std L" panose="02020300000000000000" pitchFamily="18" charset="-122"/>
              </a:rPr>
              <a:t>他们都有着坚韧不拔的毅力。创业的路上充满荆棘，只有成为一棵在狂风暴雨中挺立的</a:t>
            </a:r>
            <a:r>
              <a:rPr lang="zh-CN" altLang="en-US" dirty="0" smtClean="0">
                <a:solidFill>
                  <a:srgbClr val="221E1F"/>
                </a:solidFill>
                <a:latin typeface="Adobe 宋体 Std L" panose="02020300000000000000" pitchFamily="18" charset="-122"/>
                <a:ea typeface="Adobe 宋体 Std L" panose="02020300000000000000" pitchFamily="18" charset="-122"/>
              </a:rPr>
              <a:t>青松</a:t>
            </a:r>
            <a:r>
              <a:rPr lang="zh-CN" altLang="en-US" dirty="0">
                <a:solidFill>
                  <a:srgbClr val="221E1F"/>
                </a:solidFill>
                <a:latin typeface="Adobe 宋体 Std L" panose="02020300000000000000" pitchFamily="18" charset="-122"/>
                <a:ea typeface="Adobe 宋体 Std L" panose="02020300000000000000" pitchFamily="18" charset="-122"/>
              </a:rPr>
              <a:t>，在逆境中奋起的赶路人，在攀登高峰征途上的排头兵才能拥抱成功。只有懦夫才会被</a:t>
            </a:r>
            <a:r>
              <a:rPr lang="zh-CN" altLang="en-US" dirty="0" smtClean="0">
                <a:solidFill>
                  <a:srgbClr val="221E1F"/>
                </a:solidFill>
                <a:latin typeface="Adobe 宋体 Std L" panose="02020300000000000000" pitchFamily="18" charset="-122"/>
                <a:ea typeface="Adobe 宋体 Std L" panose="02020300000000000000" pitchFamily="18" charset="-122"/>
              </a:rPr>
              <a:t>困难</a:t>
            </a:r>
            <a:r>
              <a:rPr lang="zh-CN" altLang="en-US" dirty="0">
                <a:solidFill>
                  <a:srgbClr val="221E1F"/>
                </a:solidFill>
                <a:latin typeface="Adobe 宋体 Std L" panose="02020300000000000000" pitchFamily="18" charset="-122"/>
                <a:ea typeface="Adobe 宋体 Std L" panose="02020300000000000000" pitchFamily="18" charset="-122"/>
              </a:rPr>
              <a:t>吓倒</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43076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二、敬业意识的培养</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60223945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847546" y="276188"/>
            <a:ext cx="10361227" cy="586609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艰苦奋斗是创业的保证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）强健的体魄与吃苦耐劳。创业者必须做好身体上吃苦的准备。能够承受身体上</a:t>
            </a:r>
            <a:r>
              <a:rPr lang="zh-CN" altLang="en-US" dirty="0" smtClean="0">
                <a:solidFill>
                  <a:srgbClr val="221E1F"/>
                </a:solidFill>
                <a:latin typeface="Adobe 宋体 Std L" panose="02020300000000000000" pitchFamily="18" charset="-122"/>
                <a:ea typeface="Adobe 宋体 Std L" panose="02020300000000000000" pitchFamily="18" charset="-122"/>
              </a:rPr>
              <a:t>和心理</a:t>
            </a:r>
            <a:r>
              <a:rPr lang="zh-CN" altLang="en-US" dirty="0">
                <a:solidFill>
                  <a:srgbClr val="221E1F"/>
                </a:solidFill>
                <a:latin typeface="Adobe 宋体 Std L" panose="02020300000000000000" pitchFamily="18" charset="-122"/>
                <a:ea typeface="Adobe 宋体 Std L" panose="02020300000000000000" pitchFamily="18" charset="-122"/>
              </a:rPr>
              <a:t>上的劳困和压力是创业者创业的基本条件之一。创业者虽有独立支配时间的自由，但</a:t>
            </a:r>
            <a:r>
              <a:rPr lang="zh-CN" altLang="en-US" dirty="0" smtClean="0">
                <a:solidFill>
                  <a:srgbClr val="221E1F"/>
                </a:solidFill>
                <a:latin typeface="Adobe 宋体 Std L" panose="02020300000000000000" pitchFamily="18" charset="-122"/>
                <a:ea typeface="Adobe 宋体 Std L" panose="02020300000000000000" pitchFamily="18" charset="-122"/>
              </a:rPr>
              <a:t>实际上</a:t>
            </a:r>
            <a:r>
              <a:rPr lang="zh-CN" altLang="en-US" dirty="0">
                <a:solidFill>
                  <a:srgbClr val="221E1F"/>
                </a:solidFill>
                <a:latin typeface="Adobe 宋体 Std L" panose="02020300000000000000" pitchFamily="18" charset="-122"/>
                <a:ea typeface="Adobe 宋体 Std L" panose="02020300000000000000" pitchFamily="18" charset="-122"/>
              </a:rPr>
              <a:t>往往是整日没有休息地奔波劳顿。同时，由于条件简陋，创业者需要风里来雨里去，</a:t>
            </a:r>
            <a:r>
              <a:rPr lang="zh-CN" altLang="en-US" dirty="0" smtClean="0">
                <a:solidFill>
                  <a:srgbClr val="221E1F"/>
                </a:solidFill>
                <a:latin typeface="Adobe 宋体 Std L" panose="02020300000000000000" pitchFamily="18" charset="-122"/>
                <a:ea typeface="Adobe 宋体 Std L" panose="02020300000000000000" pitchFamily="18" charset="-122"/>
              </a:rPr>
              <a:t>起早贪黑</a:t>
            </a:r>
            <a:r>
              <a:rPr lang="zh-CN" altLang="en-US" dirty="0">
                <a:solidFill>
                  <a:srgbClr val="221E1F"/>
                </a:solidFill>
                <a:latin typeface="Adobe 宋体 Std L" panose="02020300000000000000" pitchFamily="18" charset="-122"/>
                <a:ea typeface="Adobe 宋体 Std L" panose="02020300000000000000" pitchFamily="18" charset="-122"/>
              </a:rPr>
              <a:t>，顶严寒冒酷暑地劳作，甚至好长时间吃不上一顿像样的饭，睡不上一个完整的觉。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）健康的心态与压力承受。其次，创业的艰苦，不只是身体上的劳作和痛苦，</a:t>
            </a:r>
            <a:r>
              <a:rPr lang="zh-CN" altLang="en-US" dirty="0" smtClean="0">
                <a:solidFill>
                  <a:srgbClr val="221E1F"/>
                </a:solidFill>
                <a:latin typeface="Adobe 宋体 Std L" panose="02020300000000000000" pitchFamily="18" charset="-122"/>
                <a:ea typeface="Adobe 宋体 Std L" panose="02020300000000000000" pitchFamily="18" charset="-122"/>
              </a:rPr>
              <a:t>更多的</a:t>
            </a:r>
            <a:r>
              <a:rPr lang="zh-CN" altLang="en-US" dirty="0">
                <a:solidFill>
                  <a:srgbClr val="221E1F"/>
                </a:solidFill>
                <a:latin typeface="Adobe 宋体 Std L" panose="02020300000000000000" pitchFamily="18" charset="-122"/>
                <a:ea typeface="Adobe 宋体 Std L" panose="02020300000000000000" pitchFamily="18" charset="-122"/>
              </a:rPr>
              <a:t>是精神上的煎熬，精神上的压力往往更令人痛苦。创业者要承受的精神压力是巨大的、</a:t>
            </a:r>
            <a:r>
              <a:rPr lang="zh-CN" altLang="en-US" dirty="0" smtClean="0">
                <a:solidFill>
                  <a:srgbClr val="221E1F"/>
                </a:solidFill>
                <a:latin typeface="Adobe 宋体 Std L" panose="02020300000000000000" pitchFamily="18" charset="-122"/>
                <a:ea typeface="Adobe 宋体 Std L" panose="02020300000000000000" pitchFamily="18" charset="-122"/>
              </a:rPr>
              <a:t>痛苦</a:t>
            </a:r>
            <a:r>
              <a:rPr lang="zh-CN" altLang="en-US" dirty="0">
                <a:solidFill>
                  <a:srgbClr val="221E1F"/>
                </a:solidFill>
                <a:latin typeface="Adobe 宋体 Std L" panose="02020300000000000000" pitchFamily="18" charset="-122"/>
                <a:ea typeface="Adobe 宋体 Std L" panose="02020300000000000000" pitchFamily="18" charset="-122"/>
              </a:rPr>
              <a:t>的。要想创业成功，必须付出超人的辛苦和承受超常的精神压力。如果在这方面没有</a:t>
            </a:r>
            <a:r>
              <a:rPr lang="zh-CN" altLang="en-US" dirty="0" smtClean="0">
                <a:solidFill>
                  <a:srgbClr val="221E1F"/>
                </a:solidFill>
                <a:latin typeface="Adobe 宋体 Std L" panose="02020300000000000000" pitchFamily="18" charset="-122"/>
                <a:ea typeface="Adobe 宋体 Std L" panose="02020300000000000000" pitchFamily="18" charset="-122"/>
              </a:rPr>
              <a:t>足够的</a:t>
            </a:r>
            <a:r>
              <a:rPr lang="zh-CN" altLang="en-US" dirty="0">
                <a:solidFill>
                  <a:srgbClr val="221E1F"/>
                </a:solidFill>
                <a:latin typeface="Adobe 宋体 Std L" panose="02020300000000000000" pitchFamily="18" charset="-122"/>
                <a:ea typeface="Adobe 宋体 Std L" panose="02020300000000000000" pitchFamily="18" charset="-122"/>
              </a:rPr>
              <a:t>心理准备，就有可能由于受不了艰苦而放弃，或承受不住压力而崩溃</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）放下“面子”与无畏精神。作为创业者必须设法转移低落的情绪，克服烦躁感，</a:t>
            </a:r>
            <a:r>
              <a:rPr lang="zh-CN" altLang="en-US" dirty="0" smtClean="0">
                <a:solidFill>
                  <a:srgbClr val="221E1F"/>
                </a:solidFill>
                <a:latin typeface="Adobe 宋体 Std L" panose="02020300000000000000" pitchFamily="18" charset="-122"/>
                <a:ea typeface="Adobe 宋体 Std L" panose="02020300000000000000" pitchFamily="18" charset="-122"/>
              </a:rPr>
              <a:t>始终</a:t>
            </a:r>
            <a:r>
              <a:rPr lang="zh-CN" altLang="en-US" dirty="0">
                <a:solidFill>
                  <a:srgbClr val="221E1F"/>
                </a:solidFill>
                <a:latin typeface="Adobe 宋体 Std L" panose="02020300000000000000" pitchFamily="18" charset="-122"/>
                <a:ea typeface="Adobe 宋体 Std L" panose="02020300000000000000" pitchFamily="18" charset="-122"/>
              </a:rPr>
              <a:t>保持清醒的头脑，不被琐事拖垮；要勇于放下“面子”，才能勇往直前。创业者时时感到</a:t>
            </a:r>
            <a:r>
              <a:rPr lang="zh-CN" altLang="en-US" dirty="0" smtClean="0">
                <a:solidFill>
                  <a:srgbClr val="221E1F"/>
                </a:solidFill>
                <a:latin typeface="Adobe 宋体 Std L" panose="02020300000000000000" pitchFamily="18" charset="-122"/>
                <a:ea typeface="Adobe 宋体 Std L" panose="02020300000000000000" pitchFamily="18" charset="-122"/>
              </a:rPr>
              <a:t>责任</a:t>
            </a:r>
            <a:r>
              <a:rPr lang="zh-CN" altLang="en-US" dirty="0">
                <a:solidFill>
                  <a:srgbClr val="221E1F"/>
                </a:solidFill>
                <a:latin typeface="Adobe 宋体 Std L" panose="02020300000000000000" pitchFamily="18" charset="-122"/>
                <a:ea typeface="Adobe 宋体 Std L" panose="02020300000000000000" pitchFamily="18" charset="-122"/>
              </a:rPr>
              <a:t>的困扰，面临失败的压力，这对创业者来讲，是十分孤独和无助的感觉，独立创业者更是</a:t>
            </a:r>
            <a:r>
              <a:rPr lang="zh-CN" altLang="en-US" dirty="0" smtClean="0">
                <a:solidFill>
                  <a:srgbClr val="221E1F"/>
                </a:solidFill>
                <a:latin typeface="Adobe 宋体 Std L" panose="02020300000000000000" pitchFamily="18" charset="-122"/>
                <a:ea typeface="Adobe 宋体 Std L" panose="02020300000000000000" pitchFamily="18" charset="-122"/>
              </a:rPr>
              <a:t>要对企业成败</a:t>
            </a:r>
            <a:r>
              <a:rPr lang="zh-CN" altLang="en-US" dirty="0">
                <a:solidFill>
                  <a:srgbClr val="221E1F"/>
                </a:solidFill>
                <a:latin typeface="Adobe 宋体 Std L" panose="02020300000000000000" pitchFamily="18" charset="-122"/>
                <a:ea typeface="Adobe 宋体 Std L" panose="02020300000000000000" pitchFamily="18" charset="-122"/>
              </a:rPr>
              <a:t>、个人命运负全部责任，一切都要自己去分析、把握。有时，由于行业特点，</a:t>
            </a:r>
            <a:r>
              <a:rPr lang="zh-CN" altLang="en-US" dirty="0" smtClean="0">
                <a:solidFill>
                  <a:srgbClr val="221E1F"/>
                </a:solidFill>
                <a:latin typeface="Adobe 宋体 Std L" panose="02020300000000000000" pitchFamily="18" charset="-122"/>
                <a:ea typeface="Adobe 宋体 Std L" panose="02020300000000000000" pitchFamily="18" charset="-122"/>
              </a:rPr>
              <a:t>容易遭</a:t>
            </a:r>
            <a:r>
              <a:rPr lang="zh-CN" altLang="en-US" dirty="0">
                <a:solidFill>
                  <a:srgbClr val="221E1F"/>
                </a:solidFill>
                <a:latin typeface="Adobe 宋体 Std L" panose="02020300000000000000" pitchFamily="18" charset="-122"/>
                <a:ea typeface="Adobe 宋体 Std L" panose="02020300000000000000" pitchFamily="18" charset="-122"/>
              </a:rPr>
              <a:t>别人的嘲讽、鄙视或由于自己心理作怪，会产生负面心理影响，从而阻碍事业发展。</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68576866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14812" y="990316"/>
            <a:ext cx="6629886" cy="507831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节俭是创业发展壮大的不变操守</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）节俭守业。节俭守业包含的内容有以下两方面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控制</a:t>
            </a:r>
            <a:r>
              <a:rPr lang="zh-CN" altLang="en-US" dirty="0" smtClean="0">
                <a:solidFill>
                  <a:srgbClr val="221E1F"/>
                </a:solidFill>
                <a:latin typeface="Adobe 宋体 Std L" panose="02020300000000000000" pitchFamily="18" charset="-122"/>
                <a:ea typeface="Adobe 宋体 Std L" panose="02020300000000000000" pitchFamily="18" charset="-122"/>
              </a:rPr>
              <a:t>成本</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收支</a:t>
            </a:r>
            <a:r>
              <a:rPr lang="zh-CN" altLang="en-US" dirty="0" smtClean="0">
                <a:solidFill>
                  <a:srgbClr val="221E1F"/>
                </a:solidFill>
                <a:latin typeface="Adobe 宋体 Std L" panose="02020300000000000000" pitchFamily="18" charset="-122"/>
                <a:ea typeface="Adobe 宋体 Std L" panose="02020300000000000000" pitchFamily="18" charset="-122"/>
              </a:rPr>
              <a:t>分配</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）居安思危。作为创业者必须时时警惕，时时树立“创业难，守业更难”的意识</a:t>
            </a:r>
            <a:r>
              <a:rPr lang="zh-CN" altLang="en-US" dirty="0" smtClean="0">
                <a:solidFill>
                  <a:srgbClr val="221E1F"/>
                </a:solidFill>
                <a:latin typeface="Adobe 宋体 Std L" panose="02020300000000000000" pitchFamily="18" charset="-122"/>
                <a:ea typeface="Adobe 宋体 Std L" panose="02020300000000000000" pitchFamily="18" charset="-122"/>
              </a:rPr>
              <a:t>。创造</a:t>
            </a:r>
            <a:r>
              <a:rPr lang="zh-CN" altLang="en-US" dirty="0">
                <a:solidFill>
                  <a:srgbClr val="221E1F"/>
                </a:solidFill>
                <a:latin typeface="Adobe 宋体 Std L" panose="02020300000000000000" pitchFamily="18" charset="-122"/>
                <a:ea typeface="Adobe 宋体 Std L" panose="02020300000000000000" pitchFamily="18" charset="-122"/>
              </a:rPr>
              <a:t>的利润中的一部分用来改善创业者的生活条件是</a:t>
            </a:r>
            <a:r>
              <a:rPr lang="zh-CN" altLang="en-US" dirty="0" smtClean="0">
                <a:solidFill>
                  <a:srgbClr val="221E1F"/>
                </a:solidFill>
                <a:latin typeface="Adobe 宋体 Std L" panose="02020300000000000000" pitchFamily="18" charset="-122"/>
                <a:ea typeface="Adobe 宋体 Std L" panose="02020300000000000000" pitchFamily="18" charset="-122"/>
              </a:rPr>
              <a:t>应该的</a:t>
            </a:r>
            <a:r>
              <a:rPr lang="zh-CN" altLang="en-US" dirty="0">
                <a:solidFill>
                  <a:srgbClr val="221E1F"/>
                </a:solidFill>
                <a:latin typeface="Adobe 宋体 Std L" panose="02020300000000000000" pitchFamily="18" charset="-122"/>
                <a:ea typeface="Adobe 宋体 Std L" panose="02020300000000000000" pitchFamily="18" charset="-122"/>
              </a:rPr>
              <a:t>，这也是起初创业的目的之一。但有雄心的创业者绝不</a:t>
            </a:r>
            <a:r>
              <a:rPr lang="zh-CN" altLang="en-US" dirty="0" smtClean="0">
                <a:solidFill>
                  <a:srgbClr val="221E1F"/>
                </a:solidFill>
                <a:latin typeface="Adobe 宋体 Std L" panose="02020300000000000000" pitchFamily="18" charset="-122"/>
                <a:ea typeface="Adobe 宋体 Std L" panose="02020300000000000000" pitchFamily="18" charset="-122"/>
              </a:rPr>
              <a:t>应安于</a:t>
            </a:r>
            <a:r>
              <a:rPr lang="zh-CN" altLang="en-US" dirty="0">
                <a:solidFill>
                  <a:srgbClr val="221E1F"/>
                </a:solidFill>
                <a:latin typeface="Adobe 宋体 Std L" panose="02020300000000000000" pitchFamily="18" charset="-122"/>
                <a:ea typeface="Adobe 宋体 Std L" panose="02020300000000000000" pitchFamily="18" charset="-122"/>
              </a:rPr>
              <a:t>享受，而应将利润的大部分作为资本积累，投入</a:t>
            </a:r>
            <a:r>
              <a:rPr lang="zh-CN" altLang="en-US" dirty="0" smtClean="0">
                <a:solidFill>
                  <a:srgbClr val="221E1F"/>
                </a:solidFill>
                <a:latin typeface="Adobe 宋体 Std L" panose="02020300000000000000" pitchFamily="18" charset="-122"/>
                <a:ea typeface="Adobe 宋体 Std L" panose="02020300000000000000" pitchFamily="18" charset="-122"/>
              </a:rPr>
              <a:t>扩大再生产</a:t>
            </a:r>
            <a:r>
              <a:rPr lang="zh-CN" altLang="en-US" dirty="0">
                <a:solidFill>
                  <a:srgbClr val="221E1F"/>
                </a:solidFill>
                <a:latin typeface="Adobe 宋体 Std L" panose="02020300000000000000" pitchFamily="18" charset="-122"/>
                <a:ea typeface="Adobe 宋体 Std L" panose="02020300000000000000" pitchFamily="18" charset="-122"/>
              </a:rPr>
              <a:t>中，以使创业事业能取得更大的成功。有不少创业者</a:t>
            </a:r>
            <a:r>
              <a:rPr lang="zh-CN" altLang="en-US" dirty="0" smtClean="0">
                <a:solidFill>
                  <a:srgbClr val="221E1F"/>
                </a:solidFill>
                <a:latin typeface="Adobe 宋体 Std L" panose="02020300000000000000" pitchFamily="18" charset="-122"/>
                <a:ea typeface="Adobe 宋体 Std L" panose="02020300000000000000" pitchFamily="18" charset="-122"/>
              </a:rPr>
              <a:t>在创业</a:t>
            </a:r>
            <a:r>
              <a:rPr lang="zh-CN" altLang="en-US" dirty="0">
                <a:solidFill>
                  <a:srgbClr val="221E1F"/>
                </a:solidFill>
                <a:latin typeface="Adobe 宋体 Std L" panose="02020300000000000000" pitchFamily="18" charset="-122"/>
                <a:ea typeface="Adobe 宋体 Std L" panose="02020300000000000000" pitchFamily="18" charset="-122"/>
              </a:rPr>
              <a:t>初期能卧薪尝胆、忍辱负重、艰辛创业，但是一有</a:t>
            </a:r>
            <a:r>
              <a:rPr lang="zh-CN" altLang="en-US" dirty="0" smtClean="0">
                <a:solidFill>
                  <a:srgbClr val="221E1F"/>
                </a:solidFill>
                <a:latin typeface="Adobe 宋体 Std L" panose="02020300000000000000" pitchFamily="18" charset="-122"/>
                <a:ea typeface="Adobe 宋体 Std L" panose="02020300000000000000" pitchFamily="18" charset="-122"/>
              </a:rPr>
              <a:t>成就时</a:t>
            </a:r>
            <a:r>
              <a:rPr lang="zh-CN" altLang="en-US" dirty="0">
                <a:solidFill>
                  <a:srgbClr val="221E1F"/>
                </a:solidFill>
                <a:latin typeface="Adobe 宋体 Std L" panose="02020300000000000000" pitchFamily="18" charset="-122"/>
                <a:ea typeface="Adobe 宋体 Std L" panose="02020300000000000000" pitchFamily="18" charset="-122"/>
              </a:rPr>
              <a:t>就忘乎所以，为了摆阔、争面子而肆意挥霍，甚至沾染</a:t>
            </a:r>
            <a:r>
              <a:rPr lang="zh-CN" altLang="en-US" dirty="0" smtClean="0">
                <a:solidFill>
                  <a:srgbClr val="221E1F"/>
                </a:solidFill>
                <a:latin typeface="Adobe 宋体 Std L" panose="02020300000000000000" pitchFamily="18" charset="-122"/>
                <a:ea typeface="Adobe 宋体 Std L" panose="02020300000000000000" pitchFamily="18" charset="-122"/>
              </a:rPr>
              <a:t>了不良</a:t>
            </a:r>
            <a:r>
              <a:rPr lang="zh-CN" altLang="en-US" dirty="0">
                <a:solidFill>
                  <a:srgbClr val="221E1F"/>
                </a:solidFill>
                <a:latin typeface="Adobe 宋体 Std L" panose="02020300000000000000" pitchFamily="18" charset="-122"/>
                <a:ea typeface="Adobe 宋体 Std L" panose="02020300000000000000" pitchFamily="18" charset="-122"/>
              </a:rPr>
              <a:t>习气，造成“兴也快、败也快”的结局。</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1284" y="1956005"/>
            <a:ext cx="4195916" cy="314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091048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2223207"/>
            <a:ext cx="10792121" cy="383181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信誉是指企业商家的信用和名声。任何经营者丧失了信誉，也就丧失了存在的基础。</a:t>
            </a:r>
            <a:r>
              <a:rPr lang="zh-CN" altLang="en-US" dirty="0" smtClean="0">
                <a:solidFill>
                  <a:srgbClr val="221E1F"/>
                </a:solidFill>
                <a:latin typeface="Adobe 宋体 Std L" panose="02020300000000000000" pitchFamily="18" charset="-122"/>
                <a:ea typeface="Adobe 宋体 Std L" panose="02020300000000000000" pitchFamily="18" charset="-122"/>
              </a:rPr>
              <a:t>良好</a:t>
            </a:r>
            <a:r>
              <a:rPr lang="zh-CN" altLang="en-US" dirty="0">
                <a:solidFill>
                  <a:srgbClr val="221E1F"/>
                </a:solidFill>
                <a:latin typeface="Adobe 宋体 Std L" panose="02020300000000000000" pitchFamily="18" charset="-122"/>
                <a:ea typeface="Adobe 宋体 Std L" panose="02020300000000000000" pitchFamily="18" charset="-122"/>
              </a:rPr>
              <a:t>的信誉可以给经营者带来直接的经济效益。得之不易，失之容易，失而复得绝非易事。</a:t>
            </a:r>
            <a:r>
              <a:rPr lang="zh-CN" altLang="en-US" dirty="0" smtClean="0">
                <a:solidFill>
                  <a:srgbClr val="221E1F"/>
                </a:solidFill>
                <a:latin typeface="Adobe 宋体 Std L" panose="02020300000000000000" pitchFamily="18" charset="-122"/>
                <a:ea typeface="Adobe 宋体 Std L" panose="02020300000000000000" pitchFamily="18" charset="-122"/>
              </a:rPr>
              <a:t>市场</a:t>
            </a:r>
            <a:r>
              <a:rPr lang="zh-CN" altLang="en-US" dirty="0">
                <a:solidFill>
                  <a:srgbClr val="221E1F"/>
                </a:solidFill>
                <a:latin typeface="Adobe 宋体 Std L" panose="02020300000000000000" pitchFamily="18" charset="-122"/>
                <a:ea typeface="Adobe 宋体 Std L" panose="02020300000000000000" pitchFamily="18" charset="-122"/>
              </a:rPr>
              <a:t>的激烈竞争，不仅体现在商品品种、质量、价格等方面，而且还体现在信誉方面。从</a:t>
            </a:r>
            <a:r>
              <a:rPr lang="zh-CN" altLang="en-US" dirty="0" smtClean="0">
                <a:solidFill>
                  <a:srgbClr val="221E1F"/>
                </a:solidFill>
                <a:latin typeface="Adobe 宋体 Std L" panose="02020300000000000000" pitchFamily="18" charset="-122"/>
                <a:ea typeface="Adobe 宋体 Std L" panose="02020300000000000000" pitchFamily="18" charset="-122"/>
              </a:rPr>
              <a:t>某种意义</a:t>
            </a:r>
            <a:r>
              <a:rPr lang="zh-CN" altLang="en-US" dirty="0">
                <a:solidFill>
                  <a:srgbClr val="221E1F"/>
                </a:solidFill>
                <a:latin typeface="Adobe 宋体 Std L" panose="02020300000000000000" pitchFamily="18" charset="-122"/>
                <a:ea typeface="Adobe 宋体 Std L" panose="02020300000000000000" pitchFamily="18" charset="-122"/>
              </a:rPr>
              <a:t>上说，信誉是经营者的商标，是经营者的生命。信誉在市场上有不可抵御的竞争力，</a:t>
            </a:r>
            <a:r>
              <a:rPr lang="zh-CN" altLang="en-US" dirty="0" smtClean="0">
                <a:solidFill>
                  <a:srgbClr val="221E1F"/>
                </a:solidFill>
                <a:latin typeface="Adobe 宋体 Std L" panose="02020300000000000000" pitchFamily="18" charset="-122"/>
                <a:ea typeface="Adobe 宋体 Std L" panose="02020300000000000000" pitchFamily="18" charset="-122"/>
              </a:rPr>
              <a:t>在消费者</a:t>
            </a:r>
            <a:r>
              <a:rPr lang="zh-CN" altLang="en-US" dirty="0">
                <a:solidFill>
                  <a:srgbClr val="221E1F"/>
                </a:solidFill>
                <a:latin typeface="Adobe 宋体 Std L" panose="02020300000000000000" pitchFamily="18" charset="-122"/>
                <a:ea typeface="Adobe 宋体 Std L" panose="02020300000000000000" pitchFamily="18" charset="-122"/>
              </a:rPr>
              <a:t>心目中有着强大的吸引力。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信誉，是做人立足社会的根本。有信誉，就有了一个好的起点，别人与你可能相互更</a:t>
            </a:r>
            <a:r>
              <a:rPr lang="zh-CN" altLang="en-US" dirty="0" smtClean="0">
                <a:solidFill>
                  <a:srgbClr val="221E1F"/>
                </a:solidFill>
                <a:latin typeface="Adobe 宋体 Std L" panose="02020300000000000000" pitchFamily="18" charset="-122"/>
                <a:ea typeface="Adobe 宋体 Std L" panose="02020300000000000000" pitchFamily="18" charset="-122"/>
              </a:rPr>
              <a:t>信任</a:t>
            </a:r>
            <a:r>
              <a:rPr lang="zh-CN" altLang="en-US" dirty="0">
                <a:solidFill>
                  <a:srgbClr val="221E1F"/>
                </a:solidFill>
                <a:latin typeface="Adobe 宋体 Std L" panose="02020300000000000000" pitchFamily="18" charset="-122"/>
                <a:ea typeface="Adobe 宋体 Std L" panose="02020300000000000000" pitchFamily="18" charset="-122"/>
              </a:rPr>
              <a:t>，更易合作。同时，信誉也是做生意占领市场的资本。忽视了信誉，事业很难有较大的</a:t>
            </a:r>
            <a:r>
              <a:rPr lang="zh-CN" altLang="en-US" dirty="0" smtClean="0">
                <a:solidFill>
                  <a:srgbClr val="221E1F"/>
                </a:solidFill>
                <a:latin typeface="Adobe 宋体 Std L" panose="02020300000000000000" pitchFamily="18" charset="-122"/>
                <a:ea typeface="Adobe 宋体 Std L" panose="02020300000000000000" pitchFamily="18" charset="-122"/>
              </a:rPr>
              <a:t>拓展</a:t>
            </a:r>
            <a:r>
              <a:rPr lang="zh-CN" altLang="en-US" dirty="0">
                <a:solidFill>
                  <a:srgbClr val="221E1F"/>
                </a:solidFill>
                <a:latin typeface="Adobe 宋体 Std L" panose="02020300000000000000" pitchFamily="18" charset="-122"/>
                <a:ea typeface="Adobe 宋体 Std L" panose="02020300000000000000" pitchFamily="18" charset="-122"/>
              </a:rPr>
              <a:t>。依靠假冒伪劣、缺斤短两等手段经营企业，不守信用，可能一时赚了钱，但终将会</a:t>
            </a:r>
            <a:r>
              <a:rPr lang="zh-CN" altLang="en-US" dirty="0" smtClean="0">
                <a:solidFill>
                  <a:srgbClr val="221E1F"/>
                </a:solidFill>
                <a:latin typeface="Adobe 宋体 Std L" panose="02020300000000000000" pitchFamily="18" charset="-122"/>
                <a:ea typeface="Adobe 宋体 Std L" panose="02020300000000000000" pitchFamily="18" charset="-122"/>
              </a:rPr>
              <a:t>搬起石头砸自己的脚</a:t>
            </a:r>
            <a:r>
              <a:rPr lang="zh-CN" altLang="en-US" dirty="0">
                <a:solidFill>
                  <a:srgbClr val="221E1F"/>
                </a:solidFill>
                <a:latin typeface="Adobe 宋体 Std L" panose="02020300000000000000" pitchFamily="18" charset="-122"/>
                <a:ea typeface="Adobe 宋体 Std L" panose="02020300000000000000" pitchFamily="18" charset="-122"/>
              </a:rPr>
              <a:t>，甚至可能会造成更严重的危害。</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因此，作为创业者应该树立信誉意识，从点滴小事做起，使事业长久发展。</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150762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一、信誉的内涵</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612742" y="611793"/>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4     </a:t>
            </a:r>
            <a:r>
              <a:rPr lang="zh-CN" altLang="en-US" sz="2600" dirty="0" smtClean="0">
                <a:solidFill>
                  <a:srgbClr val="C00000"/>
                </a:solidFill>
                <a:latin typeface="方正准圆_GBK" pitchFamily="65" charset="-122"/>
                <a:ea typeface="方正准圆_GBK" pitchFamily="65" charset="-122"/>
              </a:rPr>
              <a:t>信誉</a:t>
            </a:r>
            <a:r>
              <a:rPr lang="zh-CN" altLang="en-US" sz="2600" dirty="0">
                <a:solidFill>
                  <a:srgbClr val="C00000"/>
                </a:solidFill>
                <a:latin typeface="方正准圆_GBK" pitchFamily="65" charset="-122"/>
                <a:ea typeface="方正准圆_GBK" pitchFamily="65" charset="-122"/>
              </a:rPr>
              <a:t>意识</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299624125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1146343"/>
            <a:ext cx="10361227" cy="50783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创业过程中可以从以下几点出发，坚持强化守信理念，为企业和个人树立良好信誉：</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以诚为本</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合作伙伴间的合作信任是事业稳固的基础。诚实信用，</a:t>
            </a:r>
            <a:r>
              <a:rPr lang="zh-CN" altLang="en-US" dirty="0" smtClean="0">
                <a:solidFill>
                  <a:srgbClr val="221E1F"/>
                </a:solidFill>
                <a:latin typeface="Adobe 宋体 Std L" panose="02020300000000000000" pitchFamily="18" charset="-122"/>
                <a:ea typeface="Adobe 宋体 Std L" panose="02020300000000000000" pitchFamily="18" charset="-122"/>
              </a:rPr>
              <a:t>就是对</a:t>
            </a:r>
            <a:r>
              <a:rPr lang="zh-CN" altLang="en-US" dirty="0">
                <a:solidFill>
                  <a:srgbClr val="221E1F"/>
                </a:solidFill>
                <a:latin typeface="Adobe 宋体 Std L" panose="02020300000000000000" pitchFamily="18" charset="-122"/>
                <a:ea typeface="Adobe 宋体 Std L" panose="02020300000000000000" pitchFamily="18" charset="-122"/>
              </a:rPr>
              <a:t>合作伙伴、客户、供应商，甚至竞争对手都能以诚相待，</a:t>
            </a:r>
            <a:r>
              <a:rPr lang="zh-CN" altLang="en-US" dirty="0" smtClean="0">
                <a:solidFill>
                  <a:srgbClr val="221E1F"/>
                </a:solidFill>
                <a:latin typeface="Adobe 宋体 Std L" panose="02020300000000000000" pitchFamily="18" charset="-122"/>
                <a:ea typeface="Adobe 宋体 Std L" panose="02020300000000000000" pitchFamily="18" charset="-122"/>
              </a:rPr>
              <a:t>友好相处</a:t>
            </a:r>
            <a:r>
              <a:rPr lang="zh-CN" altLang="en-US" dirty="0">
                <a:solidFill>
                  <a:srgbClr val="221E1F"/>
                </a:solidFill>
                <a:latin typeface="Adobe 宋体 Std L" panose="02020300000000000000" pitchFamily="18" charset="-122"/>
                <a:ea typeface="Adobe 宋体 Std L" panose="02020300000000000000" pitchFamily="18" charset="-122"/>
              </a:rPr>
              <a:t>。对客户和消费者坦诚，不欺骗，可以树立良好的口碑，</a:t>
            </a:r>
            <a:r>
              <a:rPr lang="zh-CN" altLang="en-US" dirty="0" smtClean="0">
                <a:solidFill>
                  <a:srgbClr val="221E1F"/>
                </a:solidFill>
                <a:latin typeface="Adobe 宋体 Std L" panose="02020300000000000000" pitchFamily="18" charset="-122"/>
                <a:ea typeface="Adobe 宋体 Std L" panose="02020300000000000000" pitchFamily="18" charset="-122"/>
              </a:rPr>
              <a:t>更能</a:t>
            </a:r>
            <a:r>
              <a:rPr lang="zh-CN" altLang="en-US" dirty="0">
                <a:solidFill>
                  <a:srgbClr val="221E1F"/>
                </a:solidFill>
                <a:latin typeface="Adobe 宋体 Std L" panose="02020300000000000000" pitchFamily="18" charset="-122"/>
                <a:ea typeface="Adobe 宋体 Std L" panose="02020300000000000000" pitchFamily="18" charset="-122"/>
              </a:rPr>
              <a:t>留住老顾客，引来新顾客。相互猜疑只会造成合作破裂，</a:t>
            </a:r>
            <a:r>
              <a:rPr lang="zh-CN" altLang="en-US" dirty="0" smtClean="0">
                <a:solidFill>
                  <a:srgbClr val="221E1F"/>
                </a:solidFill>
                <a:latin typeface="Adobe 宋体 Std L" panose="02020300000000000000" pitchFamily="18" charset="-122"/>
                <a:ea typeface="Adobe 宋体 Std L" panose="02020300000000000000" pitchFamily="18" charset="-122"/>
              </a:rPr>
              <a:t>双方受损</a:t>
            </a:r>
            <a:r>
              <a:rPr lang="zh-CN" altLang="en-US" dirty="0">
                <a:solidFill>
                  <a:srgbClr val="221E1F"/>
                </a:solidFill>
                <a:latin typeface="Adobe 宋体 Std L" panose="02020300000000000000" pitchFamily="18" charset="-122"/>
                <a:ea typeface="Adobe 宋体 Std L" panose="02020300000000000000" pitchFamily="18" charset="-122"/>
              </a:rPr>
              <a:t>。对供应商守信，有助于建立彼此间友好协作的关系，取得事业上的双赢。对于竞争</a:t>
            </a:r>
            <a:r>
              <a:rPr lang="zh-CN" altLang="en-US" dirty="0" smtClean="0">
                <a:solidFill>
                  <a:srgbClr val="221E1F"/>
                </a:solidFill>
                <a:latin typeface="Adobe 宋体 Std L" panose="02020300000000000000" pitchFamily="18" charset="-122"/>
                <a:ea typeface="Adobe 宋体 Std L" panose="02020300000000000000" pitchFamily="18" charset="-122"/>
              </a:rPr>
              <a:t>对手</a:t>
            </a:r>
            <a:r>
              <a:rPr lang="zh-CN" altLang="en-US" dirty="0">
                <a:solidFill>
                  <a:srgbClr val="221E1F"/>
                </a:solidFill>
                <a:latin typeface="Adobe 宋体 Std L" panose="02020300000000000000" pitchFamily="18" charset="-122"/>
                <a:ea typeface="Adobe 宋体 Std L" panose="02020300000000000000" pitchFamily="18" charset="-122"/>
              </a:rPr>
              <a:t>，在其困难时主动伸出手拉一把，可以化干戈为玉帛，变对手为朋友。甚至，在一时出</a:t>
            </a:r>
            <a:r>
              <a:rPr lang="zh-CN" altLang="en-US" dirty="0" smtClean="0">
                <a:solidFill>
                  <a:srgbClr val="221E1F"/>
                </a:solidFill>
                <a:latin typeface="Adobe 宋体 Std L" panose="02020300000000000000" pitchFamily="18" charset="-122"/>
                <a:ea typeface="Adobe 宋体 Std L" panose="02020300000000000000" pitchFamily="18" charset="-122"/>
              </a:rPr>
              <a:t>了差错</a:t>
            </a:r>
            <a:r>
              <a:rPr lang="zh-CN" altLang="en-US" dirty="0">
                <a:solidFill>
                  <a:srgbClr val="221E1F"/>
                </a:solidFill>
                <a:latin typeface="Adobe 宋体 Std L" panose="02020300000000000000" pitchFamily="18" charset="-122"/>
                <a:ea typeface="Adobe 宋体 Std L" panose="02020300000000000000" pitchFamily="18" charset="-122"/>
              </a:rPr>
              <a:t>时，同样可以树立良好的信誉，只要仍以诚意相待，不仅可以挽回损失，还能</a:t>
            </a:r>
            <a:r>
              <a:rPr lang="zh-CN" altLang="en-US" dirty="0" smtClean="0">
                <a:solidFill>
                  <a:srgbClr val="221E1F"/>
                </a:solidFill>
                <a:latin typeface="Adobe 宋体 Std L" panose="02020300000000000000" pitchFamily="18" charset="-122"/>
                <a:ea typeface="Adobe 宋体 Std L" panose="02020300000000000000" pitchFamily="18" charset="-122"/>
              </a:rPr>
              <a:t>化被动为主动。</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持之以恒</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）注重积累效应。要真正树立用户第一、消费者至上的观念，应从小事做起，从</a:t>
            </a:r>
            <a:r>
              <a:rPr lang="zh-CN" altLang="en-US" dirty="0" smtClean="0">
                <a:solidFill>
                  <a:srgbClr val="221E1F"/>
                </a:solidFill>
                <a:latin typeface="Adobe 宋体 Std L" panose="02020300000000000000" pitchFamily="18" charset="-122"/>
                <a:ea typeface="Adobe 宋体 Std L" panose="02020300000000000000" pitchFamily="18" charset="-122"/>
              </a:rPr>
              <a:t>每一</a:t>
            </a:r>
            <a:r>
              <a:rPr lang="zh-CN" altLang="en-US" dirty="0">
                <a:solidFill>
                  <a:srgbClr val="221E1F"/>
                </a:solidFill>
                <a:latin typeface="Adobe 宋体 Std L" panose="02020300000000000000" pitchFamily="18" charset="-122"/>
                <a:ea typeface="Adobe 宋体 Std L" panose="02020300000000000000" pitchFamily="18" charset="-122"/>
              </a:rPr>
              <a:t>个细节为顾客着想，给顾客以直接的方便，征服顾客的心灵。信誉不是一时的轰动或</a:t>
            </a:r>
            <a:r>
              <a:rPr lang="zh-CN" altLang="en-US" dirty="0" smtClean="0">
                <a:solidFill>
                  <a:srgbClr val="221E1F"/>
                </a:solidFill>
                <a:latin typeface="Adobe 宋体 Std L" panose="02020300000000000000" pitchFamily="18" charset="-122"/>
                <a:ea typeface="Adobe 宋体 Std L" panose="02020300000000000000" pitchFamily="18" charset="-122"/>
              </a:rPr>
              <a:t>采取一些</a:t>
            </a:r>
            <a:r>
              <a:rPr lang="zh-CN" altLang="en-US" dirty="0">
                <a:solidFill>
                  <a:srgbClr val="221E1F"/>
                </a:solidFill>
                <a:latin typeface="Adobe 宋体 Std L" panose="02020300000000000000" pitchFamily="18" charset="-122"/>
                <a:ea typeface="Adobe 宋体 Std L" panose="02020300000000000000" pitchFamily="18" charset="-122"/>
              </a:rPr>
              <a:t>临时的优惠措施所能达到的，树立良好的信誉，需要长期不懈的努力，任何失误都</a:t>
            </a:r>
            <a:r>
              <a:rPr lang="zh-CN" altLang="en-US" dirty="0" smtClean="0">
                <a:solidFill>
                  <a:srgbClr val="221E1F"/>
                </a:solidFill>
                <a:latin typeface="Adobe 宋体 Std L" panose="02020300000000000000" pitchFamily="18" charset="-122"/>
                <a:ea typeface="Adobe 宋体 Std L" panose="02020300000000000000" pitchFamily="18" charset="-122"/>
              </a:rPr>
              <a:t>可能使</a:t>
            </a:r>
            <a:r>
              <a:rPr lang="zh-CN" altLang="en-US" dirty="0">
                <a:solidFill>
                  <a:srgbClr val="221E1F"/>
                </a:solidFill>
                <a:latin typeface="Adobe 宋体 Std L" panose="02020300000000000000" pitchFamily="18" charset="-122"/>
                <a:ea typeface="Adobe 宋体 Std L" panose="02020300000000000000" pitchFamily="18" charset="-122"/>
              </a:rPr>
              <a:t>努力功亏一篑</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43076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二、培养守信的理念</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8612205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84466"/>
            <a:ext cx="10361227"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）善于长远规划。做生意，办企业，应脚踏实地，一步一个脚印地稳稳推进。</a:t>
            </a:r>
            <a:r>
              <a:rPr lang="zh-CN" altLang="en-US" dirty="0" smtClean="0">
                <a:solidFill>
                  <a:srgbClr val="221E1F"/>
                </a:solidFill>
                <a:latin typeface="Adobe 宋体 Std L" panose="02020300000000000000" pitchFamily="18" charset="-122"/>
                <a:ea typeface="Adobe 宋体 Std L" panose="02020300000000000000" pitchFamily="18" charset="-122"/>
              </a:rPr>
              <a:t>经营者</a:t>
            </a:r>
            <a:r>
              <a:rPr lang="zh-CN" altLang="en-US" dirty="0">
                <a:solidFill>
                  <a:srgbClr val="221E1F"/>
                </a:solidFill>
                <a:latin typeface="Adobe 宋体 Std L" panose="02020300000000000000" pitchFamily="18" charset="-122"/>
                <a:ea typeface="Adobe 宋体 Std L" panose="02020300000000000000" pitchFamily="18" charset="-122"/>
              </a:rPr>
              <a:t>应该用辩证的观点看待眼前利益和长远利益的关系，应有长远眼光，不要过分计较眼前</a:t>
            </a:r>
            <a:r>
              <a:rPr lang="zh-CN" altLang="en-US" dirty="0" smtClean="0">
                <a:solidFill>
                  <a:srgbClr val="221E1F"/>
                </a:solidFill>
                <a:latin typeface="Adobe 宋体 Std L" panose="02020300000000000000" pitchFamily="18" charset="-122"/>
                <a:ea typeface="Adobe 宋体 Std L" panose="02020300000000000000" pitchFamily="18" charset="-122"/>
              </a:rPr>
              <a:t>的经济效益</a:t>
            </a:r>
            <a:r>
              <a:rPr lang="zh-CN" altLang="en-US" dirty="0">
                <a:solidFill>
                  <a:srgbClr val="221E1F"/>
                </a:solidFill>
                <a:latin typeface="Adobe 宋体 Std L" panose="02020300000000000000" pitchFamily="18" charset="-122"/>
                <a:ea typeface="Adobe 宋体 Std L" panose="02020300000000000000" pitchFamily="18" charset="-122"/>
              </a:rPr>
              <a:t>。那种急功近利、急于求成，企图一下子就大赚的做法，反而会在急促中丢掉</a:t>
            </a:r>
            <a:r>
              <a:rPr lang="zh-CN" altLang="en-US" dirty="0" smtClean="0">
                <a:solidFill>
                  <a:srgbClr val="221E1F"/>
                </a:solidFill>
                <a:latin typeface="Adobe 宋体 Std L" panose="02020300000000000000" pitchFamily="18" charset="-122"/>
                <a:ea typeface="Adobe 宋体 Std L" panose="02020300000000000000" pitchFamily="18" charset="-122"/>
              </a:rPr>
              <a:t>市场</a:t>
            </a:r>
            <a:r>
              <a:rPr lang="zh-CN" altLang="en-US" dirty="0">
                <a:solidFill>
                  <a:srgbClr val="221E1F"/>
                </a:solidFill>
                <a:latin typeface="Adobe 宋体 Std L" panose="02020300000000000000" pitchFamily="18" charset="-122"/>
                <a:ea typeface="Adobe 宋体 Std L" panose="02020300000000000000" pitchFamily="18" charset="-122"/>
              </a:rPr>
              <a:t>。创业初期，创业者为打开市场，应恪守信用，诚实经营，不能在坚持一段时间之后就</a:t>
            </a:r>
            <a:r>
              <a:rPr lang="zh-CN" altLang="en-US" dirty="0" smtClean="0">
                <a:solidFill>
                  <a:srgbClr val="221E1F"/>
                </a:solidFill>
                <a:latin typeface="Adobe 宋体 Std L" panose="02020300000000000000" pitchFamily="18" charset="-122"/>
                <a:ea typeface="Adobe 宋体 Std L" panose="02020300000000000000" pitchFamily="18" charset="-122"/>
              </a:rPr>
              <a:t>有所</a:t>
            </a:r>
            <a:r>
              <a:rPr lang="zh-CN" altLang="en-US" dirty="0">
                <a:solidFill>
                  <a:srgbClr val="221E1F"/>
                </a:solidFill>
                <a:latin typeface="Adobe 宋体 Std L" panose="02020300000000000000" pitchFamily="18" charset="-122"/>
                <a:ea typeface="Adobe 宋体 Std L" panose="02020300000000000000" pitchFamily="18" charset="-122"/>
              </a:rPr>
              <a:t>放松，为了追逐利益而忘了信誉。有时候，眼前吃了亏或赔了钱，但树立了信誉，可以</a:t>
            </a:r>
            <a:r>
              <a:rPr lang="zh-CN" altLang="en-US" dirty="0" smtClean="0">
                <a:solidFill>
                  <a:srgbClr val="221E1F"/>
                </a:solidFill>
                <a:latin typeface="Adobe 宋体 Std L" panose="02020300000000000000" pitchFamily="18" charset="-122"/>
                <a:ea typeface="Adobe 宋体 Std L" panose="02020300000000000000" pitchFamily="18" charset="-122"/>
              </a:rPr>
              <a:t>引来</a:t>
            </a:r>
            <a:r>
              <a:rPr lang="zh-CN" altLang="en-US" dirty="0">
                <a:solidFill>
                  <a:srgbClr val="221E1F"/>
                </a:solidFill>
                <a:latin typeface="Adobe 宋体 Std L" panose="02020300000000000000" pitchFamily="18" charset="-122"/>
                <a:ea typeface="Adobe 宋体 Std L" panose="02020300000000000000" pitchFamily="18" charset="-122"/>
              </a:rPr>
              <a:t>更多的客户，从长远讲，还是完全合算的</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力创名牌</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目前我国正进入品牌竞争的时代，信誉好的商家由于提供的商品质量稳定而深受</a:t>
            </a:r>
            <a:r>
              <a:rPr lang="zh-CN" altLang="en-US" dirty="0" smtClean="0">
                <a:solidFill>
                  <a:srgbClr val="221E1F"/>
                </a:solidFill>
                <a:latin typeface="Adobe 宋体 Std L" panose="02020300000000000000" pitchFamily="18" charset="-122"/>
                <a:ea typeface="Adobe 宋体 Std L" panose="02020300000000000000" pitchFamily="18" charset="-122"/>
              </a:rPr>
              <a:t>消费者</a:t>
            </a:r>
            <a:r>
              <a:rPr lang="zh-CN" altLang="en-US" dirty="0">
                <a:solidFill>
                  <a:srgbClr val="221E1F"/>
                </a:solidFill>
                <a:latin typeface="Adobe 宋体 Std L" panose="02020300000000000000" pitchFamily="18" charset="-122"/>
                <a:ea typeface="Adobe 宋体 Std L" panose="02020300000000000000" pitchFamily="18" charset="-122"/>
              </a:rPr>
              <a:t>欢迎，树立品牌经营意识是成功创业者的长远发展战略。现阶段我国正处于经济</a:t>
            </a:r>
            <a:r>
              <a:rPr lang="zh-CN" altLang="en-US" dirty="0" smtClean="0">
                <a:solidFill>
                  <a:srgbClr val="221E1F"/>
                </a:solidFill>
                <a:latin typeface="Adobe 宋体 Std L" panose="02020300000000000000" pitchFamily="18" charset="-122"/>
                <a:ea typeface="Adobe 宋体 Std L" panose="02020300000000000000" pitchFamily="18" charset="-122"/>
              </a:rPr>
              <a:t>转型期</a:t>
            </a:r>
            <a:r>
              <a:rPr lang="zh-CN" altLang="en-US" dirty="0">
                <a:solidFill>
                  <a:srgbClr val="221E1F"/>
                </a:solidFill>
                <a:latin typeface="Adobe 宋体 Std L" panose="02020300000000000000" pitchFamily="18" charset="-122"/>
                <a:ea typeface="Adobe 宋体 Std L" panose="02020300000000000000" pitchFamily="18" charset="-122"/>
              </a:rPr>
              <a:t>，市场中商品的质量参差不齐，假冒伪劣现象还比较普遍。对消费者来说，如何鉴别</a:t>
            </a:r>
            <a:r>
              <a:rPr lang="zh-CN" altLang="en-US" dirty="0" smtClean="0">
                <a:solidFill>
                  <a:srgbClr val="221E1F"/>
                </a:solidFill>
                <a:latin typeface="Adobe 宋体 Std L" panose="02020300000000000000" pitchFamily="18" charset="-122"/>
                <a:ea typeface="Adobe 宋体 Std L" panose="02020300000000000000" pitchFamily="18" charset="-122"/>
              </a:rPr>
              <a:t>商品</a:t>
            </a:r>
            <a:r>
              <a:rPr lang="zh-CN" altLang="en-US" dirty="0">
                <a:solidFill>
                  <a:srgbClr val="221E1F"/>
                </a:solidFill>
                <a:latin typeface="Adobe 宋体 Std L" panose="02020300000000000000" pitchFamily="18" charset="-122"/>
                <a:ea typeface="Adobe 宋体 Std L" panose="02020300000000000000" pitchFamily="18" charset="-122"/>
              </a:rPr>
              <a:t>质量的优劣成为消费者的负担，消费者在消费过程中反而要承担不小的风险。生产</a:t>
            </a:r>
            <a:r>
              <a:rPr lang="zh-CN" altLang="en-US" dirty="0" smtClean="0">
                <a:solidFill>
                  <a:srgbClr val="221E1F"/>
                </a:solidFill>
                <a:latin typeface="Adobe 宋体 Std L" panose="02020300000000000000" pitchFamily="18" charset="-122"/>
                <a:ea typeface="Adobe 宋体 Std L" panose="02020300000000000000" pitchFamily="18" charset="-122"/>
              </a:rPr>
              <a:t>厂家和</a:t>
            </a:r>
            <a:r>
              <a:rPr lang="zh-CN" altLang="en-US" dirty="0">
                <a:solidFill>
                  <a:srgbClr val="221E1F"/>
                </a:solidFill>
                <a:latin typeface="Adobe 宋体 Std L" panose="02020300000000000000" pitchFamily="18" charset="-122"/>
                <a:ea typeface="Adobe 宋体 Std L" panose="02020300000000000000" pitchFamily="18" charset="-122"/>
              </a:rPr>
              <a:t>销售商家信誉的好坏往往成为消费者辨别商品质量的重要参考。良好的市场秩序正</a:t>
            </a:r>
            <a:r>
              <a:rPr lang="zh-CN" altLang="en-US" dirty="0" smtClean="0">
                <a:solidFill>
                  <a:srgbClr val="221E1F"/>
                </a:solidFill>
                <a:latin typeface="Adobe 宋体 Std L" panose="02020300000000000000" pitchFamily="18" charset="-122"/>
                <a:ea typeface="Adobe 宋体 Std L" panose="02020300000000000000" pitchFamily="18" charset="-122"/>
              </a:rPr>
              <a:t>逐步</a:t>
            </a:r>
            <a:r>
              <a:rPr lang="zh-CN" altLang="en-US" dirty="0">
                <a:solidFill>
                  <a:srgbClr val="221E1F"/>
                </a:solidFill>
                <a:latin typeface="Adobe 宋体 Std L" panose="02020300000000000000" pitchFamily="18" charset="-122"/>
                <a:ea typeface="Adobe 宋体 Std L" panose="02020300000000000000" pitchFamily="18" charset="-122"/>
              </a:rPr>
              <a:t>建立和完善，促使企业创造质量稳定、优良的名牌商品，从而为消费者创造良好</a:t>
            </a:r>
            <a:r>
              <a:rPr lang="zh-CN" altLang="en-US" dirty="0" smtClean="0">
                <a:solidFill>
                  <a:srgbClr val="221E1F"/>
                </a:solidFill>
                <a:latin typeface="Adobe 宋体 Std L" panose="02020300000000000000" pitchFamily="18" charset="-122"/>
                <a:ea typeface="Adobe 宋体 Std L" panose="02020300000000000000" pitchFamily="18" charset="-122"/>
              </a:rPr>
              <a:t>消费市场</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）从小做起。不要把创名牌看作只是大企业、高档产品的事情。创业者从创业</a:t>
            </a:r>
            <a:r>
              <a:rPr lang="zh-CN" altLang="en-US" dirty="0" smtClean="0">
                <a:solidFill>
                  <a:srgbClr val="221E1F"/>
                </a:solidFill>
                <a:latin typeface="Adobe 宋体 Std L" panose="02020300000000000000" pitchFamily="18" charset="-122"/>
                <a:ea typeface="Adobe 宋体 Std L" panose="02020300000000000000" pitchFamily="18" charset="-122"/>
              </a:rPr>
              <a:t>初期就要</a:t>
            </a:r>
            <a:r>
              <a:rPr lang="zh-CN" altLang="en-US" dirty="0">
                <a:solidFill>
                  <a:srgbClr val="221E1F"/>
                </a:solidFill>
                <a:latin typeface="Adobe 宋体 Std L" panose="02020300000000000000" pitchFamily="18" charset="-122"/>
                <a:ea typeface="Adobe 宋体 Std L" panose="02020300000000000000" pitchFamily="18" charset="-122"/>
              </a:rPr>
              <a:t>考虑争创名牌。小商品、小企业也照样可以创名牌。在台湾，有一家企业创立了</a:t>
            </a:r>
            <a:r>
              <a:rPr lang="zh-CN" altLang="en-US" dirty="0" smtClean="0">
                <a:solidFill>
                  <a:srgbClr val="221E1F"/>
                </a:solidFill>
                <a:latin typeface="Adobe 宋体 Std L" panose="02020300000000000000" pitchFamily="18" charset="-122"/>
                <a:ea typeface="Adobe 宋体 Std L" panose="02020300000000000000" pitchFamily="18" charset="-122"/>
              </a:rPr>
              <a:t>茶叶蛋品牌</a:t>
            </a:r>
            <a:r>
              <a:rPr lang="zh-CN" altLang="en-US" dirty="0">
                <a:solidFill>
                  <a:srgbClr val="221E1F"/>
                </a:solidFill>
                <a:latin typeface="Adobe 宋体 Std L" panose="02020300000000000000" pitchFamily="18" charset="-122"/>
                <a:ea typeface="Adobe 宋体 Std L" panose="02020300000000000000" pitchFamily="18" charset="-122"/>
              </a:rPr>
              <a:t>，年销茶叶蛋高达 </a:t>
            </a:r>
            <a:r>
              <a:rPr lang="en-US" altLang="zh-CN" dirty="0">
                <a:solidFill>
                  <a:srgbClr val="221E1F"/>
                </a:solidFill>
                <a:latin typeface="Adobe 宋体 Std L" panose="02020300000000000000" pitchFamily="18" charset="-122"/>
                <a:ea typeface="Adobe 宋体 Std L" panose="02020300000000000000" pitchFamily="18" charset="-122"/>
              </a:rPr>
              <a:t>3 000 </a:t>
            </a:r>
            <a:r>
              <a:rPr lang="zh-CN" altLang="en-US" dirty="0">
                <a:solidFill>
                  <a:srgbClr val="221E1F"/>
                </a:solidFill>
                <a:latin typeface="Adobe 宋体 Std L" panose="02020300000000000000" pitchFamily="18" charset="-122"/>
                <a:ea typeface="Adobe 宋体 Std L" panose="02020300000000000000" pitchFamily="18" charset="-122"/>
              </a:rPr>
              <a:t>多万个，真正把生意做大了。诸如北京的“王致和”酱菜、</a:t>
            </a:r>
            <a:r>
              <a:rPr lang="zh-CN" altLang="en-US" dirty="0" smtClean="0">
                <a:solidFill>
                  <a:srgbClr val="221E1F"/>
                </a:solidFill>
                <a:latin typeface="Adobe 宋体 Std L" panose="02020300000000000000" pitchFamily="18" charset="-122"/>
                <a:ea typeface="Adobe 宋体 Std L" panose="02020300000000000000" pitchFamily="18" charset="-122"/>
              </a:rPr>
              <a:t>天津</a:t>
            </a:r>
            <a:r>
              <a:rPr lang="zh-CN" altLang="en-US" dirty="0">
                <a:solidFill>
                  <a:srgbClr val="221E1F"/>
                </a:solidFill>
                <a:latin typeface="Adobe 宋体 Std L" panose="02020300000000000000" pitchFamily="18" charset="-122"/>
                <a:ea typeface="Adobe 宋体 Std L" panose="02020300000000000000" pitchFamily="18" charset="-122"/>
              </a:rPr>
              <a:t>的“狗不理”包子等老字号以及东北的“老高太太”冰糖葫芦等新品牌，都是从不起眼</a:t>
            </a:r>
            <a:r>
              <a:rPr lang="zh-CN" altLang="en-US" dirty="0" smtClean="0">
                <a:solidFill>
                  <a:srgbClr val="221E1F"/>
                </a:solidFill>
                <a:latin typeface="Adobe 宋体 Std L" panose="02020300000000000000" pitchFamily="18" charset="-122"/>
                <a:ea typeface="Adobe 宋体 Std L" panose="02020300000000000000" pitchFamily="18" charset="-122"/>
              </a:rPr>
              <a:t>的商品</a:t>
            </a:r>
            <a:r>
              <a:rPr lang="zh-CN" altLang="en-US" dirty="0">
                <a:solidFill>
                  <a:srgbClr val="221E1F"/>
                </a:solidFill>
                <a:latin typeface="Adobe 宋体 Std L" panose="02020300000000000000" pitchFamily="18" charset="-122"/>
                <a:ea typeface="Adobe 宋体 Std L" panose="02020300000000000000" pitchFamily="18" charset="-122"/>
              </a:rPr>
              <a:t>做起</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78909767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8" y="733395"/>
            <a:ext cx="10361227" cy="5450595"/>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）质量保证。销售的每一件商品无论大小，也不论是否是名牌商品都应保证质量，</a:t>
            </a:r>
            <a:r>
              <a:rPr lang="zh-CN" altLang="en-US" dirty="0" smtClean="0">
                <a:solidFill>
                  <a:srgbClr val="221E1F"/>
                </a:solidFill>
                <a:latin typeface="Adobe 宋体 Std L" panose="02020300000000000000" pitchFamily="18" charset="-122"/>
                <a:ea typeface="Adobe 宋体 Std L" panose="02020300000000000000" pitchFamily="18" charset="-122"/>
              </a:rPr>
              <a:t>真正</a:t>
            </a:r>
            <a:r>
              <a:rPr lang="zh-CN" altLang="en-US" dirty="0">
                <a:solidFill>
                  <a:srgbClr val="221E1F"/>
                </a:solidFill>
                <a:latin typeface="Adobe 宋体 Std L" panose="02020300000000000000" pitchFamily="18" charset="-122"/>
                <a:ea typeface="Adobe 宋体 Std L" panose="02020300000000000000" pitchFamily="18" charset="-122"/>
              </a:rPr>
              <a:t>成为消费者回避购物风险的屏障。作为生产者，应当努力创出名牌商品。但要注意的是</a:t>
            </a:r>
            <a:r>
              <a:rPr lang="zh-CN" altLang="en-US" dirty="0" smtClean="0">
                <a:solidFill>
                  <a:srgbClr val="221E1F"/>
                </a:solidFill>
                <a:latin typeface="Adobe 宋体 Std L" panose="02020300000000000000" pitchFamily="18" charset="-122"/>
                <a:ea typeface="Adobe 宋体 Std L" panose="02020300000000000000" pitchFamily="18" charset="-122"/>
              </a:rPr>
              <a:t>，名牌</a:t>
            </a:r>
            <a:r>
              <a:rPr lang="zh-CN" altLang="en-US" dirty="0">
                <a:solidFill>
                  <a:srgbClr val="221E1F"/>
                </a:solidFill>
                <a:latin typeface="Adobe 宋体 Std L" panose="02020300000000000000" pitchFamily="18" charset="-122"/>
                <a:ea typeface="Adobe 宋体 Std L" panose="02020300000000000000" pitchFamily="18" charset="-122"/>
              </a:rPr>
              <a:t>并不代表高档，而是体现在质量优、稳定和技术上能不断创新。作为销售者，也要创</a:t>
            </a:r>
            <a:r>
              <a:rPr lang="zh-CN" altLang="en-US" dirty="0" smtClean="0">
                <a:solidFill>
                  <a:srgbClr val="221E1F"/>
                </a:solidFill>
                <a:latin typeface="Adobe 宋体 Std L" panose="02020300000000000000" pitchFamily="18" charset="-122"/>
                <a:ea typeface="Adobe 宋体 Std L" panose="02020300000000000000" pitchFamily="18" charset="-122"/>
              </a:rPr>
              <a:t>销售</a:t>
            </a:r>
            <a:r>
              <a:rPr lang="zh-CN" altLang="en-US" dirty="0">
                <a:solidFill>
                  <a:srgbClr val="221E1F"/>
                </a:solidFill>
                <a:latin typeface="Adobe 宋体 Std L" panose="02020300000000000000" pitchFamily="18" charset="-122"/>
                <a:ea typeface="Adobe 宋体 Std L" panose="02020300000000000000" pitchFamily="18" charset="-122"/>
              </a:rPr>
              <a:t>名牌。这里不是讲要销售名牌商品，而是要严把进货关，为消费者提供质优价廉的商品</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）商标注册。按规定，只有在国家商标局注册的商标，法律才会依法保护其</a:t>
            </a:r>
            <a:r>
              <a:rPr lang="zh-CN" altLang="en-US" dirty="0" smtClean="0">
                <a:solidFill>
                  <a:srgbClr val="221E1F"/>
                </a:solidFill>
                <a:latin typeface="Adobe 宋体 Std L" panose="02020300000000000000" pitchFamily="18" charset="-122"/>
                <a:ea typeface="Adobe 宋体 Std L" panose="02020300000000000000" pitchFamily="18" charset="-122"/>
              </a:rPr>
              <a:t>专有权</a:t>
            </a:r>
            <a:r>
              <a:rPr lang="zh-CN" altLang="en-US" dirty="0">
                <a:solidFill>
                  <a:srgbClr val="221E1F"/>
                </a:solidFill>
                <a:latin typeface="Adobe 宋体 Std L" panose="02020300000000000000" pitchFamily="18" charset="-122"/>
                <a:ea typeface="Adobe 宋体 Std L" panose="02020300000000000000" pitchFamily="18" charset="-122"/>
              </a:rPr>
              <a:t>，不注册的商标，法律不予保护。有志创名牌的创业者，还应当做好商标的注册工作。</a:t>
            </a:r>
            <a:r>
              <a:rPr lang="zh-CN" altLang="en-US" dirty="0" smtClean="0">
                <a:solidFill>
                  <a:srgbClr val="221E1F"/>
                </a:solidFill>
                <a:latin typeface="Adobe 宋体 Std L" panose="02020300000000000000" pitchFamily="18" charset="-122"/>
                <a:ea typeface="Adobe 宋体 Std L" panose="02020300000000000000" pitchFamily="18" charset="-122"/>
              </a:rPr>
              <a:t>商品</a:t>
            </a:r>
            <a:r>
              <a:rPr lang="zh-CN" altLang="en-US" dirty="0">
                <a:solidFill>
                  <a:srgbClr val="221E1F"/>
                </a:solidFill>
                <a:latin typeface="Adobe 宋体 Std L" panose="02020300000000000000" pitchFamily="18" charset="-122"/>
                <a:ea typeface="Adobe 宋体 Std L" panose="02020300000000000000" pitchFamily="18" charset="-122"/>
              </a:rPr>
              <a:t>的生产者、从事商品销售的商家和服务性企业都可以依法注册商标，用法律武器维护</a:t>
            </a:r>
            <a:r>
              <a:rPr lang="zh-CN" altLang="en-US" dirty="0" smtClean="0">
                <a:solidFill>
                  <a:srgbClr val="221E1F"/>
                </a:solidFill>
                <a:latin typeface="Adobe 宋体 Std L" panose="02020300000000000000" pitchFamily="18" charset="-122"/>
                <a:ea typeface="Adobe 宋体 Std L" panose="02020300000000000000" pitchFamily="18" charset="-122"/>
              </a:rPr>
              <a:t>自己的</a:t>
            </a:r>
            <a:r>
              <a:rPr lang="zh-CN" altLang="en-US" dirty="0">
                <a:solidFill>
                  <a:srgbClr val="221E1F"/>
                </a:solidFill>
                <a:latin typeface="Adobe 宋体 Std L" panose="02020300000000000000" pitchFamily="18" charset="-122"/>
                <a:ea typeface="Adobe 宋体 Std L" panose="02020300000000000000" pitchFamily="18" charset="-122"/>
              </a:rPr>
              <a:t>声誉。另外，商标注册实行注册在先原则，即谁先注册谁就取得该商标的专用权。因此</a:t>
            </a:r>
            <a:r>
              <a:rPr lang="zh-CN" altLang="en-US" dirty="0" smtClean="0">
                <a:solidFill>
                  <a:srgbClr val="221E1F"/>
                </a:solidFill>
                <a:latin typeface="Adobe 宋体 Std L" panose="02020300000000000000" pitchFamily="18" charset="-122"/>
                <a:ea typeface="Adobe 宋体 Std L" panose="02020300000000000000" pitchFamily="18" charset="-122"/>
              </a:rPr>
              <a:t>，以防</a:t>
            </a:r>
            <a:r>
              <a:rPr lang="zh-CN" altLang="en-US" dirty="0">
                <a:solidFill>
                  <a:srgbClr val="221E1F"/>
                </a:solidFill>
                <a:latin typeface="Adobe 宋体 Std L" panose="02020300000000000000" pitchFamily="18" charset="-122"/>
                <a:ea typeface="Adobe 宋体 Std L" panose="02020300000000000000" pitchFamily="18" charset="-122"/>
              </a:rPr>
              <a:t>被人抢注而遭受不必要的损失，创业者应及时将所用商标注册。</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信誉特色</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以信誉为特色，要求提高企业整体的服务水平，从每个细节着手，持之以恒，长期</a:t>
            </a:r>
            <a:r>
              <a:rPr lang="zh-CN" altLang="en-US" dirty="0" smtClean="0">
                <a:solidFill>
                  <a:srgbClr val="221E1F"/>
                </a:solidFill>
                <a:latin typeface="Adobe 宋体 Std L" panose="02020300000000000000" pitchFamily="18" charset="-122"/>
                <a:ea typeface="Adobe 宋体 Std L" panose="02020300000000000000" pitchFamily="18" charset="-122"/>
              </a:rPr>
              <a:t>不懈地</a:t>
            </a:r>
            <a:r>
              <a:rPr lang="zh-CN" altLang="en-US" dirty="0">
                <a:solidFill>
                  <a:srgbClr val="221E1F"/>
                </a:solidFill>
                <a:latin typeface="Adobe 宋体 Std L" panose="02020300000000000000" pitchFamily="18" charset="-122"/>
                <a:ea typeface="Adobe 宋体 Std L" panose="02020300000000000000" pitchFamily="18" charset="-122"/>
              </a:rPr>
              <a:t>赢得市场信誉。企业信誉是竞争的立足点，是开拓市场并长期占领市场的重要条件。不</a:t>
            </a:r>
            <a:r>
              <a:rPr lang="zh-CN" altLang="en-US" dirty="0" smtClean="0">
                <a:solidFill>
                  <a:srgbClr val="221E1F"/>
                </a:solidFill>
                <a:latin typeface="Adobe 宋体 Std L" panose="02020300000000000000" pitchFamily="18" charset="-122"/>
                <a:ea typeface="Adobe 宋体 Std L" panose="02020300000000000000" pitchFamily="18" charset="-122"/>
              </a:rPr>
              <a:t>能为</a:t>
            </a:r>
            <a:r>
              <a:rPr lang="zh-CN" altLang="en-US" dirty="0">
                <a:solidFill>
                  <a:srgbClr val="221E1F"/>
                </a:solidFill>
                <a:latin typeface="Adobe 宋体 Std L" panose="02020300000000000000" pitchFamily="18" charset="-122"/>
                <a:ea typeface="Adobe 宋体 Std L" panose="02020300000000000000" pitchFamily="18" charset="-122"/>
              </a:rPr>
              <a:t>一时小利而损害企业的信誉，即使是采取低价、降价等销售方法也绝不能以损害企业</a:t>
            </a:r>
            <a:r>
              <a:rPr lang="zh-CN" altLang="en-US" dirty="0" smtClean="0">
                <a:solidFill>
                  <a:srgbClr val="221E1F"/>
                </a:solidFill>
                <a:latin typeface="Adobe 宋体 Std L" panose="02020300000000000000" pitchFamily="18" charset="-122"/>
                <a:ea typeface="Adobe 宋体 Std L" panose="02020300000000000000" pitchFamily="18" charset="-122"/>
              </a:rPr>
              <a:t>信誉为</a:t>
            </a:r>
            <a:r>
              <a:rPr lang="zh-CN" altLang="en-US" dirty="0">
                <a:solidFill>
                  <a:srgbClr val="221E1F"/>
                </a:solidFill>
                <a:latin typeface="Adobe 宋体 Std L" panose="02020300000000000000" pitchFamily="18" charset="-122"/>
                <a:ea typeface="Adobe 宋体 Std L" panose="02020300000000000000" pitchFamily="18" charset="-122"/>
              </a:rPr>
              <a:t>代价。</a:t>
            </a:r>
          </a:p>
        </p:txBody>
      </p:sp>
    </p:spTree>
    <p:extLst>
      <p:ext uri="{BB962C8B-B14F-4D97-AF65-F5344CB8AC3E}">
        <p14:creationId xmlns:p14="http://schemas.microsoft.com/office/powerpoint/2010/main" val="196588121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2308324"/>
          </a:xfrm>
          <a:prstGeom prst="rect">
            <a:avLst/>
          </a:prstGeom>
          <a:noFill/>
        </p:spPr>
        <p:txBody>
          <a:bodyPr wrap="square" rtlCol="0">
            <a:spAutoFit/>
          </a:bodyPr>
          <a:lstStyle/>
          <a:p>
            <a:r>
              <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rPr>
              <a:t>创业设计模拟分析与实践</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第八章</a:t>
            </a:r>
            <a:endParaRPr lang="zh-CN" altLang="en-US" sz="6000" dirty="0">
              <a:solidFill>
                <a:schemeClr val="bg1"/>
              </a:solidFill>
              <a:cs typeface="+mn-ea"/>
              <a:sym typeface="+mn-lt"/>
            </a:endParaRPr>
          </a:p>
        </p:txBody>
      </p:sp>
    </p:spTree>
    <p:extLst>
      <p:ext uri="{BB962C8B-B14F-4D97-AF65-F5344CB8AC3E}">
        <p14:creationId xmlns:p14="http://schemas.microsoft.com/office/powerpoint/2010/main" val="2309385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5377821" y="54956"/>
            <a:ext cx="5289674" cy="1274751"/>
          </a:xfrm>
          <a:custGeom>
            <a:avLst/>
            <a:gdLst>
              <a:gd name="connsiteX0" fmla="*/ 692150 w 6374197"/>
              <a:gd name="connsiteY0" fmla="*/ 0 h 1384300"/>
              <a:gd name="connsiteX1" fmla="*/ 731115 w 6374197"/>
              <a:gd name="connsiteY1" fmla="*/ 16132 h 1384300"/>
              <a:gd name="connsiteX2" fmla="*/ 886210 w 6374197"/>
              <a:gd name="connsiteY2" fmla="*/ 171227 h 1384300"/>
              <a:gd name="connsiteX3" fmla="*/ 886210 w 6374197"/>
              <a:gd name="connsiteY3" fmla="*/ 141222 h 1384300"/>
              <a:gd name="connsiteX4" fmla="*/ 6374197 w 6374197"/>
              <a:gd name="connsiteY4" fmla="*/ 141222 h 1384300"/>
              <a:gd name="connsiteX5" fmla="*/ 6374197 w 6374197"/>
              <a:gd name="connsiteY5" fmla="*/ 1214405 h 1384300"/>
              <a:gd name="connsiteX6" fmla="*/ 886210 w 6374197"/>
              <a:gd name="connsiteY6" fmla="*/ 1214405 h 1384300"/>
              <a:gd name="connsiteX7" fmla="*/ 886210 w 6374197"/>
              <a:gd name="connsiteY7" fmla="*/ 1213074 h 1384300"/>
              <a:gd name="connsiteX8" fmla="*/ 731115 w 6374197"/>
              <a:gd name="connsiteY8" fmla="*/ 1368169 h 1384300"/>
              <a:gd name="connsiteX9" fmla="*/ 653185 w 6374197"/>
              <a:gd name="connsiteY9" fmla="*/ 1368169 h 1384300"/>
              <a:gd name="connsiteX10" fmla="*/ 16131 w 6374197"/>
              <a:gd name="connsiteY10" fmla="*/ 731115 h 1384300"/>
              <a:gd name="connsiteX11" fmla="*/ 16131 w 6374197"/>
              <a:gd name="connsiteY11" fmla="*/ 653185 h 1384300"/>
              <a:gd name="connsiteX12" fmla="*/ 653185 w 6374197"/>
              <a:gd name="connsiteY12" fmla="*/ 16132 h 1384300"/>
              <a:gd name="connsiteX13" fmla="*/ 692150 w 6374197"/>
              <a:gd name="connsiteY13"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74197" h="1384300">
                <a:moveTo>
                  <a:pt x="692150" y="0"/>
                </a:moveTo>
                <a:cubicBezTo>
                  <a:pt x="706255" y="0"/>
                  <a:pt x="720361" y="5377"/>
                  <a:pt x="731115" y="16132"/>
                </a:cubicBezTo>
                <a:lnTo>
                  <a:pt x="886210" y="171227"/>
                </a:lnTo>
                <a:lnTo>
                  <a:pt x="886210" y="141222"/>
                </a:lnTo>
                <a:lnTo>
                  <a:pt x="6374197" y="141222"/>
                </a:lnTo>
                <a:lnTo>
                  <a:pt x="6374197" y="1214405"/>
                </a:lnTo>
                <a:lnTo>
                  <a:pt x="886210" y="1214405"/>
                </a:lnTo>
                <a:lnTo>
                  <a:pt x="886210" y="1213074"/>
                </a:lnTo>
                <a:lnTo>
                  <a:pt x="731115" y="1368169"/>
                </a:lnTo>
                <a:cubicBezTo>
                  <a:pt x="709606" y="1389677"/>
                  <a:pt x="674694" y="1389677"/>
                  <a:pt x="653185" y="1368169"/>
                </a:cubicBezTo>
                <a:lnTo>
                  <a:pt x="16131" y="731115"/>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25" name="任意多边形 24"/>
          <p:cNvSpPr/>
          <p:nvPr/>
        </p:nvSpPr>
        <p:spPr>
          <a:xfrm>
            <a:off x="5378563" y="1725072"/>
            <a:ext cx="5289674" cy="1274751"/>
          </a:xfrm>
          <a:custGeom>
            <a:avLst/>
            <a:gdLst>
              <a:gd name="connsiteX0" fmla="*/ 692150 w 6374197"/>
              <a:gd name="connsiteY0" fmla="*/ 0 h 1384300"/>
              <a:gd name="connsiteX1" fmla="*/ 731115 w 6374197"/>
              <a:gd name="connsiteY1" fmla="*/ 16132 h 1384300"/>
              <a:gd name="connsiteX2" fmla="*/ 886210 w 6374197"/>
              <a:gd name="connsiteY2" fmla="*/ 171227 h 1384300"/>
              <a:gd name="connsiteX3" fmla="*/ 886210 w 6374197"/>
              <a:gd name="connsiteY3" fmla="*/ 124602 h 1384300"/>
              <a:gd name="connsiteX4" fmla="*/ 6374197 w 6374197"/>
              <a:gd name="connsiteY4" fmla="*/ 124602 h 1384300"/>
              <a:gd name="connsiteX5" fmla="*/ 6374197 w 6374197"/>
              <a:gd name="connsiteY5" fmla="*/ 1197785 h 1384300"/>
              <a:gd name="connsiteX6" fmla="*/ 901499 w 6374197"/>
              <a:gd name="connsiteY6" fmla="*/ 1197785 h 1384300"/>
              <a:gd name="connsiteX7" fmla="*/ 731115 w 6374197"/>
              <a:gd name="connsiteY7" fmla="*/ 1368169 h 1384300"/>
              <a:gd name="connsiteX8" fmla="*/ 653185 w 6374197"/>
              <a:gd name="connsiteY8" fmla="*/ 1368169 h 1384300"/>
              <a:gd name="connsiteX9" fmla="*/ 16131 w 6374197"/>
              <a:gd name="connsiteY9" fmla="*/ 731115 h 1384300"/>
              <a:gd name="connsiteX10" fmla="*/ 16131 w 6374197"/>
              <a:gd name="connsiteY10" fmla="*/ 653185 h 1384300"/>
              <a:gd name="connsiteX11" fmla="*/ 653185 w 6374197"/>
              <a:gd name="connsiteY11" fmla="*/ 16132 h 1384300"/>
              <a:gd name="connsiteX12" fmla="*/ 692150 w 6374197"/>
              <a:gd name="connsiteY12"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74197" h="1384300">
                <a:moveTo>
                  <a:pt x="692150" y="0"/>
                </a:moveTo>
                <a:cubicBezTo>
                  <a:pt x="706255" y="0"/>
                  <a:pt x="720361" y="5377"/>
                  <a:pt x="731115" y="16132"/>
                </a:cubicBezTo>
                <a:lnTo>
                  <a:pt x="886210" y="171227"/>
                </a:lnTo>
                <a:lnTo>
                  <a:pt x="886210" y="124602"/>
                </a:lnTo>
                <a:lnTo>
                  <a:pt x="6374197" y="124602"/>
                </a:lnTo>
                <a:lnTo>
                  <a:pt x="6374197" y="1197785"/>
                </a:lnTo>
                <a:lnTo>
                  <a:pt x="901499" y="1197785"/>
                </a:lnTo>
                <a:lnTo>
                  <a:pt x="731115" y="1368169"/>
                </a:lnTo>
                <a:cubicBezTo>
                  <a:pt x="709606" y="1389677"/>
                  <a:pt x="674694" y="1389677"/>
                  <a:pt x="653185" y="1368169"/>
                </a:cubicBezTo>
                <a:lnTo>
                  <a:pt x="16131" y="731115"/>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29" name="任意多边形 28"/>
          <p:cNvSpPr/>
          <p:nvPr/>
        </p:nvSpPr>
        <p:spPr>
          <a:xfrm>
            <a:off x="5377821" y="3428698"/>
            <a:ext cx="5289674" cy="1274751"/>
          </a:xfrm>
          <a:custGeom>
            <a:avLst/>
            <a:gdLst>
              <a:gd name="connsiteX0" fmla="*/ 692150 w 6374197"/>
              <a:gd name="connsiteY0" fmla="*/ 0 h 1384300"/>
              <a:gd name="connsiteX1" fmla="*/ 731115 w 6374197"/>
              <a:gd name="connsiteY1" fmla="*/ 16132 h 1384300"/>
              <a:gd name="connsiteX2" fmla="*/ 886210 w 6374197"/>
              <a:gd name="connsiteY2" fmla="*/ 171227 h 1384300"/>
              <a:gd name="connsiteX3" fmla="*/ 886210 w 6374197"/>
              <a:gd name="connsiteY3" fmla="*/ 140080 h 1384300"/>
              <a:gd name="connsiteX4" fmla="*/ 6374197 w 6374197"/>
              <a:gd name="connsiteY4" fmla="*/ 140080 h 1384300"/>
              <a:gd name="connsiteX5" fmla="*/ 6374197 w 6374197"/>
              <a:gd name="connsiteY5" fmla="*/ 1213263 h 1384300"/>
              <a:gd name="connsiteX6" fmla="*/ 886210 w 6374197"/>
              <a:gd name="connsiteY6" fmla="*/ 1213263 h 1384300"/>
              <a:gd name="connsiteX7" fmla="*/ 886210 w 6374197"/>
              <a:gd name="connsiteY7" fmla="*/ 1213074 h 1384300"/>
              <a:gd name="connsiteX8" fmla="*/ 731115 w 6374197"/>
              <a:gd name="connsiteY8" fmla="*/ 1368169 h 1384300"/>
              <a:gd name="connsiteX9" fmla="*/ 653185 w 6374197"/>
              <a:gd name="connsiteY9" fmla="*/ 1368169 h 1384300"/>
              <a:gd name="connsiteX10" fmla="*/ 16131 w 6374197"/>
              <a:gd name="connsiteY10" fmla="*/ 731116 h 1384300"/>
              <a:gd name="connsiteX11" fmla="*/ 16131 w 6374197"/>
              <a:gd name="connsiteY11" fmla="*/ 653185 h 1384300"/>
              <a:gd name="connsiteX12" fmla="*/ 653185 w 6374197"/>
              <a:gd name="connsiteY12" fmla="*/ 16132 h 1384300"/>
              <a:gd name="connsiteX13" fmla="*/ 692150 w 6374197"/>
              <a:gd name="connsiteY13"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74197" h="1384300">
                <a:moveTo>
                  <a:pt x="692150" y="0"/>
                </a:moveTo>
                <a:cubicBezTo>
                  <a:pt x="706255" y="0"/>
                  <a:pt x="720361" y="5377"/>
                  <a:pt x="731115" y="16132"/>
                </a:cubicBezTo>
                <a:lnTo>
                  <a:pt x="886210" y="171227"/>
                </a:lnTo>
                <a:lnTo>
                  <a:pt x="886210" y="140080"/>
                </a:lnTo>
                <a:lnTo>
                  <a:pt x="6374197" y="140080"/>
                </a:lnTo>
                <a:lnTo>
                  <a:pt x="6374197" y="1213263"/>
                </a:lnTo>
                <a:lnTo>
                  <a:pt x="886210" y="1213263"/>
                </a:lnTo>
                <a:lnTo>
                  <a:pt x="886210" y="1213074"/>
                </a:lnTo>
                <a:lnTo>
                  <a:pt x="731115" y="1368169"/>
                </a:lnTo>
                <a:cubicBezTo>
                  <a:pt x="709606" y="1389677"/>
                  <a:pt x="674694" y="1389677"/>
                  <a:pt x="653185" y="1368169"/>
                </a:cubicBezTo>
                <a:lnTo>
                  <a:pt x="16131" y="731116"/>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28" name="任意多边形 27"/>
          <p:cNvSpPr/>
          <p:nvPr/>
        </p:nvSpPr>
        <p:spPr>
          <a:xfrm>
            <a:off x="5377820" y="4993312"/>
            <a:ext cx="5289672" cy="1274751"/>
          </a:xfrm>
          <a:custGeom>
            <a:avLst/>
            <a:gdLst>
              <a:gd name="connsiteX0" fmla="*/ 692150 w 6374196"/>
              <a:gd name="connsiteY0" fmla="*/ 0 h 1384300"/>
              <a:gd name="connsiteX1" fmla="*/ 731115 w 6374196"/>
              <a:gd name="connsiteY1" fmla="*/ 16132 h 1384300"/>
              <a:gd name="connsiteX2" fmla="*/ 886209 w 6374196"/>
              <a:gd name="connsiteY2" fmla="*/ 171226 h 1384300"/>
              <a:gd name="connsiteX3" fmla="*/ 886209 w 6374196"/>
              <a:gd name="connsiteY3" fmla="*/ 99300 h 1384300"/>
              <a:gd name="connsiteX4" fmla="*/ 6374196 w 6374196"/>
              <a:gd name="connsiteY4" fmla="*/ 99300 h 1384300"/>
              <a:gd name="connsiteX5" fmla="*/ 6374196 w 6374196"/>
              <a:gd name="connsiteY5" fmla="*/ 1172483 h 1384300"/>
              <a:gd name="connsiteX6" fmla="*/ 926801 w 6374196"/>
              <a:gd name="connsiteY6" fmla="*/ 1172483 h 1384300"/>
              <a:gd name="connsiteX7" fmla="*/ 731115 w 6374196"/>
              <a:gd name="connsiteY7" fmla="*/ 1368169 h 1384300"/>
              <a:gd name="connsiteX8" fmla="*/ 653185 w 6374196"/>
              <a:gd name="connsiteY8" fmla="*/ 1368169 h 1384300"/>
              <a:gd name="connsiteX9" fmla="*/ 16131 w 6374196"/>
              <a:gd name="connsiteY9" fmla="*/ 731116 h 1384300"/>
              <a:gd name="connsiteX10" fmla="*/ 16131 w 6374196"/>
              <a:gd name="connsiteY10" fmla="*/ 653185 h 1384300"/>
              <a:gd name="connsiteX11" fmla="*/ 653185 w 6374196"/>
              <a:gd name="connsiteY11" fmla="*/ 16132 h 1384300"/>
              <a:gd name="connsiteX12" fmla="*/ 692150 w 6374196"/>
              <a:gd name="connsiteY12"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74196" h="1384300">
                <a:moveTo>
                  <a:pt x="692150" y="0"/>
                </a:moveTo>
                <a:cubicBezTo>
                  <a:pt x="706255" y="0"/>
                  <a:pt x="720361" y="5377"/>
                  <a:pt x="731115" y="16132"/>
                </a:cubicBezTo>
                <a:lnTo>
                  <a:pt x="886209" y="171226"/>
                </a:lnTo>
                <a:lnTo>
                  <a:pt x="886209" y="99300"/>
                </a:lnTo>
                <a:lnTo>
                  <a:pt x="6374196" y="99300"/>
                </a:lnTo>
                <a:lnTo>
                  <a:pt x="6374196" y="1172483"/>
                </a:lnTo>
                <a:lnTo>
                  <a:pt x="926801" y="1172483"/>
                </a:lnTo>
                <a:lnTo>
                  <a:pt x="731115" y="1368169"/>
                </a:lnTo>
                <a:cubicBezTo>
                  <a:pt x="709606" y="1389677"/>
                  <a:pt x="674694" y="1389677"/>
                  <a:pt x="653185" y="1368169"/>
                </a:cubicBezTo>
                <a:lnTo>
                  <a:pt x="16131" y="731116"/>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4" name="Freeform 5"/>
          <p:cNvSpPr/>
          <p:nvPr/>
        </p:nvSpPr>
        <p:spPr bwMode="auto">
          <a:xfrm>
            <a:off x="651990" y="1751046"/>
            <a:ext cx="3067932" cy="27190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5" name="Freeform 5"/>
          <p:cNvSpPr/>
          <p:nvPr/>
        </p:nvSpPr>
        <p:spPr bwMode="auto">
          <a:xfrm>
            <a:off x="1126232" y="1852921"/>
            <a:ext cx="3067932" cy="27190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6" name="矩形 5"/>
          <p:cNvSpPr/>
          <p:nvPr/>
        </p:nvSpPr>
        <p:spPr>
          <a:xfrm>
            <a:off x="1322753" y="2345147"/>
            <a:ext cx="2634290" cy="1107973"/>
          </a:xfrm>
          <a:prstGeom prst="rect">
            <a:avLst/>
          </a:prstGeom>
        </p:spPr>
        <p:txBody>
          <a:bodyPr wrap="square" lIns="91418" tIns="45709" rIns="91418" bIns="45709">
            <a:spAutoFit/>
          </a:bodyPr>
          <a:lstStyle/>
          <a:p>
            <a:pPr algn="ctr" defTabSz="933450">
              <a:spcBef>
                <a:spcPts val="0"/>
              </a:spcBef>
              <a:spcAft>
                <a:spcPts val="0"/>
              </a:spcAft>
              <a:defRPr/>
            </a:pPr>
            <a:r>
              <a:rPr lang="zh-CN" altLang="en-US" sz="6600" b="1" kern="0" dirty="0">
                <a:solidFill>
                  <a:schemeClr val="accent1">
                    <a:lumMod val="75000"/>
                  </a:schemeClr>
                </a:solidFill>
                <a:cs typeface="+mn-ea"/>
                <a:sym typeface="+mn-lt"/>
              </a:rPr>
              <a:t>目录</a:t>
            </a:r>
          </a:p>
        </p:txBody>
      </p:sp>
      <p:sp>
        <p:nvSpPr>
          <p:cNvPr id="7" name="Rectangle 4"/>
          <p:cNvSpPr txBox="1">
            <a:spLocks noChangeArrowheads="1"/>
          </p:cNvSpPr>
          <p:nvPr/>
        </p:nvSpPr>
        <p:spPr bwMode="auto">
          <a:xfrm>
            <a:off x="1338161" y="3554995"/>
            <a:ext cx="2644074" cy="6124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4" tIns="34277" rIns="68554" bIns="3427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3200" kern="0" dirty="0">
                <a:solidFill>
                  <a:schemeClr val="bg1">
                    <a:lumMod val="65000"/>
                  </a:schemeClr>
                </a:solidFill>
                <a:latin typeface="+mn-lt"/>
                <a:ea typeface="+mn-ea"/>
                <a:cs typeface="+mn-ea"/>
                <a:sym typeface="+mn-lt"/>
              </a:rPr>
              <a:t>CONTENTS</a:t>
            </a:r>
            <a:endParaRPr lang="zh-CN" altLang="en-US" sz="3200" kern="0" dirty="0">
              <a:solidFill>
                <a:schemeClr val="bg1">
                  <a:lumMod val="65000"/>
                </a:schemeClr>
              </a:solidFill>
              <a:latin typeface="+mn-lt"/>
              <a:ea typeface="+mn-ea"/>
              <a:cs typeface="+mn-ea"/>
              <a:sym typeface="+mn-lt"/>
            </a:endParaRPr>
          </a:p>
        </p:txBody>
      </p:sp>
      <p:sp>
        <p:nvSpPr>
          <p:cNvPr id="8" name="任意多边形 7"/>
          <p:cNvSpPr>
            <a:spLocks noChangeAspect="1"/>
          </p:cNvSpPr>
          <p:nvPr/>
        </p:nvSpPr>
        <p:spPr>
          <a:xfrm>
            <a:off x="5581766" y="1725072"/>
            <a:ext cx="1274751" cy="1274751"/>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9" name="任意多边形 8"/>
          <p:cNvSpPr>
            <a:spLocks noChangeAspect="1"/>
          </p:cNvSpPr>
          <p:nvPr/>
        </p:nvSpPr>
        <p:spPr>
          <a:xfrm>
            <a:off x="5581024" y="3428698"/>
            <a:ext cx="1274751" cy="1274751"/>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10" name="任意多边形 9"/>
          <p:cNvSpPr>
            <a:spLocks noChangeAspect="1"/>
          </p:cNvSpPr>
          <p:nvPr/>
        </p:nvSpPr>
        <p:spPr>
          <a:xfrm>
            <a:off x="5581024" y="4993312"/>
            <a:ext cx="1274751" cy="1274751"/>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11" name="任意多边形 10"/>
          <p:cNvSpPr>
            <a:spLocks noChangeAspect="1"/>
          </p:cNvSpPr>
          <p:nvPr/>
        </p:nvSpPr>
        <p:spPr>
          <a:xfrm>
            <a:off x="5581024" y="54956"/>
            <a:ext cx="1274751" cy="1274751"/>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30" name="文本框 29"/>
          <p:cNvSpPr txBox="1"/>
          <p:nvPr/>
        </p:nvSpPr>
        <p:spPr>
          <a:xfrm>
            <a:off x="5813639" y="324432"/>
            <a:ext cx="810788" cy="707886"/>
          </a:xfrm>
          <a:prstGeom prst="rect">
            <a:avLst/>
          </a:prstGeom>
          <a:noFill/>
        </p:spPr>
        <p:txBody>
          <a:bodyPr wrap="square" rtlCol="0">
            <a:spAutoFit/>
          </a:bodyPr>
          <a:lstStyle/>
          <a:p>
            <a:r>
              <a:rPr lang="en-US" altLang="zh-CN" sz="4000" b="1" dirty="0" smtClean="0">
                <a:cs typeface="+mn-ea"/>
                <a:sym typeface="+mn-lt"/>
              </a:rPr>
              <a:t>01</a:t>
            </a:r>
            <a:endParaRPr lang="zh-CN" altLang="en-US" sz="4000" b="1" dirty="0">
              <a:cs typeface="+mn-ea"/>
              <a:sym typeface="+mn-lt"/>
            </a:endParaRPr>
          </a:p>
        </p:txBody>
      </p:sp>
      <p:sp>
        <p:nvSpPr>
          <p:cNvPr id="31" name="文本框 30"/>
          <p:cNvSpPr txBox="1"/>
          <p:nvPr/>
        </p:nvSpPr>
        <p:spPr>
          <a:xfrm>
            <a:off x="5814381" y="1994548"/>
            <a:ext cx="810788" cy="707886"/>
          </a:xfrm>
          <a:prstGeom prst="rect">
            <a:avLst/>
          </a:prstGeom>
          <a:noFill/>
        </p:spPr>
        <p:txBody>
          <a:bodyPr wrap="square" rtlCol="0">
            <a:spAutoFit/>
          </a:bodyPr>
          <a:lstStyle/>
          <a:p>
            <a:r>
              <a:rPr lang="en-US" altLang="zh-CN" sz="4000" b="1" dirty="0" smtClean="0">
                <a:cs typeface="+mn-ea"/>
                <a:sym typeface="+mn-lt"/>
              </a:rPr>
              <a:t>02</a:t>
            </a:r>
            <a:endParaRPr lang="zh-CN" altLang="en-US" sz="4000" b="1" dirty="0">
              <a:cs typeface="+mn-ea"/>
              <a:sym typeface="+mn-lt"/>
            </a:endParaRPr>
          </a:p>
        </p:txBody>
      </p:sp>
      <p:sp>
        <p:nvSpPr>
          <p:cNvPr id="32" name="文本框 31"/>
          <p:cNvSpPr txBox="1"/>
          <p:nvPr/>
        </p:nvSpPr>
        <p:spPr>
          <a:xfrm>
            <a:off x="5813639" y="3698174"/>
            <a:ext cx="810788" cy="707886"/>
          </a:xfrm>
          <a:prstGeom prst="rect">
            <a:avLst/>
          </a:prstGeom>
          <a:noFill/>
        </p:spPr>
        <p:txBody>
          <a:bodyPr wrap="square" rtlCol="0">
            <a:spAutoFit/>
          </a:bodyPr>
          <a:lstStyle/>
          <a:p>
            <a:r>
              <a:rPr lang="en-US" altLang="zh-CN" sz="4000" b="1" dirty="0" smtClean="0">
                <a:cs typeface="+mn-ea"/>
                <a:sym typeface="+mn-lt"/>
              </a:rPr>
              <a:t>03</a:t>
            </a:r>
            <a:endParaRPr lang="zh-CN" altLang="en-US" sz="4000" b="1" dirty="0">
              <a:cs typeface="+mn-ea"/>
              <a:sym typeface="+mn-lt"/>
            </a:endParaRPr>
          </a:p>
        </p:txBody>
      </p:sp>
      <p:sp>
        <p:nvSpPr>
          <p:cNvPr id="33" name="文本框 32"/>
          <p:cNvSpPr txBox="1"/>
          <p:nvPr/>
        </p:nvSpPr>
        <p:spPr>
          <a:xfrm>
            <a:off x="5778714" y="5262788"/>
            <a:ext cx="810788" cy="707886"/>
          </a:xfrm>
          <a:prstGeom prst="rect">
            <a:avLst/>
          </a:prstGeom>
          <a:noFill/>
        </p:spPr>
        <p:txBody>
          <a:bodyPr wrap="square" rtlCol="0">
            <a:spAutoFit/>
          </a:bodyPr>
          <a:lstStyle/>
          <a:p>
            <a:r>
              <a:rPr lang="en-US" altLang="zh-CN" sz="4000" b="1" dirty="0" smtClean="0">
                <a:cs typeface="+mn-ea"/>
                <a:sym typeface="+mn-lt"/>
              </a:rPr>
              <a:t>04</a:t>
            </a:r>
            <a:endParaRPr lang="zh-CN" altLang="en-US" sz="4000" b="1" dirty="0">
              <a:cs typeface="+mn-ea"/>
              <a:sym typeface="+mn-lt"/>
            </a:endParaRPr>
          </a:p>
        </p:txBody>
      </p:sp>
      <p:sp>
        <p:nvSpPr>
          <p:cNvPr id="34" name="文本框 33"/>
          <p:cNvSpPr txBox="1"/>
          <p:nvPr/>
        </p:nvSpPr>
        <p:spPr>
          <a:xfrm>
            <a:off x="7242199" y="176910"/>
            <a:ext cx="3022678" cy="1077218"/>
          </a:xfrm>
          <a:prstGeom prst="rect">
            <a:avLst/>
          </a:prstGeom>
          <a:noFill/>
        </p:spPr>
        <p:txBody>
          <a:bodyPr wrap="square" rtlCol="0">
            <a:spAutoFit/>
          </a:bodyPr>
          <a:lstStyle/>
          <a:p>
            <a:r>
              <a:rPr lang="zh-CN" altLang="en-US" sz="3200" b="1" dirty="0">
                <a:cs typeface="+mn-ea"/>
                <a:sym typeface="+mn-lt"/>
              </a:rPr>
              <a:t>职业与职业生涯规划</a:t>
            </a:r>
            <a:endParaRPr lang="zh-CN" altLang="en-US" sz="3200" b="1" dirty="0">
              <a:cs typeface="+mn-ea"/>
              <a:sym typeface="+mn-lt"/>
            </a:endParaRPr>
          </a:p>
        </p:txBody>
      </p:sp>
      <p:sp>
        <p:nvSpPr>
          <p:cNvPr id="35" name="文本框 34"/>
          <p:cNvSpPr txBox="1"/>
          <p:nvPr/>
        </p:nvSpPr>
        <p:spPr>
          <a:xfrm>
            <a:off x="7242199" y="1806538"/>
            <a:ext cx="3425292" cy="1077218"/>
          </a:xfrm>
          <a:prstGeom prst="rect">
            <a:avLst/>
          </a:prstGeom>
          <a:noFill/>
        </p:spPr>
        <p:txBody>
          <a:bodyPr wrap="square" rtlCol="0">
            <a:spAutoFit/>
          </a:bodyPr>
          <a:lstStyle/>
          <a:p>
            <a:r>
              <a:rPr lang="zh-CN" altLang="en-US" sz="3200" b="1" dirty="0">
                <a:cs typeface="+mn-ea"/>
                <a:sym typeface="+mn-lt"/>
              </a:rPr>
              <a:t>国家就业政策及法律法规</a:t>
            </a:r>
            <a:endParaRPr lang="zh-CN" altLang="en-US" sz="3200" b="1" dirty="0">
              <a:cs typeface="+mn-ea"/>
              <a:sym typeface="+mn-lt"/>
            </a:endParaRPr>
          </a:p>
        </p:txBody>
      </p:sp>
      <p:sp>
        <p:nvSpPr>
          <p:cNvPr id="36" name="文本框 35"/>
          <p:cNvSpPr txBox="1"/>
          <p:nvPr/>
        </p:nvSpPr>
        <p:spPr>
          <a:xfrm>
            <a:off x="7242945" y="3536575"/>
            <a:ext cx="3425292" cy="1077218"/>
          </a:xfrm>
          <a:prstGeom prst="rect">
            <a:avLst/>
          </a:prstGeom>
          <a:noFill/>
        </p:spPr>
        <p:txBody>
          <a:bodyPr wrap="square" rtlCol="0">
            <a:spAutoFit/>
          </a:bodyPr>
          <a:lstStyle/>
          <a:p>
            <a:r>
              <a:rPr lang="zh-CN" altLang="en-US" sz="3200" b="1" dirty="0">
                <a:cs typeface="+mn-ea"/>
                <a:sym typeface="+mn-lt"/>
              </a:rPr>
              <a:t>就业指导与面试技巧</a:t>
            </a:r>
            <a:endParaRPr lang="zh-CN" altLang="en-US" sz="3200" b="1" dirty="0">
              <a:cs typeface="+mn-ea"/>
              <a:sym typeface="+mn-lt"/>
            </a:endParaRPr>
          </a:p>
        </p:txBody>
      </p:sp>
      <p:sp>
        <p:nvSpPr>
          <p:cNvPr id="37" name="文本框 36"/>
          <p:cNvSpPr txBox="1"/>
          <p:nvPr/>
        </p:nvSpPr>
        <p:spPr>
          <a:xfrm>
            <a:off x="7242200" y="5316195"/>
            <a:ext cx="3425292" cy="584775"/>
          </a:xfrm>
          <a:prstGeom prst="rect">
            <a:avLst/>
          </a:prstGeom>
          <a:noFill/>
        </p:spPr>
        <p:txBody>
          <a:bodyPr wrap="square" rtlCol="0">
            <a:spAutoFit/>
          </a:bodyPr>
          <a:lstStyle/>
          <a:p>
            <a:r>
              <a:rPr lang="zh-CN" altLang="en-US" sz="3200" b="1" dirty="0">
                <a:cs typeface="+mn-ea"/>
                <a:sym typeface="+mn-lt"/>
              </a:rPr>
              <a:t>创业与创业教育</a:t>
            </a:r>
            <a:endParaRPr lang="zh-CN" altLang="en-US" sz="3200" b="1" dirty="0">
              <a:cs typeface="+mn-ea"/>
              <a:sym typeface="+mn-lt"/>
            </a:endParaRPr>
          </a:p>
        </p:txBody>
      </p:sp>
      <p:sp>
        <p:nvSpPr>
          <p:cNvPr id="38" name="任意多边形 37"/>
          <p:cNvSpPr>
            <a:spLocks noChangeAspect="1"/>
          </p:cNvSpPr>
          <p:nvPr/>
        </p:nvSpPr>
        <p:spPr>
          <a:xfrm rot="20754726">
            <a:off x="-990212" y="-1294209"/>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Tree>
    <p:extLst>
      <p:ext uri="{BB962C8B-B14F-4D97-AF65-F5344CB8AC3E}">
        <p14:creationId xmlns:p14="http://schemas.microsoft.com/office/powerpoint/2010/main" val="38665925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976" y="154674"/>
            <a:ext cx="11265740" cy="6740307"/>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社会文化素质包含文化、科学、道德、法律、政治、艺术、信仰等知识与能力方面的素质。它建立在生理和心理素质之上，是社会化的重要内容。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生理素质、心理素质和社会文化素质，在人的整体素质中处于不同的发展层次，它们相互联系，相互作用，并相互渗透，共同构成了人的综合素质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）劳动者的职业素质。职业素质是指劳动者在生理条件的基础上，通过专业（</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）教育（培训）、职业实践和自我完善等途径而形成和发展起来的，在职业活动中起</a:t>
            </a:r>
            <a:r>
              <a:rPr lang="zh-CN" altLang="en-US" dirty="0" smtClean="0">
                <a:solidFill>
                  <a:srgbClr val="221E1F"/>
                </a:solidFill>
                <a:latin typeface="Adobe 宋体 Std L" panose="02020300000000000000" pitchFamily="18" charset="-122"/>
                <a:ea typeface="Adobe 宋体 Std L" panose="02020300000000000000" pitchFamily="18" charset="-122"/>
              </a:rPr>
              <a:t>着重要</a:t>
            </a:r>
            <a:r>
              <a:rPr lang="zh-CN" altLang="en-US" dirty="0">
                <a:solidFill>
                  <a:srgbClr val="221E1F"/>
                </a:solidFill>
                <a:latin typeface="Adobe 宋体 Std L" panose="02020300000000000000" pitchFamily="18" charset="-122"/>
                <a:ea typeface="Adobe 宋体 Std L" panose="02020300000000000000" pitchFamily="18" charset="-122"/>
              </a:rPr>
              <a:t>作用的内在基本品质。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劳动者的职业素质具有五个方面的特性，即专业性、稳定性、内在性、整体性和</a:t>
            </a:r>
            <a:r>
              <a:rPr lang="zh-CN" altLang="en-US" dirty="0" smtClean="0">
                <a:solidFill>
                  <a:srgbClr val="221E1F"/>
                </a:solidFill>
                <a:latin typeface="Adobe 宋体 Std L" panose="02020300000000000000" pitchFamily="18" charset="-122"/>
                <a:ea typeface="Adobe 宋体 Std L" panose="02020300000000000000" pitchFamily="18" charset="-122"/>
              </a:rPr>
              <a:t>发展性</a:t>
            </a:r>
            <a:r>
              <a:rPr lang="zh-CN" altLang="en-US" dirty="0">
                <a:solidFill>
                  <a:srgbClr val="221E1F"/>
                </a:solidFill>
                <a:latin typeface="Adobe 宋体 Std L" panose="02020300000000000000" pitchFamily="18" charset="-122"/>
                <a:ea typeface="Adobe 宋体 Std L" panose="02020300000000000000" pitchFamily="18" charset="-122"/>
              </a:rPr>
              <a:t>。专业性是指劳动者一般都具有一定的专门的业务能力。稳定性是指职业素质一经形成</a:t>
            </a:r>
            <a:r>
              <a:rPr lang="zh-CN" altLang="en-US" dirty="0" smtClean="0">
                <a:solidFill>
                  <a:srgbClr val="221E1F"/>
                </a:solidFill>
                <a:latin typeface="Adobe 宋体 Std L" panose="02020300000000000000" pitchFamily="18" charset="-122"/>
                <a:ea typeface="Adobe 宋体 Std L" panose="02020300000000000000" pitchFamily="18" charset="-122"/>
              </a:rPr>
              <a:t>，便</a:t>
            </a:r>
            <a:r>
              <a:rPr lang="zh-CN" altLang="en-US" dirty="0">
                <a:solidFill>
                  <a:srgbClr val="221E1F"/>
                </a:solidFill>
                <a:latin typeface="Adobe 宋体 Std L" panose="02020300000000000000" pitchFamily="18" charset="-122"/>
                <a:ea typeface="Adobe 宋体 Std L" panose="02020300000000000000" pitchFamily="18" charset="-122"/>
              </a:rPr>
              <a:t>会在劳动者的个性品质中稳定地表现出来。内在性是指一个人对所从事的职业要求和</a:t>
            </a:r>
            <a:r>
              <a:rPr lang="zh-CN" altLang="en-US" dirty="0" smtClean="0">
                <a:solidFill>
                  <a:srgbClr val="221E1F"/>
                </a:solidFill>
                <a:latin typeface="Adobe 宋体 Std L" panose="02020300000000000000" pitchFamily="18" charset="-122"/>
                <a:ea typeface="Adobe 宋体 Std L" panose="02020300000000000000" pitchFamily="18" charset="-122"/>
              </a:rPr>
              <a:t>专业知识</a:t>
            </a:r>
            <a:r>
              <a:rPr lang="zh-CN" altLang="en-US" dirty="0">
                <a:solidFill>
                  <a:srgbClr val="221E1F"/>
                </a:solidFill>
                <a:latin typeface="Adobe 宋体 Std L" panose="02020300000000000000" pitchFamily="18" charset="-122"/>
                <a:ea typeface="Adobe 宋体 Std L" panose="02020300000000000000" pitchFamily="18" charset="-122"/>
              </a:rPr>
              <a:t>的内化，它一经形成就以潜能的形式存在，在职业活动中展现出来。整体性是指</a:t>
            </a:r>
            <a:r>
              <a:rPr lang="zh-CN" altLang="en-US" dirty="0" smtClean="0">
                <a:solidFill>
                  <a:srgbClr val="221E1F"/>
                </a:solidFill>
                <a:latin typeface="Adobe 宋体 Std L" panose="02020300000000000000" pitchFamily="18" charset="-122"/>
                <a:ea typeface="Adobe 宋体 Std L" panose="02020300000000000000" pitchFamily="18" charset="-122"/>
              </a:rPr>
              <a:t>劳动者的</a:t>
            </a:r>
            <a:r>
              <a:rPr lang="zh-CN" altLang="en-US" dirty="0">
                <a:solidFill>
                  <a:srgbClr val="221E1F"/>
                </a:solidFill>
                <a:latin typeface="Adobe 宋体 Std L" panose="02020300000000000000" pitchFamily="18" charset="-122"/>
                <a:ea typeface="Adobe 宋体 Std L" panose="02020300000000000000" pitchFamily="18" charset="-122"/>
              </a:rPr>
              <a:t>知识、能力和其他个性品质在职业活动中的综合表现。发展性是指随着社会发展和科技</a:t>
            </a:r>
            <a:r>
              <a:rPr lang="zh-CN" altLang="en-US" dirty="0" smtClean="0">
                <a:solidFill>
                  <a:srgbClr val="221E1F"/>
                </a:solidFill>
                <a:latin typeface="Adobe 宋体 Std L" panose="02020300000000000000" pitchFamily="18" charset="-122"/>
                <a:ea typeface="Adobe 宋体 Std L" panose="02020300000000000000" pitchFamily="18" charset="-122"/>
              </a:rPr>
              <a:t>进步</a:t>
            </a:r>
            <a:r>
              <a:rPr lang="zh-CN" altLang="en-US" dirty="0">
                <a:solidFill>
                  <a:srgbClr val="221E1F"/>
                </a:solidFill>
                <a:latin typeface="Adobe 宋体 Std L" panose="02020300000000000000" pitchFamily="18" charset="-122"/>
                <a:ea typeface="Adobe 宋体 Std L" panose="02020300000000000000" pitchFamily="18" charset="-122"/>
              </a:rPr>
              <a:t>，劳动者必须从时代发展的需要出发，不断地提高和完善自身的职业素质。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）提高职业素质的重要意义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提高职业素质有利于促进人的全面发展</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人的一生大部分时间是在职业活动中度过的，职业素质的形成过程就是以专业知识和专业技能为</a:t>
            </a:r>
            <a:r>
              <a:rPr lang="zh-CN" altLang="en-US" dirty="0" smtClean="0">
                <a:solidFill>
                  <a:srgbClr val="221E1F"/>
                </a:solidFill>
                <a:latin typeface="Adobe 宋体 Std L" panose="02020300000000000000" pitchFamily="18" charset="-122"/>
                <a:ea typeface="Adobe 宋体 Std L" panose="02020300000000000000" pitchFamily="18" charset="-122"/>
              </a:rPr>
              <a:t>核心</a:t>
            </a:r>
            <a:r>
              <a:rPr lang="zh-CN" altLang="en-US" dirty="0">
                <a:solidFill>
                  <a:srgbClr val="221E1F"/>
                </a:solidFill>
                <a:latin typeface="Adobe 宋体 Std L" panose="02020300000000000000" pitchFamily="18" charset="-122"/>
                <a:ea typeface="Adobe 宋体 Std L" panose="02020300000000000000" pitchFamily="18" charset="-122"/>
              </a:rPr>
              <a:t>的社会文化素质、心理素质和身体素质的整合过程。良好的职业素质有利于促进人的全面发展，</a:t>
            </a:r>
            <a:r>
              <a:rPr lang="zh-CN" altLang="en-US" dirty="0" smtClean="0">
                <a:solidFill>
                  <a:srgbClr val="221E1F"/>
                </a:solidFill>
                <a:latin typeface="Adobe 宋体 Std L" panose="02020300000000000000" pitchFamily="18" charset="-122"/>
                <a:ea typeface="Adobe 宋体 Std L" panose="02020300000000000000" pitchFamily="18" charset="-122"/>
              </a:rPr>
              <a:t>促进自身</a:t>
            </a:r>
            <a:r>
              <a:rPr lang="zh-CN" altLang="en-US" dirty="0">
                <a:solidFill>
                  <a:srgbClr val="221E1F"/>
                </a:solidFill>
                <a:latin typeface="Adobe 宋体 Std L" panose="02020300000000000000" pitchFamily="18" charset="-122"/>
                <a:ea typeface="Adobe 宋体 Std L" panose="02020300000000000000" pitchFamily="18" charset="-122"/>
              </a:rPr>
              <a:t>的不断完善。</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54051854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515093" y="855405"/>
            <a:ext cx="8118187" cy="5530455"/>
          </a:xfrm>
          <a:prstGeom prst="rect">
            <a:avLst/>
          </a:prstGeom>
          <a:gradFill flip="none" rotWithShape="1">
            <a:gsLst>
              <a:gs pos="100000">
                <a:schemeClr val="accent1">
                  <a:lumMod val="20000"/>
                  <a:lumOff val="80000"/>
                </a:schemeClr>
              </a:gs>
              <a:gs pos="0">
                <a:schemeClr val="accent1">
                  <a:lumMod val="60000"/>
                  <a:lumOff val="40000"/>
                </a:schemeClr>
              </a:gs>
            </a:gsLst>
            <a:lin ang="2700000" scaled="1"/>
            <a:tileRect/>
          </a:gradFill>
          <a:ln w="19050">
            <a:no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62" name="文本框 61"/>
          <p:cNvSpPr txBox="1"/>
          <p:nvPr/>
        </p:nvSpPr>
        <p:spPr>
          <a:xfrm>
            <a:off x="664441" y="969969"/>
            <a:ext cx="2501582" cy="400110"/>
          </a:xfrm>
          <a:prstGeom prst="rect">
            <a:avLst/>
          </a:prstGeom>
          <a:noFill/>
        </p:spPr>
        <p:txBody>
          <a:bodyPr wrap="square" rtlCol="0">
            <a:spAutoFit/>
          </a:bodyPr>
          <a:lstStyle/>
          <a:p>
            <a:r>
              <a:rPr lang="zh-CN" altLang="en-US" sz="2000" b="1" dirty="0">
                <a:solidFill>
                  <a:schemeClr val="bg1"/>
                </a:solidFill>
                <a:cs typeface="+mn-ea"/>
                <a:sym typeface="+mn-lt"/>
              </a:rPr>
              <a:t>教学目标</a:t>
            </a:r>
          </a:p>
        </p:txBody>
      </p:sp>
      <p:sp>
        <p:nvSpPr>
          <p:cNvPr id="63" name="文本框 62"/>
          <p:cNvSpPr txBox="1"/>
          <p:nvPr/>
        </p:nvSpPr>
        <p:spPr>
          <a:xfrm>
            <a:off x="1218443" y="1423860"/>
            <a:ext cx="7162707" cy="1754326"/>
          </a:xfrm>
          <a:prstGeom prst="rect">
            <a:avLst/>
          </a:prstGeom>
          <a:noFill/>
        </p:spPr>
        <p:txBody>
          <a:bodyPr wrap="square" rtlCol="0">
            <a:spAutoFit/>
          </a:bodyPr>
          <a:lstStyle/>
          <a:p>
            <a:pPr>
              <a:lnSpc>
                <a:spcPct val="150000"/>
              </a:lnSpc>
            </a:pPr>
            <a:r>
              <a:rPr lang="zh-CN" altLang="en-US" dirty="0" smtClean="0">
                <a:cs typeface="+mn-ea"/>
                <a:sym typeface="+mn-lt"/>
              </a:rPr>
              <a:t>    创业</a:t>
            </a:r>
            <a:r>
              <a:rPr lang="zh-CN" altLang="en-US" dirty="0">
                <a:cs typeface="+mn-ea"/>
                <a:sym typeface="+mn-lt"/>
              </a:rPr>
              <a:t>设计大赛是当今校园进行创业教育的一种重要体现形式，让创业教育从一种略显空洞的说教转变为一种可以触摸的实践状态。通过本章的学习，学生能充分感受模拟的创业环境，体验创业的快乐和激情。</a:t>
            </a:r>
          </a:p>
        </p:txBody>
      </p:sp>
      <p:sp>
        <p:nvSpPr>
          <p:cNvPr id="5" name="文本框 61"/>
          <p:cNvSpPr txBox="1"/>
          <p:nvPr/>
        </p:nvSpPr>
        <p:spPr>
          <a:xfrm>
            <a:off x="664442" y="3344026"/>
            <a:ext cx="2501582" cy="400110"/>
          </a:xfrm>
          <a:prstGeom prst="rect">
            <a:avLst/>
          </a:prstGeom>
          <a:noFill/>
        </p:spPr>
        <p:txBody>
          <a:bodyPr wrap="square" rtlCol="0">
            <a:spAutoFit/>
          </a:bodyPr>
          <a:lstStyle/>
          <a:p>
            <a:r>
              <a:rPr lang="zh-CN" altLang="en-US" sz="2000" b="1" dirty="0" smtClean="0">
                <a:solidFill>
                  <a:schemeClr val="bg1"/>
                </a:solidFill>
                <a:cs typeface="+mn-ea"/>
                <a:sym typeface="+mn-lt"/>
              </a:rPr>
              <a:t>教学</a:t>
            </a:r>
            <a:r>
              <a:rPr lang="zh-CN" altLang="en-US" sz="2000" b="1" dirty="0">
                <a:solidFill>
                  <a:schemeClr val="bg1"/>
                </a:solidFill>
                <a:cs typeface="+mn-ea"/>
                <a:sym typeface="+mn-lt"/>
              </a:rPr>
              <a:t>要求</a:t>
            </a:r>
          </a:p>
        </p:txBody>
      </p:sp>
      <p:sp>
        <p:nvSpPr>
          <p:cNvPr id="6" name="文本框 62"/>
          <p:cNvSpPr txBox="1"/>
          <p:nvPr/>
        </p:nvSpPr>
        <p:spPr>
          <a:xfrm>
            <a:off x="1218444" y="3797917"/>
            <a:ext cx="7162707" cy="2520370"/>
          </a:xfrm>
          <a:prstGeom prst="rect">
            <a:avLst/>
          </a:prstGeom>
          <a:noFill/>
        </p:spPr>
        <p:txBody>
          <a:bodyPr wrap="square" rtlCol="0">
            <a:spAutoFit/>
          </a:bodyPr>
          <a:lstStyle/>
          <a:p>
            <a:pPr>
              <a:lnSpc>
                <a:spcPct val="150000"/>
              </a:lnSpc>
            </a:pPr>
            <a:r>
              <a:rPr lang="zh-CN" altLang="en-US" dirty="0">
                <a:cs typeface="+mn-ea"/>
                <a:sym typeface="+mn-lt"/>
              </a:rPr>
              <a:t>认知： 了解创业设计大赛的发展情况，理解创业实践对于学生未来创业成功的重要性。</a:t>
            </a:r>
          </a:p>
          <a:p>
            <a:pPr>
              <a:lnSpc>
                <a:spcPct val="150000"/>
              </a:lnSpc>
            </a:pPr>
            <a:r>
              <a:rPr lang="zh-CN" altLang="en-US" dirty="0">
                <a:cs typeface="+mn-ea"/>
                <a:sym typeface="+mn-lt"/>
              </a:rPr>
              <a:t>情感和态度： 让创业从书本上的模式转变为实际，学生应注重体会创业的对个人成长和对社会的意义。</a:t>
            </a:r>
          </a:p>
          <a:p>
            <a:pPr>
              <a:lnSpc>
                <a:spcPct val="150000"/>
              </a:lnSpc>
            </a:pPr>
            <a:r>
              <a:rPr lang="zh-CN" altLang="en-US" dirty="0">
                <a:cs typeface="+mn-ea"/>
                <a:sym typeface="+mn-lt"/>
              </a:rPr>
              <a:t>运用： 从以往各院校开展的创业设计大赛中学习经验，通过实践掌握创业所需的基本要素和能力。</a:t>
            </a:r>
            <a:endParaRPr lang="zh-CN" altLang="en-US" dirty="0">
              <a:cs typeface="+mn-ea"/>
              <a:sym typeface="+mn-lt"/>
            </a:endParaRPr>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6211" y="156236"/>
            <a:ext cx="3307750" cy="2698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15300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900680" cy="804725"/>
            <a:chOff x="251900" y="195486"/>
            <a:chExt cx="5021486" cy="585582"/>
          </a:xfrm>
        </p:grpSpPr>
        <p:sp>
          <p:nvSpPr>
            <p:cNvPr id="7" name="矩形 6"/>
            <p:cNvSpPr/>
            <p:nvPr/>
          </p:nvSpPr>
          <p:spPr>
            <a:xfrm>
              <a:off x="1331640" y="255120"/>
              <a:ext cx="3941746"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a:solidFill>
                    <a:schemeClr val="accent1">
                      <a:lumMod val="75000"/>
                    </a:schemeClr>
                  </a:solidFill>
                  <a:cs typeface="+mn-ea"/>
                  <a:sym typeface="+mn-lt"/>
                </a:rPr>
                <a:t>8</a:t>
              </a:r>
              <a:r>
                <a:rPr lang="zh-CN" altLang="en-US" sz="2800" b="1" kern="0" dirty="0" smtClean="0">
                  <a:solidFill>
                    <a:schemeClr val="accent1">
                      <a:lumMod val="75000"/>
                    </a:schemeClr>
                  </a:solidFill>
                  <a:cs typeface="+mn-ea"/>
                  <a:sym typeface="+mn-lt"/>
                </a:rPr>
                <a:t>章  创业</a:t>
              </a:r>
              <a:r>
                <a:rPr lang="zh-CN" altLang="en-US" sz="2800" b="1" kern="0" dirty="0">
                  <a:solidFill>
                    <a:schemeClr val="accent1">
                      <a:lumMod val="75000"/>
                    </a:schemeClr>
                  </a:solidFill>
                  <a:cs typeface="+mn-ea"/>
                  <a:sym typeface="+mn-lt"/>
                </a:rPr>
                <a:t>设计模拟分析与实践</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a:extLst>
              <a:ext uri="{FF2B5EF4-FFF2-40B4-BE49-F238E27FC236}">
                <a16:creationId xmlns="" xmlns:a16="http://schemas.microsoft.com/office/drawing/2014/main" id="{5263DC9B-3D8F-19CA-605A-141B5E847747}"/>
              </a:ext>
            </a:extLst>
          </p:cNvPr>
          <p:cNvSpPr txBox="1"/>
          <p:nvPr/>
        </p:nvSpPr>
        <p:spPr>
          <a:xfrm>
            <a:off x="612742" y="350422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一、国外的创业设计大赛</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682125" y="4214301"/>
            <a:ext cx="11054246" cy="212660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创业设计大赛在国外已逐步形成成熟的体系和模式，例如在美国得克萨斯，</a:t>
            </a:r>
            <a:r>
              <a:rPr lang="en-US" altLang="zh-CN" dirty="0">
                <a:solidFill>
                  <a:srgbClr val="221E1F"/>
                </a:solidFill>
                <a:latin typeface="Adobe 宋体 Std L" panose="02020300000000000000" pitchFamily="18" charset="-122"/>
                <a:ea typeface="Adobe 宋体 Std L" panose="02020300000000000000" pitchFamily="18" charset="-122"/>
              </a:rPr>
              <a:t>1983 </a:t>
            </a:r>
            <a:r>
              <a:rPr lang="zh-CN" altLang="en-US" dirty="0">
                <a:solidFill>
                  <a:srgbClr val="221E1F"/>
                </a:solidFill>
                <a:latin typeface="Adobe 宋体 Std L" panose="02020300000000000000" pitchFamily="18" charset="-122"/>
                <a:ea typeface="Adobe 宋体 Std L" panose="02020300000000000000" pitchFamily="18" charset="-122"/>
              </a:rPr>
              <a:t>年</a:t>
            </a:r>
            <a:r>
              <a:rPr lang="zh-CN" altLang="en-US" dirty="0" smtClean="0">
                <a:solidFill>
                  <a:srgbClr val="221E1F"/>
                </a:solidFill>
                <a:latin typeface="Adobe 宋体 Std L" panose="02020300000000000000" pitchFamily="18" charset="-122"/>
                <a:ea typeface="Adobe 宋体 Std L" panose="02020300000000000000" pitchFamily="18" charset="-122"/>
              </a:rPr>
              <a:t>由州立</a:t>
            </a:r>
            <a:r>
              <a:rPr lang="zh-CN" altLang="en-US" dirty="0">
                <a:solidFill>
                  <a:srgbClr val="221E1F"/>
                </a:solidFill>
                <a:latin typeface="Adobe 宋体 Std L" panose="02020300000000000000" pitchFamily="18" charset="-122"/>
                <a:ea typeface="Adobe 宋体 Std L" panose="02020300000000000000" pitchFamily="18" charset="-122"/>
              </a:rPr>
              <a:t>大学奥斯汀分校的两名 </a:t>
            </a:r>
            <a:r>
              <a:rPr lang="en-US" altLang="zh-CN" dirty="0">
                <a:solidFill>
                  <a:srgbClr val="221E1F"/>
                </a:solidFill>
                <a:latin typeface="Adobe 宋体 Std L" panose="02020300000000000000" pitchFamily="18" charset="-122"/>
                <a:ea typeface="Adobe 宋体 Std L" panose="02020300000000000000" pitchFamily="18" charset="-122"/>
              </a:rPr>
              <a:t>MBA </a:t>
            </a:r>
            <a:r>
              <a:rPr lang="zh-CN" altLang="en-US" dirty="0">
                <a:solidFill>
                  <a:srgbClr val="221E1F"/>
                </a:solidFill>
                <a:latin typeface="Adobe 宋体 Std L" panose="02020300000000000000" pitchFamily="18" charset="-122"/>
                <a:ea typeface="Adobe 宋体 Std L" panose="02020300000000000000" pitchFamily="18" charset="-122"/>
              </a:rPr>
              <a:t>学生第一次发起了创业设计大赛，他们的目标就瞄准了</a:t>
            </a:r>
            <a:r>
              <a:rPr lang="zh-CN" altLang="en-US" dirty="0" smtClean="0">
                <a:solidFill>
                  <a:srgbClr val="221E1F"/>
                </a:solidFill>
                <a:latin typeface="Adobe 宋体 Std L" panose="02020300000000000000" pitchFamily="18" charset="-122"/>
                <a:ea typeface="Adobe 宋体 Std L" panose="02020300000000000000" pitchFamily="18" charset="-122"/>
              </a:rPr>
              <a:t>校园</a:t>
            </a:r>
            <a:r>
              <a:rPr lang="zh-CN" altLang="en-US" dirty="0">
                <a:solidFill>
                  <a:srgbClr val="221E1F"/>
                </a:solidFill>
                <a:latin typeface="Adobe 宋体 Std L" panose="02020300000000000000" pitchFamily="18" charset="-122"/>
                <a:ea typeface="Adobe 宋体 Std L" panose="02020300000000000000" pitchFamily="18" charset="-122"/>
              </a:rPr>
              <a:t>之外的市场，并在美国成功地举办了世界上第一个商业设计竞赛，这构成了美国乃至</a:t>
            </a:r>
            <a:r>
              <a:rPr lang="zh-CN" altLang="en-US" dirty="0" smtClean="0">
                <a:solidFill>
                  <a:srgbClr val="221E1F"/>
                </a:solidFill>
                <a:latin typeface="Adobe 宋体 Std L" panose="02020300000000000000" pitchFamily="18" charset="-122"/>
                <a:ea typeface="Adobe 宋体 Std L" panose="02020300000000000000" pitchFamily="18" charset="-122"/>
              </a:rPr>
              <a:t>世界范围</a:t>
            </a:r>
            <a:r>
              <a:rPr lang="zh-CN" altLang="en-US" dirty="0">
                <a:solidFill>
                  <a:srgbClr val="221E1F"/>
                </a:solidFill>
                <a:latin typeface="Adobe 宋体 Std L" panose="02020300000000000000" pitchFamily="18" charset="-122"/>
                <a:ea typeface="Adobe 宋体 Std L" panose="02020300000000000000" pitchFamily="18" charset="-122"/>
              </a:rPr>
              <a:t>内商业设计竞赛的起源。由此可知，创业设计大赛是要求参赛者组成优势互补的竞赛</a:t>
            </a:r>
            <a:r>
              <a:rPr lang="zh-CN" altLang="en-US" dirty="0" smtClean="0">
                <a:solidFill>
                  <a:srgbClr val="221E1F"/>
                </a:solidFill>
                <a:latin typeface="Adobe 宋体 Std L" panose="02020300000000000000" pitchFamily="18" charset="-122"/>
                <a:ea typeface="Adobe 宋体 Std L" panose="02020300000000000000" pitchFamily="18" charset="-122"/>
              </a:rPr>
              <a:t>小组</a:t>
            </a:r>
            <a:r>
              <a:rPr lang="zh-CN" altLang="en-US" dirty="0">
                <a:solidFill>
                  <a:srgbClr val="221E1F"/>
                </a:solidFill>
                <a:latin typeface="Adobe 宋体 Std L" panose="02020300000000000000" pitchFamily="18" charset="-122"/>
                <a:ea typeface="Adobe 宋体 Std L" panose="02020300000000000000" pitchFamily="18" charset="-122"/>
              </a:rPr>
              <a:t>，提出一项具有市场前景的产品或服务项目，并围绕这一产品或服务项目策划一份符合</a:t>
            </a:r>
            <a:r>
              <a:rPr lang="zh-CN" altLang="en-US" dirty="0" smtClean="0">
                <a:solidFill>
                  <a:srgbClr val="221E1F"/>
                </a:solidFill>
                <a:latin typeface="Adobe 宋体 Std L" panose="02020300000000000000" pitchFamily="18" charset="-122"/>
                <a:ea typeface="Adobe 宋体 Std L" panose="02020300000000000000" pitchFamily="18" charset="-122"/>
              </a:rPr>
              <a:t>市场</a:t>
            </a:r>
            <a:r>
              <a:rPr lang="zh-CN" altLang="en-US" dirty="0">
                <a:solidFill>
                  <a:srgbClr val="221E1F"/>
                </a:solidFill>
                <a:latin typeface="Adobe 宋体 Std L" panose="02020300000000000000" pitchFamily="18" charset="-122"/>
                <a:ea typeface="Adobe 宋体 Std L" panose="02020300000000000000" pitchFamily="18" charset="-122"/>
              </a:rPr>
              <a:t>规律、可以实际运行的商业计划。</a:t>
            </a:r>
          </a:p>
        </p:txBody>
      </p:sp>
      <p:sp>
        <p:nvSpPr>
          <p:cNvPr id="15" name="文本框 1">
            <a:extLst>
              <a:ext uri="{FF2B5EF4-FFF2-40B4-BE49-F238E27FC236}">
                <a16:creationId xmlns="" xmlns:a16="http://schemas.microsoft.com/office/drawing/2014/main" id="{5263DC9B-3D8F-19CA-605A-141B5E847747}"/>
              </a:ext>
            </a:extLst>
          </p:cNvPr>
          <p:cNvSpPr txBox="1"/>
          <p:nvPr/>
        </p:nvSpPr>
        <p:spPr>
          <a:xfrm>
            <a:off x="612742" y="1273867"/>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1    </a:t>
            </a:r>
            <a:r>
              <a:rPr lang="zh-CN" altLang="en-US" sz="2600" dirty="0" smtClean="0">
                <a:solidFill>
                  <a:srgbClr val="C00000"/>
                </a:solidFill>
                <a:latin typeface="方正准圆_GBK" pitchFamily="65" charset="-122"/>
                <a:ea typeface="方正准圆_GBK" pitchFamily="65" charset="-122"/>
              </a:rPr>
              <a:t>创业</a:t>
            </a:r>
            <a:r>
              <a:rPr lang="zh-CN" altLang="en-US" sz="2600" dirty="0">
                <a:solidFill>
                  <a:srgbClr val="C00000"/>
                </a:solidFill>
                <a:latin typeface="方正准圆_GBK" pitchFamily="65" charset="-122"/>
                <a:ea typeface="方正准圆_GBK" pitchFamily="65" charset="-122"/>
              </a:rPr>
              <a:t>设计大赛概况</a:t>
            </a:r>
            <a:endParaRPr lang="zh-CN" altLang="en-US" sz="2600" dirty="0">
              <a:solidFill>
                <a:srgbClr val="C00000"/>
              </a:solidFill>
              <a:latin typeface="方正准圆_GBK" pitchFamily="65" charset="-122"/>
              <a:ea typeface="方正准圆_GBK" pitchFamily="65" charset="-122"/>
            </a:endParaRPr>
          </a:p>
        </p:txBody>
      </p:sp>
      <p:sp>
        <p:nvSpPr>
          <p:cNvPr id="16" name="文本框 2">
            <a:extLst>
              <a:ext uri="{FF2B5EF4-FFF2-40B4-BE49-F238E27FC236}">
                <a16:creationId xmlns="" xmlns:a16="http://schemas.microsoft.com/office/drawing/2014/main" id="{8FF45739-E9BA-7E83-93BC-781D5B5F48CC}"/>
              </a:ext>
            </a:extLst>
          </p:cNvPr>
          <p:cNvSpPr txBox="1"/>
          <p:nvPr/>
        </p:nvSpPr>
        <p:spPr>
          <a:xfrm>
            <a:off x="682125" y="1942650"/>
            <a:ext cx="1105424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创业设计大赛是借用风险投资的实际运作模式，要求参赛者组成一种优势互补的</a:t>
            </a:r>
            <a:r>
              <a:rPr lang="zh-CN" altLang="en-US" dirty="0" smtClean="0">
                <a:solidFill>
                  <a:srgbClr val="221E1F"/>
                </a:solidFill>
                <a:latin typeface="Adobe 宋体 Std L" panose="02020300000000000000" pitchFamily="18" charset="-122"/>
                <a:ea typeface="Adobe 宋体 Std L" panose="02020300000000000000" pitchFamily="18" charset="-122"/>
              </a:rPr>
              <a:t>竞赛小组</a:t>
            </a:r>
            <a:r>
              <a:rPr lang="zh-CN" altLang="en-US" dirty="0">
                <a:solidFill>
                  <a:srgbClr val="221E1F"/>
                </a:solidFill>
                <a:latin typeface="Adobe 宋体 Std L" panose="02020300000000000000" pitchFamily="18" charset="-122"/>
                <a:ea typeface="Adobe 宋体 Std L" panose="02020300000000000000" pitchFamily="18" charset="-122"/>
              </a:rPr>
              <a:t>，以提出一个具有市场前景的技术产品或服务项目为任务，围绕这一产品或服务项目</a:t>
            </a:r>
            <a:r>
              <a:rPr lang="zh-CN" altLang="en-US" dirty="0" smtClean="0">
                <a:solidFill>
                  <a:srgbClr val="221E1F"/>
                </a:solidFill>
                <a:latin typeface="Adobe 宋体 Std L" panose="02020300000000000000" pitchFamily="18" charset="-122"/>
                <a:ea typeface="Adobe 宋体 Std L" panose="02020300000000000000" pitchFamily="18" charset="-122"/>
              </a:rPr>
              <a:t>任务</a:t>
            </a:r>
            <a:r>
              <a:rPr lang="zh-CN" altLang="en-US" dirty="0">
                <a:solidFill>
                  <a:srgbClr val="221E1F"/>
                </a:solidFill>
                <a:latin typeface="Adobe 宋体 Std L" panose="02020300000000000000" pitchFamily="18" charset="-122"/>
                <a:ea typeface="Adobe 宋体 Std L" panose="02020300000000000000" pitchFamily="18" charset="-122"/>
              </a:rPr>
              <a:t>，以获得风险投资家的投资为目的，进行一份完整的、具体的和深入的商业计划的完成</a:t>
            </a:r>
            <a:r>
              <a:rPr lang="zh-CN" altLang="en-US" dirty="0" smtClean="0">
                <a:solidFill>
                  <a:srgbClr val="221E1F"/>
                </a:solidFill>
                <a:latin typeface="Adobe 宋体 Std L" panose="02020300000000000000" pitchFamily="18" charset="-122"/>
                <a:ea typeface="Adobe 宋体 Std L" panose="02020300000000000000" pitchFamily="18" charset="-122"/>
              </a:rPr>
              <a:t>和实现</a:t>
            </a:r>
            <a:r>
              <a:rPr lang="zh-CN" altLang="en-US" dirty="0">
                <a:solidFill>
                  <a:srgbClr val="221E1F"/>
                </a:solidFill>
                <a:latin typeface="Adobe 宋体 Std L" panose="02020300000000000000" pitchFamily="18" charset="-122"/>
                <a:ea typeface="Adobe 宋体 Std L" panose="02020300000000000000" pitchFamily="18" charset="-122"/>
              </a:rPr>
              <a:t>。</a:t>
            </a:r>
          </a:p>
        </p:txBody>
      </p:sp>
    </p:spTree>
    <p:extLst>
      <p:ext uri="{BB962C8B-B14F-4D97-AF65-F5344CB8AC3E}">
        <p14:creationId xmlns:p14="http://schemas.microsoft.com/office/powerpoint/2010/main" val="247742948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1146343"/>
            <a:ext cx="10361227" cy="341632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在我国，自 </a:t>
            </a:r>
            <a:r>
              <a:rPr lang="en-US" altLang="zh-CN" dirty="0">
                <a:solidFill>
                  <a:srgbClr val="221E1F"/>
                </a:solidFill>
                <a:latin typeface="Adobe 宋体 Std L" panose="02020300000000000000" pitchFamily="18" charset="-122"/>
                <a:ea typeface="Adobe 宋体 Std L" panose="02020300000000000000" pitchFamily="18" charset="-122"/>
              </a:rPr>
              <a:t>1998 </a:t>
            </a:r>
            <a:r>
              <a:rPr lang="zh-CN" altLang="en-US" dirty="0">
                <a:solidFill>
                  <a:srgbClr val="221E1F"/>
                </a:solidFill>
                <a:latin typeface="Adobe 宋体 Std L" panose="02020300000000000000" pitchFamily="18" charset="-122"/>
                <a:ea typeface="Adobe 宋体 Std L" panose="02020300000000000000" pitchFamily="18" charset="-122"/>
              </a:rPr>
              <a:t>年清华学生首次举办创业设计大赛以来，不到两年的时间，中国</a:t>
            </a:r>
            <a:r>
              <a:rPr lang="zh-CN" altLang="en-US" dirty="0" smtClean="0">
                <a:solidFill>
                  <a:srgbClr val="221E1F"/>
                </a:solidFill>
                <a:latin typeface="Adobe 宋体 Std L" panose="02020300000000000000" pitchFamily="18" charset="-122"/>
                <a:ea typeface="Adobe 宋体 Std L" panose="02020300000000000000" pitchFamily="18" charset="-122"/>
              </a:rPr>
              <a:t>的创业</a:t>
            </a:r>
            <a:r>
              <a:rPr lang="zh-CN" altLang="en-US" dirty="0">
                <a:solidFill>
                  <a:srgbClr val="221E1F"/>
                </a:solidFill>
                <a:latin typeface="Adobe 宋体 Std L" panose="02020300000000000000" pitchFamily="18" charset="-122"/>
                <a:ea typeface="Adobe 宋体 Std L" panose="02020300000000000000" pitchFamily="18" charset="-122"/>
              </a:rPr>
              <a:t>设计大赛已由星星之火形成燎原之势，而且结出了累累硕果。一系列创业设计大赛</a:t>
            </a:r>
            <a:r>
              <a:rPr lang="zh-CN" altLang="en-US" dirty="0" smtClean="0">
                <a:solidFill>
                  <a:srgbClr val="221E1F"/>
                </a:solidFill>
                <a:latin typeface="Adobe 宋体 Std L" panose="02020300000000000000" pitchFamily="18" charset="-122"/>
                <a:ea typeface="Adobe 宋体 Std L" panose="02020300000000000000" pitchFamily="18" charset="-122"/>
              </a:rPr>
              <a:t>的成功</a:t>
            </a:r>
            <a:r>
              <a:rPr lang="zh-CN" altLang="en-US" dirty="0">
                <a:solidFill>
                  <a:srgbClr val="221E1F"/>
                </a:solidFill>
                <a:latin typeface="Adobe 宋体 Std L" panose="02020300000000000000" pitchFamily="18" charset="-122"/>
                <a:ea typeface="Adobe 宋体 Std L" panose="02020300000000000000" pitchFamily="18" charset="-122"/>
              </a:rPr>
              <a:t>举办在社会上引起了强烈的反响，包括美国</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时代</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周刊、香港</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大公报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、中国</a:t>
            </a:r>
            <a:r>
              <a:rPr lang="zh-CN" altLang="en-US" dirty="0" smtClean="0">
                <a:solidFill>
                  <a:srgbClr val="221E1F"/>
                </a:solidFill>
                <a:latin typeface="Adobe 宋体 Std L" panose="02020300000000000000" pitchFamily="18" charset="-122"/>
                <a:ea typeface="Adobe 宋体 Std L" panose="02020300000000000000" pitchFamily="18" charset="-122"/>
              </a:rPr>
              <a:t>中央电视台</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中国教育</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报在内的近 </a:t>
            </a:r>
            <a:r>
              <a:rPr lang="en-US" altLang="zh-CN" dirty="0">
                <a:solidFill>
                  <a:srgbClr val="221E1F"/>
                </a:solidFill>
                <a:latin typeface="Adobe 宋体 Std L" panose="02020300000000000000" pitchFamily="18" charset="-122"/>
                <a:ea typeface="Adobe 宋体 Std L" panose="02020300000000000000" pitchFamily="18" charset="-122"/>
              </a:rPr>
              <a:t>60 </a:t>
            </a:r>
            <a:r>
              <a:rPr lang="zh-CN" altLang="en-US" dirty="0">
                <a:solidFill>
                  <a:srgbClr val="221E1F"/>
                </a:solidFill>
                <a:latin typeface="Adobe 宋体 Std L" panose="02020300000000000000" pitchFamily="18" charset="-122"/>
                <a:ea typeface="Adobe 宋体 Std L" panose="02020300000000000000" pitchFamily="18" charset="-122"/>
              </a:rPr>
              <a:t>家国内外媒体对各项赛事都进行了广泛而深入</a:t>
            </a:r>
            <a:r>
              <a:rPr lang="zh-CN" altLang="en-US" dirty="0" smtClean="0">
                <a:solidFill>
                  <a:srgbClr val="221E1F"/>
                </a:solidFill>
                <a:latin typeface="Adobe 宋体 Std L" panose="02020300000000000000" pitchFamily="18" charset="-122"/>
                <a:ea typeface="Adobe 宋体 Std L" panose="02020300000000000000" pitchFamily="18" charset="-122"/>
              </a:rPr>
              <a:t>的报道</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1. 1998 </a:t>
            </a:r>
            <a:r>
              <a:rPr lang="zh-CN" altLang="en-US" b="1" dirty="0">
                <a:solidFill>
                  <a:srgbClr val="221E1F"/>
                </a:solidFill>
                <a:latin typeface="Adobe 宋体 Std L" panose="02020300000000000000" pitchFamily="18" charset="-122"/>
                <a:ea typeface="Adobe 宋体 Std L" panose="02020300000000000000" pitchFamily="18" charset="-122"/>
              </a:rPr>
              <a:t>年清华大学</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清华信息学院举办的软件大赛和第一届清华学生创业设计大赛上，以姜晓丹为首的项目</a:t>
            </a:r>
            <a:r>
              <a:rPr lang="zh-CN" altLang="en-US" dirty="0" smtClean="0">
                <a:solidFill>
                  <a:srgbClr val="221E1F"/>
                </a:solidFill>
                <a:latin typeface="Adobe 宋体 Std L" panose="02020300000000000000" pitchFamily="18" charset="-122"/>
                <a:ea typeface="Adobe 宋体 Std L" panose="02020300000000000000" pitchFamily="18" charset="-122"/>
              </a:rPr>
              <a:t>研究</a:t>
            </a:r>
            <a:r>
              <a:rPr lang="zh-CN" altLang="en-US" dirty="0">
                <a:solidFill>
                  <a:srgbClr val="221E1F"/>
                </a:solidFill>
                <a:latin typeface="Adobe 宋体 Std L" panose="02020300000000000000" pitchFamily="18" charset="-122"/>
                <a:ea typeface="Adobe 宋体 Std L" panose="02020300000000000000" pitchFamily="18" charset="-122"/>
              </a:rPr>
              <a:t>小组所开发的研究作品获得了一等奖，由于开发的项目具有较好的市场前景，他们不愿</a:t>
            </a:r>
            <a:r>
              <a:rPr lang="zh-CN" altLang="en-US" dirty="0" smtClean="0">
                <a:solidFill>
                  <a:srgbClr val="221E1F"/>
                </a:solidFill>
                <a:latin typeface="Adobe 宋体 Std L" panose="02020300000000000000" pitchFamily="18" charset="-122"/>
                <a:ea typeface="Adobe 宋体 Std L" panose="02020300000000000000" pitchFamily="18" charset="-122"/>
              </a:rPr>
              <a:t>就此止步</a:t>
            </a:r>
            <a:r>
              <a:rPr lang="zh-CN" altLang="en-US" dirty="0">
                <a:solidFill>
                  <a:srgbClr val="221E1F"/>
                </a:solidFill>
                <a:latin typeface="Adobe 宋体 Std L" panose="02020300000000000000" pitchFamily="18" charset="-122"/>
                <a:ea typeface="Adobe 宋体 Std L" panose="02020300000000000000" pitchFamily="18" charset="-122"/>
              </a:rPr>
              <a:t>，凑齐了 </a:t>
            </a:r>
            <a:r>
              <a:rPr lang="en-US" altLang="zh-CN" dirty="0">
                <a:solidFill>
                  <a:srgbClr val="221E1F"/>
                </a:solidFill>
                <a:latin typeface="Adobe 宋体 Std L" panose="02020300000000000000" pitchFamily="18" charset="-122"/>
                <a:ea typeface="Adobe 宋体 Std L" panose="02020300000000000000" pitchFamily="18" charset="-122"/>
              </a:rPr>
              <a:t>10 </a:t>
            </a:r>
            <a:r>
              <a:rPr lang="zh-CN" altLang="en-US" dirty="0">
                <a:solidFill>
                  <a:srgbClr val="221E1F"/>
                </a:solidFill>
                <a:latin typeface="Adobe 宋体 Std L" panose="02020300000000000000" pitchFamily="18" charset="-122"/>
                <a:ea typeface="Adobe 宋体 Std L" panose="02020300000000000000" pitchFamily="18" charset="-122"/>
              </a:rPr>
              <a:t>人，共筹集资金 </a:t>
            </a:r>
            <a:r>
              <a:rPr lang="en-US" altLang="zh-CN" dirty="0">
                <a:solidFill>
                  <a:srgbClr val="221E1F"/>
                </a:solidFill>
                <a:latin typeface="Adobe 宋体 Std L" panose="02020300000000000000" pitchFamily="18" charset="-122"/>
                <a:ea typeface="Adobe 宋体 Std L" panose="02020300000000000000" pitchFamily="18" charset="-122"/>
              </a:rPr>
              <a:t>50 </a:t>
            </a:r>
            <a:r>
              <a:rPr lang="zh-CN" altLang="en-US" dirty="0">
                <a:solidFill>
                  <a:srgbClr val="221E1F"/>
                </a:solidFill>
                <a:latin typeface="Adobe 宋体 Std L" panose="02020300000000000000" pitchFamily="18" charset="-122"/>
                <a:ea typeface="Adobe 宋体 Std L" panose="02020300000000000000" pitchFamily="18" charset="-122"/>
              </a:rPr>
              <a:t>万元，于 </a:t>
            </a:r>
            <a:r>
              <a:rPr lang="en-US" altLang="zh-CN" dirty="0">
                <a:solidFill>
                  <a:srgbClr val="221E1F"/>
                </a:solidFill>
                <a:latin typeface="Adobe 宋体 Std L" panose="02020300000000000000" pitchFamily="18" charset="-122"/>
                <a:ea typeface="Adobe 宋体 Std L" panose="02020300000000000000" pitchFamily="18" charset="-122"/>
              </a:rPr>
              <a:t>1988 </a:t>
            </a:r>
            <a:r>
              <a:rPr lang="zh-CN" altLang="en-US" dirty="0">
                <a:solidFill>
                  <a:srgbClr val="221E1F"/>
                </a:solidFill>
                <a:latin typeface="Adobe 宋体 Std L" panose="02020300000000000000" pitchFamily="18" charset="-122"/>
                <a:ea typeface="Adobe 宋体 Std L" panose="02020300000000000000" pitchFamily="18" charset="-122"/>
              </a:rPr>
              <a:t>年 </a:t>
            </a:r>
            <a:r>
              <a:rPr lang="en-US" altLang="zh-CN" dirty="0">
                <a:solidFill>
                  <a:srgbClr val="221E1F"/>
                </a:solidFill>
                <a:latin typeface="Adobe 宋体 Std L" panose="02020300000000000000" pitchFamily="18" charset="-122"/>
                <a:ea typeface="Adobe 宋体 Std L" panose="02020300000000000000" pitchFamily="18" charset="-122"/>
              </a:rPr>
              <a:t>8 </a:t>
            </a:r>
            <a:r>
              <a:rPr lang="zh-CN" altLang="en-US" dirty="0">
                <a:solidFill>
                  <a:srgbClr val="221E1F"/>
                </a:solidFill>
                <a:latin typeface="Adobe 宋体 Std L" panose="02020300000000000000" pitchFamily="18" charset="-122"/>
                <a:ea typeface="Adobe 宋体 Std L" panose="02020300000000000000" pitchFamily="18" charset="-122"/>
              </a:rPr>
              <a:t>月创办“北京慧点科技有限公司”。</a:t>
            </a: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43076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二、我国的创业设计大赛发展历程</a:t>
            </a:r>
            <a:endParaRPr lang="zh-CN" altLang="en-US" sz="2500" dirty="0">
              <a:solidFill>
                <a:srgbClr val="FF0000"/>
              </a:solidFill>
              <a:latin typeface="华文中宋" panose="02010600040101010101" pitchFamily="2" charset="-122"/>
              <a:ea typeface="华文中宋" panose="02010600040101010101" pitchFamily="2" charset="-122"/>
            </a:endParaRPr>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7666" y="4200116"/>
            <a:ext cx="3088335" cy="2318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607487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8" y="317896"/>
            <a:ext cx="7293565" cy="3416320"/>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2. 1999 </a:t>
            </a:r>
            <a:r>
              <a:rPr lang="zh-CN" altLang="en-US" b="1" dirty="0">
                <a:solidFill>
                  <a:srgbClr val="221E1F"/>
                </a:solidFill>
                <a:latin typeface="Adobe 宋体 Std L" panose="02020300000000000000" pitchFamily="18" charset="-122"/>
                <a:ea typeface="Adobe 宋体 Std L" panose="02020300000000000000" pitchFamily="18" charset="-122"/>
              </a:rPr>
              <a:t>年北京大学</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1999 </a:t>
            </a:r>
            <a:r>
              <a:rPr lang="zh-CN" altLang="en-US" dirty="0">
                <a:solidFill>
                  <a:srgbClr val="221E1F"/>
                </a:solidFill>
                <a:latin typeface="Adobe 宋体 Std L" panose="02020300000000000000" pitchFamily="18" charset="-122"/>
                <a:ea typeface="Adobe 宋体 Std L" panose="02020300000000000000" pitchFamily="18" charset="-122"/>
              </a:rPr>
              <a:t>年年初，北京大学举行了首届学生创业设计大赛，得到了同学们的热烈支持与</a:t>
            </a:r>
            <a:r>
              <a:rPr lang="zh-CN" altLang="en-US" dirty="0" smtClean="0">
                <a:solidFill>
                  <a:srgbClr val="221E1F"/>
                </a:solidFill>
                <a:latin typeface="Adobe 宋体 Std L" panose="02020300000000000000" pitchFamily="18" charset="-122"/>
                <a:ea typeface="Adobe 宋体 Std L" panose="02020300000000000000" pitchFamily="18" charset="-122"/>
              </a:rPr>
              <a:t>响应</a:t>
            </a:r>
            <a:r>
              <a:rPr lang="zh-CN" altLang="en-US" dirty="0">
                <a:solidFill>
                  <a:srgbClr val="221E1F"/>
                </a:solidFill>
                <a:latin typeface="Adobe 宋体 Std L" panose="02020300000000000000" pitchFamily="18" charset="-122"/>
                <a:ea typeface="Adobe 宋体 Std L" panose="02020300000000000000" pitchFamily="18" charset="-122"/>
              </a:rPr>
              <a:t>，“创业”这一字眼如同一缕春风吹遍了燕园的每个</a:t>
            </a:r>
            <a:r>
              <a:rPr lang="zh-CN" altLang="en-US" dirty="0" smtClean="0">
                <a:solidFill>
                  <a:srgbClr val="221E1F"/>
                </a:solidFill>
                <a:latin typeface="Adobe 宋体 Std L" panose="02020300000000000000" pitchFamily="18" charset="-122"/>
                <a:ea typeface="Adobe 宋体 Std L" panose="02020300000000000000" pitchFamily="18" charset="-122"/>
              </a:rPr>
              <a:t>角落</a:t>
            </a:r>
            <a:r>
              <a:rPr lang="zh-CN" altLang="en-US" dirty="0">
                <a:solidFill>
                  <a:srgbClr val="221E1F"/>
                </a:solidFill>
                <a:latin typeface="Adobe 宋体 Std L" panose="02020300000000000000" pitchFamily="18" charset="-122"/>
                <a:ea typeface="Adobe 宋体 Std L" panose="02020300000000000000" pitchFamily="18" charset="-122"/>
              </a:rPr>
              <a:t>。在全校师生的广泛关注下，一个个活力四射的创业</a:t>
            </a:r>
            <a:r>
              <a:rPr lang="zh-CN" altLang="en-US" dirty="0" smtClean="0">
                <a:solidFill>
                  <a:srgbClr val="221E1F"/>
                </a:solidFill>
                <a:latin typeface="Adobe 宋体 Std L" panose="02020300000000000000" pitchFamily="18" charset="-122"/>
                <a:ea typeface="Adobe 宋体 Std L" panose="02020300000000000000" pitchFamily="18" charset="-122"/>
              </a:rPr>
              <a:t>小组带</a:t>
            </a:r>
            <a:r>
              <a:rPr lang="zh-CN" altLang="en-US" dirty="0">
                <a:solidFill>
                  <a:srgbClr val="221E1F"/>
                </a:solidFill>
                <a:latin typeface="Adobe 宋体 Std L" panose="02020300000000000000" pitchFamily="18" charset="-122"/>
                <a:ea typeface="Adobe 宋体 Std L" panose="02020300000000000000" pitchFamily="18" charset="-122"/>
              </a:rPr>
              <a:t>着他们优秀的创意和对未来的执着，扬帆起航，开始了</a:t>
            </a:r>
            <a:r>
              <a:rPr lang="zh-CN" altLang="en-US" dirty="0" smtClean="0">
                <a:solidFill>
                  <a:srgbClr val="221E1F"/>
                </a:solidFill>
                <a:latin typeface="Adobe 宋体 Std L" panose="02020300000000000000" pitchFamily="18" charset="-122"/>
                <a:ea typeface="Adobe 宋体 Std L" panose="02020300000000000000" pitchFamily="18" charset="-122"/>
              </a:rPr>
              <a:t>他们</a:t>
            </a:r>
            <a:r>
              <a:rPr lang="zh-CN" altLang="en-US" dirty="0">
                <a:solidFill>
                  <a:srgbClr val="221E1F"/>
                </a:solidFill>
                <a:latin typeface="Adobe 宋体 Std L" panose="02020300000000000000" pitchFamily="18" charset="-122"/>
                <a:ea typeface="Adobe 宋体 Std L" panose="02020300000000000000" pitchFamily="18" charset="-122"/>
              </a:rPr>
              <a:t>极富挑战的创业历程。在这届创业设计大赛中，涌现出</a:t>
            </a:r>
            <a:r>
              <a:rPr lang="zh-CN" altLang="en-US" dirty="0" smtClean="0">
                <a:solidFill>
                  <a:srgbClr val="221E1F"/>
                </a:solidFill>
                <a:latin typeface="Adobe 宋体 Std L" panose="02020300000000000000" pitchFamily="18" charset="-122"/>
                <a:ea typeface="Adobe 宋体 Std L" panose="02020300000000000000" pitchFamily="18" charset="-122"/>
              </a:rPr>
              <a:t>了“存真堂”</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WTO </a:t>
            </a:r>
            <a:r>
              <a:rPr lang="zh-CN" altLang="en-US" dirty="0">
                <a:solidFill>
                  <a:srgbClr val="221E1F"/>
                </a:solidFill>
                <a:latin typeface="Adobe 宋体 Std L" panose="02020300000000000000" pitchFamily="18" charset="-122"/>
                <a:ea typeface="Adobe 宋体 Std L" panose="02020300000000000000" pitchFamily="18" charset="-122"/>
              </a:rPr>
              <a:t>节能乳化油”“家居 </a:t>
            </a:r>
            <a:r>
              <a:rPr lang="en-US" altLang="zh-CN" dirty="0">
                <a:solidFill>
                  <a:srgbClr val="221E1F"/>
                </a:solidFill>
                <a:latin typeface="Adobe 宋体 Std L" panose="02020300000000000000" pitchFamily="18" charset="-122"/>
                <a:ea typeface="Adobe 宋体 Std L" panose="02020300000000000000" pitchFamily="18" charset="-122"/>
              </a:rPr>
              <a:t>2000”“</a:t>
            </a:r>
            <a:r>
              <a:rPr lang="zh-CN" altLang="en-US" dirty="0">
                <a:solidFill>
                  <a:srgbClr val="221E1F"/>
                </a:solidFill>
                <a:latin typeface="Adobe 宋体 Std L" panose="02020300000000000000" pitchFamily="18" charset="-122"/>
                <a:ea typeface="Adobe 宋体 Std L" panose="02020300000000000000" pitchFamily="18" charset="-122"/>
              </a:rPr>
              <a:t>赛夫</a:t>
            </a:r>
            <a:r>
              <a:rPr lang="zh-CN" altLang="en-US" dirty="0" smtClean="0">
                <a:solidFill>
                  <a:srgbClr val="221E1F"/>
                </a:solidFill>
                <a:latin typeface="Adobe 宋体 Std L" panose="02020300000000000000" pitchFamily="18" charset="-122"/>
                <a:ea typeface="Adobe 宋体 Std L" panose="02020300000000000000" pitchFamily="18" charset="-122"/>
              </a:rPr>
              <a:t>心理测评</a:t>
            </a:r>
            <a:r>
              <a:rPr lang="zh-CN" altLang="en-US" dirty="0">
                <a:solidFill>
                  <a:srgbClr val="221E1F"/>
                </a:solidFill>
                <a:latin typeface="Adobe 宋体 Std L" panose="02020300000000000000" pitchFamily="18" charset="-122"/>
                <a:ea typeface="Adobe 宋体 Std L" panose="02020300000000000000" pitchFamily="18" charset="-122"/>
              </a:rPr>
              <a:t>中心”和“农友信息网”五支优秀的创业团队，成为</a:t>
            </a:r>
            <a:r>
              <a:rPr lang="zh-CN" altLang="en-US" dirty="0" smtClean="0">
                <a:solidFill>
                  <a:srgbClr val="221E1F"/>
                </a:solidFill>
                <a:latin typeface="Adobe 宋体 Std L" panose="02020300000000000000" pitchFamily="18" charset="-122"/>
                <a:ea typeface="Adobe 宋体 Std L" panose="02020300000000000000" pitchFamily="18" charset="-122"/>
              </a:rPr>
              <a:t>北京大学</a:t>
            </a:r>
            <a:r>
              <a:rPr lang="zh-CN" altLang="en-US" dirty="0">
                <a:solidFill>
                  <a:srgbClr val="221E1F"/>
                </a:solidFill>
                <a:latin typeface="Adobe 宋体 Std L" panose="02020300000000000000" pitchFamily="18" charset="-122"/>
                <a:ea typeface="Adobe 宋体 Std L" panose="02020300000000000000" pitchFamily="18" charset="-122"/>
              </a:rPr>
              <a:t>学生创业活动中的领军人物。</a:t>
            </a:r>
          </a:p>
        </p:txBody>
      </p:sp>
      <p:pic>
        <p:nvPicPr>
          <p:cNvPr id="378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72052" y="822219"/>
            <a:ext cx="3210232" cy="2407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2">
            <a:extLst>
              <a:ext uri="{FF2B5EF4-FFF2-40B4-BE49-F238E27FC236}">
                <a16:creationId xmlns="" xmlns:a16="http://schemas.microsoft.com/office/drawing/2014/main" id="{8FF45739-E9BA-7E83-93BC-781D5B5F48CC}"/>
              </a:ext>
            </a:extLst>
          </p:cNvPr>
          <p:cNvSpPr txBox="1"/>
          <p:nvPr/>
        </p:nvSpPr>
        <p:spPr>
          <a:xfrm>
            <a:off x="729558" y="3734216"/>
            <a:ext cx="11039655" cy="3000821"/>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2000 </a:t>
            </a:r>
            <a:r>
              <a:rPr lang="zh-CN" altLang="en-US" b="1" dirty="0">
                <a:solidFill>
                  <a:srgbClr val="221E1F"/>
                </a:solidFill>
                <a:latin typeface="Adobe 宋体 Std L" panose="02020300000000000000" pitchFamily="18" charset="-122"/>
                <a:ea typeface="Adobe 宋体 Std L" panose="02020300000000000000" pitchFamily="18" charset="-122"/>
              </a:rPr>
              <a:t>年全国“挑战杯”</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2000 </a:t>
            </a:r>
            <a:r>
              <a:rPr lang="zh-CN" altLang="en-US" dirty="0">
                <a:solidFill>
                  <a:srgbClr val="221E1F"/>
                </a:solidFill>
                <a:latin typeface="Adobe 宋体 Std L" panose="02020300000000000000" pitchFamily="18" charset="-122"/>
                <a:ea typeface="Adobe 宋体 Std L" panose="02020300000000000000" pitchFamily="18" charset="-122"/>
              </a:rPr>
              <a:t>年 </a:t>
            </a: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月 </a:t>
            </a:r>
            <a:r>
              <a:rPr lang="en-US" altLang="zh-CN" dirty="0">
                <a:solidFill>
                  <a:srgbClr val="221E1F"/>
                </a:solidFill>
                <a:latin typeface="Adobe 宋体 Std L" panose="02020300000000000000" pitchFamily="18" charset="-122"/>
                <a:ea typeface="Adobe 宋体 Std L" panose="02020300000000000000" pitchFamily="18" charset="-122"/>
              </a:rPr>
              <a:t>18 </a:t>
            </a:r>
            <a:r>
              <a:rPr lang="zh-CN" altLang="en-US" dirty="0">
                <a:solidFill>
                  <a:srgbClr val="221E1F"/>
                </a:solidFill>
                <a:latin typeface="Adobe 宋体 Std L" panose="02020300000000000000" pitchFamily="18" charset="-122"/>
                <a:ea typeface="Adobe 宋体 Std L" panose="02020300000000000000" pitchFamily="18" charset="-122"/>
              </a:rPr>
              <a:t>日“挑战杯”和讯网首届中国大学生创业设计竞赛决赛，在清华大学</a:t>
            </a:r>
            <a:r>
              <a:rPr lang="zh-CN" altLang="en-US" dirty="0" smtClean="0">
                <a:solidFill>
                  <a:srgbClr val="221E1F"/>
                </a:solidFill>
                <a:latin typeface="Adobe 宋体 Std L" panose="02020300000000000000" pitchFamily="18" charset="-122"/>
                <a:ea typeface="Adobe 宋体 Std L" panose="02020300000000000000" pitchFamily="18" charset="-122"/>
              </a:rPr>
              <a:t>落下帷幕</a:t>
            </a:r>
            <a:r>
              <a:rPr lang="zh-CN" altLang="en-US" dirty="0">
                <a:solidFill>
                  <a:srgbClr val="221E1F"/>
                </a:solidFill>
                <a:latin typeface="Adobe 宋体 Std L" panose="02020300000000000000" pitchFamily="18" charset="-122"/>
                <a:ea typeface="Adobe 宋体 Std L" panose="02020300000000000000" pitchFamily="18" charset="-122"/>
              </a:rPr>
              <a:t>。历时近一年的首届中国大学生创业设计竞赛，是由团中央、中国科协、全国学联</a:t>
            </a:r>
            <a:r>
              <a:rPr lang="zh-CN" altLang="en-US" dirty="0" smtClean="0">
                <a:solidFill>
                  <a:srgbClr val="221E1F"/>
                </a:solidFill>
                <a:latin typeface="Adobe 宋体 Std L" panose="02020300000000000000" pitchFamily="18" charset="-122"/>
                <a:ea typeface="Adobe 宋体 Std L" panose="02020300000000000000" pitchFamily="18" charset="-122"/>
              </a:rPr>
              <a:t>主办</a:t>
            </a:r>
            <a:r>
              <a:rPr lang="zh-CN" altLang="en-US" dirty="0">
                <a:solidFill>
                  <a:srgbClr val="221E1F"/>
                </a:solidFill>
                <a:latin typeface="Adobe 宋体 Std L" panose="02020300000000000000" pitchFamily="18" charset="-122"/>
                <a:ea typeface="Adobe 宋体 Std L" panose="02020300000000000000" pitchFamily="18" charset="-122"/>
              </a:rPr>
              <a:t>，清华大学承办的，而且此次决赛活动也将大学生创业设计竞赛活动提到了一个新的</a:t>
            </a:r>
            <a:r>
              <a:rPr lang="zh-CN" altLang="en-US" dirty="0" smtClean="0">
                <a:solidFill>
                  <a:srgbClr val="221E1F"/>
                </a:solidFill>
                <a:latin typeface="Adobe 宋体 Std L" panose="02020300000000000000" pitchFamily="18" charset="-122"/>
                <a:ea typeface="Adobe 宋体 Std L" panose="02020300000000000000" pitchFamily="18" charset="-122"/>
              </a:rPr>
              <a:t>高潮</a:t>
            </a:r>
            <a:r>
              <a:rPr lang="zh-CN" altLang="en-US" dirty="0">
                <a:solidFill>
                  <a:srgbClr val="221E1F"/>
                </a:solidFill>
                <a:latin typeface="Adobe 宋体 Std L" panose="02020300000000000000" pitchFamily="18" charset="-122"/>
                <a:ea typeface="Adobe 宋体 Std L" panose="02020300000000000000" pitchFamily="18" charset="-122"/>
              </a:rPr>
              <a:t>。此次竞赛活动坚持育人宗旨，引导大学生在业学习和课外</a:t>
            </a:r>
            <a:r>
              <a:rPr lang="zh-CN" altLang="en-US" dirty="0" smtClean="0">
                <a:solidFill>
                  <a:srgbClr val="221E1F"/>
                </a:solidFill>
                <a:latin typeface="Adobe 宋体 Std L" panose="02020300000000000000" pitchFamily="18" charset="-122"/>
                <a:ea typeface="Adobe 宋体 Std L" panose="02020300000000000000" pitchFamily="18" charset="-122"/>
              </a:rPr>
              <a:t>学术</a:t>
            </a:r>
            <a:r>
              <a:rPr lang="zh-CN" altLang="en-US" dirty="0">
                <a:solidFill>
                  <a:srgbClr val="221E1F"/>
                </a:solidFill>
                <a:latin typeface="Adobe 宋体 Std L" panose="02020300000000000000" pitchFamily="18" charset="-122"/>
                <a:ea typeface="Adobe 宋体 Std L" panose="02020300000000000000" pitchFamily="18" charset="-122"/>
              </a:rPr>
              <a:t>科技创作基础上，围绕一项具有市场潜力的产品或服务，</a:t>
            </a:r>
            <a:r>
              <a:rPr lang="zh-CN" altLang="en-US" dirty="0" smtClean="0">
                <a:solidFill>
                  <a:srgbClr val="221E1F"/>
                </a:solidFill>
                <a:latin typeface="Adobe 宋体 Std L" panose="02020300000000000000" pitchFamily="18" charset="-122"/>
                <a:ea typeface="Adobe 宋体 Std L" panose="02020300000000000000" pitchFamily="18" charset="-122"/>
              </a:rPr>
              <a:t>组成优势互补</a:t>
            </a:r>
            <a:r>
              <a:rPr lang="zh-CN" altLang="en-US" dirty="0">
                <a:solidFill>
                  <a:srgbClr val="221E1F"/>
                </a:solidFill>
                <a:latin typeface="Adobe 宋体 Std L" panose="02020300000000000000" pitchFamily="18" charset="-122"/>
                <a:ea typeface="Adobe 宋体 Std L" panose="02020300000000000000" pitchFamily="18" charset="-122"/>
              </a:rPr>
              <a:t>的创业小组，形成规范系统、具有可操作性和说服力</a:t>
            </a:r>
            <a:r>
              <a:rPr lang="zh-CN" altLang="en-US" dirty="0" smtClean="0">
                <a:solidFill>
                  <a:srgbClr val="221E1F"/>
                </a:solidFill>
                <a:latin typeface="Adobe 宋体 Std L" panose="02020300000000000000" pitchFamily="18" charset="-122"/>
                <a:ea typeface="Adobe 宋体 Std L" panose="02020300000000000000" pitchFamily="18" charset="-122"/>
              </a:rPr>
              <a:t>的商业</a:t>
            </a:r>
            <a:r>
              <a:rPr lang="zh-CN" altLang="en-US" dirty="0">
                <a:solidFill>
                  <a:srgbClr val="221E1F"/>
                </a:solidFill>
                <a:latin typeface="Adobe 宋体 Std L" panose="02020300000000000000" pitchFamily="18" charset="-122"/>
                <a:ea typeface="Adobe 宋体 Std L" panose="02020300000000000000" pitchFamily="18" charset="-122"/>
              </a:rPr>
              <a:t>计划，通过参加培训和比赛，不断完善项目设计，吸引</a:t>
            </a:r>
            <a:r>
              <a:rPr lang="zh-CN" altLang="en-US" dirty="0" smtClean="0">
                <a:solidFill>
                  <a:srgbClr val="221E1F"/>
                </a:solidFill>
                <a:latin typeface="Adobe 宋体 Std L" panose="02020300000000000000" pitchFamily="18" charset="-122"/>
                <a:ea typeface="Adobe 宋体 Std L" panose="02020300000000000000" pitchFamily="18" charset="-122"/>
              </a:rPr>
              <a:t>风险投资</a:t>
            </a:r>
            <a:r>
              <a:rPr lang="zh-CN" altLang="en-US" dirty="0">
                <a:solidFill>
                  <a:srgbClr val="221E1F"/>
                </a:solidFill>
                <a:latin typeface="Adobe 宋体 Std L" panose="02020300000000000000" pitchFamily="18" charset="-122"/>
                <a:ea typeface="Adobe 宋体 Std L" panose="02020300000000000000" pitchFamily="18" charset="-122"/>
              </a:rPr>
              <a:t>介入，进而催生高新科技创业公司的实践活动。</a:t>
            </a:r>
          </a:p>
        </p:txBody>
      </p:sp>
    </p:spTree>
    <p:extLst>
      <p:ext uri="{BB962C8B-B14F-4D97-AF65-F5344CB8AC3E}">
        <p14:creationId xmlns:p14="http://schemas.microsoft.com/office/powerpoint/2010/main" val="29945082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7" y="290943"/>
            <a:ext cx="10361227" cy="6324808"/>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“e </a:t>
            </a:r>
            <a:r>
              <a:rPr lang="zh-CN" altLang="en-US" b="1" dirty="0">
                <a:solidFill>
                  <a:srgbClr val="221E1F"/>
                </a:solidFill>
                <a:latin typeface="Adobe 宋体 Std L" panose="02020300000000000000" pitchFamily="18" charset="-122"/>
                <a:ea typeface="Adobe 宋体 Std L" panose="02020300000000000000" pitchFamily="18" charset="-122"/>
              </a:rPr>
              <a:t>商公司”</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2000 </a:t>
            </a:r>
            <a:r>
              <a:rPr lang="zh-CN" altLang="en-US" dirty="0">
                <a:solidFill>
                  <a:srgbClr val="221E1F"/>
                </a:solidFill>
                <a:latin typeface="Adobe 宋体 Std L" panose="02020300000000000000" pitchFamily="18" charset="-122"/>
                <a:ea typeface="Adobe 宋体 Std L" panose="02020300000000000000" pitchFamily="18" charset="-122"/>
              </a:rPr>
              <a:t>年 </a:t>
            </a: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月，首届首都高校大学生创业设计大赛拉开帷幕。北大学子再接再厉，由薛</a:t>
            </a:r>
            <a:r>
              <a:rPr lang="zh-CN" altLang="en-US" dirty="0" smtClean="0">
                <a:solidFill>
                  <a:srgbClr val="221E1F"/>
                </a:solidFill>
                <a:latin typeface="Adobe 宋体 Std L" panose="02020300000000000000" pitchFamily="18" charset="-122"/>
                <a:ea typeface="Adobe 宋体 Std L" panose="02020300000000000000" pitchFamily="18" charset="-122"/>
              </a:rPr>
              <a:t>涧坡</a:t>
            </a:r>
            <a:r>
              <a:rPr lang="zh-CN" altLang="en-US" dirty="0">
                <a:solidFill>
                  <a:srgbClr val="221E1F"/>
                </a:solidFill>
                <a:latin typeface="Adobe 宋体 Std L" panose="02020300000000000000" pitchFamily="18" charset="-122"/>
                <a:ea typeface="Adobe 宋体 Std L" panose="02020300000000000000" pitchFamily="18" charset="-122"/>
              </a:rPr>
              <a:t>同学带队的“</a:t>
            </a:r>
            <a:r>
              <a:rPr lang="en-US" altLang="zh-CN" dirty="0">
                <a:solidFill>
                  <a:srgbClr val="221E1F"/>
                </a:solidFill>
                <a:latin typeface="Adobe 宋体 Std L" panose="02020300000000000000" pitchFamily="18" charset="-122"/>
                <a:ea typeface="Adobe 宋体 Std L" panose="02020300000000000000" pitchFamily="18" charset="-122"/>
              </a:rPr>
              <a:t>e </a:t>
            </a:r>
            <a:r>
              <a:rPr lang="zh-CN" altLang="en-US" dirty="0">
                <a:solidFill>
                  <a:srgbClr val="221E1F"/>
                </a:solidFill>
                <a:latin typeface="Adobe 宋体 Std L" panose="02020300000000000000" pitchFamily="18" charset="-122"/>
                <a:ea typeface="Adobe 宋体 Std L" panose="02020300000000000000" pitchFamily="18" charset="-122"/>
              </a:rPr>
              <a:t>商公司”等 </a:t>
            </a: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支代表队获得了一个一等奖，两个二等奖，一个三等奖的</a:t>
            </a:r>
            <a:r>
              <a:rPr lang="zh-CN" altLang="en-US" dirty="0" smtClean="0">
                <a:solidFill>
                  <a:srgbClr val="221E1F"/>
                </a:solidFill>
                <a:latin typeface="Adobe 宋体 Std L" panose="02020300000000000000" pitchFamily="18" charset="-122"/>
                <a:ea typeface="Adobe 宋体 Std L" panose="02020300000000000000" pitchFamily="18" charset="-122"/>
              </a:rPr>
              <a:t>好成绩</a:t>
            </a:r>
            <a:r>
              <a:rPr lang="zh-CN" altLang="en-US" dirty="0">
                <a:solidFill>
                  <a:srgbClr val="221E1F"/>
                </a:solidFill>
                <a:latin typeface="Adobe 宋体 Std L" panose="02020300000000000000" pitchFamily="18" charset="-122"/>
                <a:ea typeface="Adobe 宋体 Std L" panose="02020300000000000000" pitchFamily="18" charset="-122"/>
              </a:rPr>
              <a:t>，团体总分名列前茅。</a:t>
            </a:r>
            <a:r>
              <a:rPr lang="en-US" altLang="zh-CN" dirty="0">
                <a:solidFill>
                  <a:srgbClr val="221E1F"/>
                </a:solidFill>
                <a:latin typeface="Adobe 宋体 Std L" panose="02020300000000000000" pitchFamily="18" charset="-122"/>
                <a:ea typeface="Adobe 宋体 Std L" panose="02020300000000000000" pitchFamily="18" charset="-122"/>
              </a:rPr>
              <a:t>2000 </a:t>
            </a:r>
            <a:r>
              <a:rPr lang="zh-CN" altLang="en-US" dirty="0">
                <a:solidFill>
                  <a:srgbClr val="221E1F"/>
                </a:solidFill>
                <a:latin typeface="Adobe 宋体 Std L" panose="02020300000000000000" pitchFamily="18" charset="-122"/>
                <a:ea typeface="Adobe 宋体 Std L" panose="02020300000000000000" pitchFamily="18" charset="-122"/>
              </a:rPr>
              <a:t>年 </a:t>
            </a:r>
            <a:r>
              <a:rPr lang="en-US" altLang="zh-CN" dirty="0">
                <a:solidFill>
                  <a:srgbClr val="221E1F"/>
                </a:solidFill>
                <a:latin typeface="Adobe 宋体 Std L" panose="02020300000000000000" pitchFamily="18" charset="-122"/>
                <a:ea typeface="Adobe 宋体 Std L" panose="02020300000000000000" pitchFamily="18" charset="-122"/>
              </a:rPr>
              <a:t>11 </a:t>
            </a:r>
            <a:r>
              <a:rPr lang="zh-CN" altLang="en-US" dirty="0">
                <a:solidFill>
                  <a:srgbClr val="221E1F"/>
                </a:solidFill>
                <a:latin typeface="Adobe 宋体 Std L" panose="02020300000000000000" pitchFamily="18" charset="-122"/>
                <a:ea typeface="Adobe 宋体 Std L" panose="02020300000000000000" pitchFamily="18" charset="-122"/>
              </a:rPr>
              <a:t>月，在第二届“挑战杯”万维投资中国大学生创业</a:t>
            </a:r>
            <a:r>
              <a:rPr lang="zh-CN" altLang="en-US" dirty="0" smtClean="0">
                <a:solidFill>
                  <a:srgbClr val="221E1F"/>
                </a:solidFill>
                <a:latin typeface="Adobe 宋体 Std L" panose="02020300000000000000" pitchFamily="18" charset="-122"/>
                <a:ea typeface="Adobe 宋体 Std L" panose="02020300000000000000" pitchFamily="18" charset="-122"/>
              </a:rPr>
              <a:t>设计</a:t>
            </a:r>
            <a:r>
              <a:rPr lang="zh-CN" altLang="en-US" dirty="0">
                <a:solidFill>
                  <a:srgbClr val="221E1F"/>
                </a:solidFill>
                <a:latin typeface="Adobe 宋体 Std L" panose="02020300000000000000" pitchFamily="18" charset="-122"/>
                <a:ea typeface="Adobe 宋体 Std L" panose="02020300000000000000" pitchFamily="18" charset="-122"/>
              </a:rPr>
              <a:t>大赛中，由代克化同学带队的高科技复合饲料项目创业团队又喜获银奖</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5</a:t>
            </a:r>
            <a:r>
              <a:rPr lang="en-US" altLang="zh-CN" b="1" dirty="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互联网</a:t>
            </a:r>
            <a:r>
              <a:rPr lang="en-US" altLang="zh-CN" b="1" dirty="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大学生创新创业大赛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中国“互联网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大学生创新创业大赛，是由教育部与政府、各高校共同主办的一项</a:t>
            </a:r>
            <a:r>
              <a:rPr lang="zh-CN" altLang="en-US" dirty="0" smtClean="0">
                <a:solidFill>
                  <a:srgbClr val="221E1F"/>
                </a:solidFill>
                <a:latin typeface="Adobe 宋体 Std L" panose="02020300000000000000" pitchFamily="18" charset="-122"/>
                <a:ea typeface="Adobe 宋体 Std L" panose="02020300000000000000" pitchFamily="18" charset="-122"/>
              </a:rPr>
              <a:t>技能</a:t>
            </a:r>
            <a:r>
              <a:rPr lang="zh-CN" altLang="en-US" dirty="0">
                <a:solidFill>
                  <a:srgbClr val="221E1F"/>
                </a:solidFill>
                <a:latin typeface="Adobe 宋体 Std L" panose="02020300000000000000" pitchFamily="18" charset="-122"/>
                <a:ea typeface="Adobe 宋体 Std L" panose="02020300000000000000" pitchFamily="18" charset="-122"/>
              </a:rPr>
              <a:t>大赛。大赛旨在深化高等教育综合改革，激发大学生的创造力，培养造就“大众创业、</a:t>
            </a:r>
            <a:r>
              <a:rPr lang="zh-CN" altLang="en-US" dirty="0" smtClean="0">
                <a:solidFill>
                  <a:srgbClr val="221E1F"/>
                </a:solidFill>
                <a:latin typeface="Adobe 宋体 Std L" panose="02020300000000000000" pitchFamily="18" charset="-122"/>
                <a:ea typeface="Adobe 宋体 Std L" panose="02020300000000000000" pitchFamily="18" charset="-122"/>
              </a:rPr>
              <a:t>万众</a:t>
            </a:r>
            <a:r>
              <a:rPr lang="zh-CN" altLang="en-US" dirty="0">
                <a:solidFill>
                  <a:srgbClr val="221E1F"/>
                </a:solidFill>
                <a:latin typeface="Adobe 宋体 Std L" panose="02020300000000000000" pitchFamily="18" charset="-122"/>
                <a:ea typeface="Adobe 宋体 Std L" panose="02020300000000000000" pitchFamily="18" charset="-122"/>
              </a:rPr>
              <a:t>创新”的主力军；推动赛事成果转化，促进“互联网</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新业态形成，服务经济提质增</a:t>
            </a:r>
            <a:r>
              <a:rPr lang="zh-CN" altLang="en-US" dirty="0" smtClean="0">
                <a:solidFill>
                  <a:srgbClr val="221E1F"/>
                </a:solidFill>
                <a:latin typeface="Adobe 宋体 Std L" panose="02020300000000000000" pitchFamily="18" charset="-122"/>
                <a:ea typeface="Adobe 宋体 Std L" panose="02020300000000000000" pitchFamily="18" charset="-122"/>
              </a:rPr>
              <a:t>效升级</a:t>
            </a:r>
            <a:r>
              <a:rPr lang="zh-CN" altLang="en-US" dirty="0">
                <a:solidFill>
                  <a:srgbClr val="221E1F"/>
                </a:solidFill>
                <a:latin typeface="Adobe 宋体 Std L" panose="02020300000000000000" pitchFamily="18" charset="-122"/>
                <a:ea typeface="Adobe 宋体 Std L" panose="02020300000000000000" pitchFamily="18" charset="-122"/>
              </a:rPr>
              <a:t>；以创新引领创业、创业带动就业，推动高校毕业生更高质量地创业就业</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6</a:t>
            </a:r>
            <a:r>
              <a:rPr lang="en-US" altLang="zh-CN" b="1" dirty="0">
                <a:solidFill>
                  <a:srgbClr val="221E1F"/>
                </a:solidFill>
                <a:latin typeface="Adobe 宋体 Std L" panose="02020300000000000000" pitchFamily="18" charset="-122"/>
                <a:ea typeface="Adobe 宋体 Std L" panose="02020300000000000000" pitchFamily="18" charset="-122"/>
              </a:rPr>
              <a:t>.“</a:t>
            </a:r>
            <a:r>
              <a:rPr lang="zh-CN" altLang="en-US" b="1" dirty="0">
                <a:solidFill>
                  <a:srgbClr val="221E1F"/>
                </a:solidFill>
                <a:latin typeface="Adobe 宋体 Std L" panose="02020300000000000000" pitchFamily="18" charset="-122"/>
                <a:ea typeface="Adobe 宋体 Std L" panose="02020300000000000000" pitchFamily="18" charset="-122"/>
              </a:rPr>
              <a:t>创青春”中国青年创新创业大赛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“创青春”中国青年创新创业大赛致力于发掘科技含量高、前瞻性好、示范带动作用</a:t>
            </a:r>
            <a:r>
              <a:rPr lang="zh-CN" altLang="en-US" dirty="0" smtClean="0">
                <a:solidFill>
                  <a:srgbClr val="221E1F"/>
                </a:solidFill>
                <a:latin typeface="Adobe 宋体 Std L" panose="02020300000000000000" pitchFamily="18" charset="-122"/>
                <a:ea typeface="Adobe 宋体 Std L" panose="02020300000000000000" pitchFamily="18" charset="-122"/>
              </a:rPr>
              <a:t>强的</a:t>
            </a:r>
            <a:r>
              <a:rPr lang="zh-CN" altLang="en-US" dirty="0">
                <a:solidFill>
                  <a:srgbClr val="221E1F"/>
                </a:solidFill>
                <a:latin typeface="Adobe 宋体 Std L" panose="02020300000000000000" pitchFamily="18" charset="-122"/>
                <a:ea typeface="Adobe 宋体 Std L" panose="02020300000000000000" pitchFamily="18" charset="-122"/>
              </a:rPr>
              <a:t>项目，是青年喜爱、社会关注的创新创业示范赛事。大赛目的在于搭建创业者展示成长</a:t>
            </a:r>
            <a:r>
              <a:rPr lang="zh-CN" altLang="en-US" dirty="0" smtClean="0">
                <a:solidFill>
                  <a:srgbClr val="221E1F"/>
                </a:solidFill>
                <a:latin typeface="Adobe 宋体 Std L" panose="02020300000000000000" pitchFamily="18" charset="-122"/>
                <a:ea typeface="Adobe 宋体 Std L" panose="02020300000000000000" pitchFamily="18" charset="-122"/>
              </a:rPr>
              <a:t>平台</a:t>
            </a:r>
            <a:r>
              <a:rPr lang="zh-CN" altLang="en-US" dirty="0">
                <a:solidFill>
                  <a:srgbClr val="221E1F"/>
                </a:solidFill>
                <a:latin typeface="Adobe 宋体 Std L" panose="02020300000000000000" pitchFamily="18" charset="-122"/>
                <a:ea typeface="Adobe 宋体 Std L" panose="02020300000000000000" pitchFamily="18" charset="-122"/>
              </a:rPr>
              <a:t>和投融资对接平台，建立青年创新创业项目库、人才库、导师库，优化青年创业环境，</a:t>
            </a:r>
            <a:r>
              <a:rPr lang="zh-CN" altLang="en-US" dirty="0" smtClean="0">
                <a:solidFill>
                  <a:srgbClr val="221E1F"/>
                </a:solidFill>
                <a:latin typeface="Adobe 宋体 Std L" panose="02020300000000000000" pitchFamily="18" charset="-122"/>
                <a:ea typeface="Adobe 宋体 Std L" panose="02020300000000000000" pitchFamily="18" charset="-122"/>
              </a:rPr>
              <a:t>提高</a:t>
            </a:r>
            <a:r>
              <a:rPr lang="zh-CN" altLang="en-US" dirty="0">
                <a:solidFill>
                  <a:srgbClr val="221E1F"/>
                </a:solidFill>
                <a:latin typeface="Adobe 宋体 Std L" panose="02020300000000000000" pitchFamily="18" charset="-122"/>
                <a:ea typeface="Adobe 宋体 Std L" panose="02020300000000000000" pitchFamily="18" charset="-122"/>
              </a:rPr>
              <a:t>青年创业成功率，激发全社会关心青年创业的热情，促进青年创业就业服务体系建设。</a:t>
            </a:r>
          </a:p>
        </p:txBody>
      </p:sp>
    </p:spTree>
    <p:extLst>
      <p:ext uri="{BB962C8B-B14F-4D97-AF65-F5344CB8AC3E}">
        <p14:creationId xmlns:p14="http://schemas.microsoft.com/office/powerpoint/2010/main" val="280841215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1146343"/>
            <a:ext cx="10361227" cy="545059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在校园里举行创业设计大赛，是与国际接轨的培养学生创新素质和创新能力的有效</a:t>
            </a:r>
            <a:r>
              <a:rPr lang="zh-CN" altLang="en-US" dirty="0" smtClean="0">
                <a:solidFill>
                  <a:srgbClr val="221E1F"/>
                </a:solidFill>
                <a:latin typeface="Adobe 宋体 Std L" panose="02020300000000000000" pitchFamily="18" charset="-122"/>
                <a:ea typeface="Adobe 宋体 Std L" panose="02020300000000000000" pitchFamily="18" charset="-122"/>
              </a:rPr>
              <a:t>途径</a:t>
            </a:r>
            <a:r>
              <a:rPr lang="zh-CN" altLang="en-US" dirty="0">
                <a:solidFill>
                  <a:srgbClr val="221E1F"/>
                </a:solidFill>
                <a:latin typeface="Adobe 宋体 Std L" panose="02020300000000000000" pitchFamily="18" charset="-122"/>
                <a:ea typeface="Adobe 宋体 Std L" panose="02020300000000000000" pitchFamily="18" charset="-122"/>
              </a:rPr>
              <a:t>。部分学生以自己的科技成果投身于创业实践，更是对科技成果产业化做了进一步的</a:t>
            </a:r>
            <a:r>
              <a:rPr lang="zh-CN" altLang="en-US" dirty="0" smtClean="0">
                <a:solidFill>
                  <a:srgbClr val="221E1F"/>
                </a:solidFill>
                <a:latin typeface="Adobe 宋体 Std L" panose="02020300000000000000" pitchFamily="18" charset="-122"/>
                <a:ea typeface="Adobe 宋体 Std L" panose="02020300000000000000" pitchFamily="18" charset="-122"/>
              </a:rPr>
              <a:t>推动</a:t>
            </a:r>
            <a:r>
              <a:rPr lang="zh-CN" altLang="en-US" dirty="0">
                <a:solidFill>
                  <a:srgbClr val="221E1F"/>
                </a:solidFill>
                <a:latin typeface="Adobe 宋体 Std L" panose="02020300000000000000" pitchFamily="18" charset="-122"/>
                <a:ea typeface="Adobe 宋体 Std L" panose="02020300000000000000" pitchFamily="18" charset="-122"/>
              </a:rPr>
              <a:t>。同时，创业设计大赛也为教师、学生提供了新鲜的案例和面向实际的途径，促进了</a:t>
            </a:r>
            <a:r>
              <a:rPr lang="zh-CN" altLang="en-US" dirty="0" smtClean="0">
                <a:solidFill>
                  <a:srgbClr val="221E1F"/>
                </a:solidFill>
                <a:latin typeface="Adobe 宋体 Std L" panose="02020300000000000000" pitchFamily="18" charset="-122"/>
                <a:ea typeface="Adobe 宋体 Std L" panose="02020300000000000000" pitchFamily="18" charset="-122"/>
              </a:rPr>
              <a:t>教学方法</a:t>
            </a:r>
            <a:r>
              <a:rPr lang="zh-CN" altLang="en-US" dirty="0">
                <a:solidFill>
                  <a:srgbClr val="221E1F"/>
                </a:solidFill>
                <a:latin typeface="Adobe 宋体 Std L" panose="02020300000000000000" pitchFamily="18" charset="-122"/>
                <a:ea typeface="Adobe 宋体 Std L" panose="02020300000000000000" pitchFamily="18" charset="-122"/>
              </a:rPr>
              <a:t>的改革，更新了</a:t>
            </a:r>
            <a:r>
              <a:rPr lang="zh-CN" altLang="en-US" dirty="0" smtClean="0">
                <a:solidFill>
                  <a:srgbClr val="221E1F"/>
                </a:solidFill>
                <a:latin typeface="Adobe 宋体 Std L" panose="02020300000000000000" pitchFamily="18" charset="-122"/>
                <a:ea typeface="Adobe 宋体 Std L" panose="02020300000000000000" pitchFamily="18" charset="-122"/>
              </a:rPr>
              <a:t>教育理念</a:t>
            </a:r>
            <a:r>
              <a:rPr lang="zh-CN" altLang="en-US" dirty="0">
                <a:solidFill>
                  <a:srgbClr val="221E1F"/>
                </a:solidFill>
                <a:latin typeface="Adobe 宋体 Std L" panose="02020300000000000000" pitchFamily="18" charset="-122"/>
                <a:ea typeface="Adobe 宋体 Std L" panose="02020300000000000000" pitchFamily="18" charset="-122"/>
              </a:rPr>
              <a:t>。学业是基础，创业是深化，通过参加创业设计比赛既可以</a:t>
            </a:r>
            <a:r>
              <a:rPr lang="zh-CN" altLang="en-US" dirty="0" smtClean="0">
                <a:solidFill>
                  <a:srgbClr val="221E1F"/>
                </a:solidFill>
                <a:latin typeface="Adobe 宋体 Std L" panose="02020300000000000000" pitchFamily="18" charset="-122"/>
                <a:ea typeface="Adobe 宋体 Std L" panose="02020300000000000000" pitchFamily="18" charset="-122"/>
              </a:rPr>
              <a:t>锻炼</a:t>
            </a:r>
            <a:r>
              <a:rPr lang="zh-CN" altLang="en-US" dirty="0">
                <a:solidFill>
                  <a:srgbClr val="221E1F"/>
                </a:solidFill>
                <a:latin typeface="Adobe 宋体 Std L" panose="02020300000000000000" pitchFamily="18" charset="-122"/>
                <a:ea typeface="Adobe 宋体 Std L" panose="02020300000000000000" pitchFamily="18" charset="-122"/>
              </a:rPr>
              <a:t>学生应用知识的能力，又可以训练学生对某一项目的整体规划能力。创业设计比赛的</a:t>
            </a:r>
            <a:r>
              <a:rPr lang="zh-CN" altLang="en-US" dirty="0" smtClean="0">
                <a:solidFill>
                  <a:srgbClr val="221E1F"/>
                </a:solidFill>
                <a:latin typeface="Adobe 宋体 Std L" panose="02020300000000000000" pitchFamily="18" charset="-122"/>
                <a:ea typeface="Adobe 宋体 Std L" panose="02020300000000000000" pitchFamily="18" charset="-122"/>
              </a:rPr>
              <a:t>目的不</a:t>
            </a:r>
            <a:r>
              <a:rPr lang="zh-CN" altLang="en-US" dirty="0">
                <a:solidFill>
                  <a:srgbClr val="221E1F"/>
                </a:solidFill>
                <a:latin typeface="Adobe 宋体 Std L" panose="02020300000000000000" pitchFamily="18" charset="-122"/>
                <a:ea typeface="Adobe 宋体 Std L" panose="02020300000000000000" pitchFamily="18" charset="-122"/>
              </a:rPr>
              <a:t>在于比赛的结果，而在于最终所形成的产品</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任何</a:t>
            </a:r>
            <a:r>
              <a:rPr lang="zh-CN" altLang="en-US" dirty="0">
                <a:solidFill>
                  <a:srgbClr val="221E1F"/>
                </a:solidFill>
                <a:latin typeface="Adobe 宋体 Std L" panose="02020300000000000000" pitchFamily="18" charset="-122"/>
                <a:ea typeface="Adobe 宋体 Std L" panose="02020300000000000000" pitchFamily="18" charset="-122"/>
              </a:rPr>
              <a:t>投资项目都要看有没有收益，评判的原则一是看创业的团队组成；二是项目前景</a:t>
            </a:r>
            <a:r>
              <a:rPr lang="zh-CN" altLang="en-US" dirty="0" smtClean="0">
                <a:solidFill>
                  <a:srgbClr val="221E1F"/>
                </a:solidFill>
                <a:latin typeface="Adobe 宋体 Std L" panose="02020300000000000000" pitchFamily="18" charset="-122"/>
                <a:ea typeface="Adobe 宋体 Std L" panose="02020300000000000000" pitchFamily="18" charset="-122"/>
              </a:rPr>
              <a:t>，即</a:t>
            </a:r>
            <a:r>
              <a:rPr lang="zh-CN" altLang="en-US" dirty="0">
                <a:solidFill>
                  <a:srgbClr val="221E1F"/>
                </a:solidFill>
                <a:latin typeface="Adobe 宋体 Std L" panose="02020300000000000000" pitchFamily="18" charset="-122"/>
                <a:ea typeface="Adobe 宋体 Std L" panose="02020300000000000000" pitchFamily="18" charset="-122"/>
              </a:rPr>
              <a:t>有没有利润；三是看技术的可行性。其具体意义如下：</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1</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获取创业知识，提高综合素质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参赛者在创作创业设计过程中，通过大赛提供的系统培训，参赛者之间的学习与交流</a:t>
            </a:r>
            <a:r>
              <a:rPr lang="zh-CN" altLang="en-US" dirty="0" smtClean="0">
                <a:solidFill>
                  <a:srgbClr val="221E1F"/>
                </a:solidFill>
                <a:latin typeface="Adobe 宋体 Std L" panose="02020300000000000000" pitchFamily="18" charset="-122"/>
                <a:ea typeface="Adobe 宋体 Std L" panose="02020300000000000000" pitchFamily="18" charset="-122"/>
              </a:rPr>
              <a:t>，可以</a:t>
            </a:r>
            <a:r>
              <a:rPr lang="zh-CN" altLang="en-US" dirty="0">
                <a:solidFill>
                  <a:srgbClr val="221E1F"/>
                </a:solidFill>
                <a:latin typeface="Adobe 宋体 Std L" panose="02020300000000000000" pitchFamily="18" charset="-122"/>
                <a:ea typeface="Adobe 宋体 Std L" panose="02020300000000000000" pitchFamily="18" charset="-122"/>
              </a:rPr>
              <a:t>全面地接受创业者所应具备的知识和相关技能。参赛者通过参加创业设计竞赛，可以</a:t>
            </a:r>
            <a:r>
              <a:rPr lang="zh-CN" altLang="en-US" dirty="0" smtClean="0">
                <a:solidFill>
                  <a:srgbClr val="221E1F"/>
                </a:solidFill>
                <a:latin typeface="Adobe 宋体 Std L" panose="02020300000000000000" pitchFamily="18" charset="-122"/>
                <a:ea typeface="Adobe 宋体 Std L" panose="02020300000000000000" pitchFamily="18" charset="-122"/>
              </a:rPr>
              <a:t>获得</a:t>
            </a:r>
            <a:r>
              <a:rPr lang="zh-CN" altLang="en-US" dirty="0">
                <a:solidFill>
                  <a:srgbClr val="221E1F"/>
                </a:solidFill>
                <a:latin typeface="Adobe 宋体 Std L" panose="02020300000000000000" pitchFamily="18" charset="-122"/>
                <a:ea typeface="Adobe 宋体 Std L" panose="02020300000000000000" pitchFamily="18" charset="-122"/>
              </a:rPr>
              <a:t>对产品或服务项目从设想到变为现实的全局把握训练。同时，在完成商业设计的过程中</a:t>
            </a:r>
            <a:r>
              <a:rPr lang="zh-CN" altLang="en-US" dirty="0" smtClean="0">
                <a:solidFill>
                  <a:srgbClr val="221E1F"/>
                </a:solidFill>
                <a:latin typeface="Adobe 宋体 Std L" panose="02020300000000000000" pitchFamily="18" charset="-122"/>
                <a:ea typeface="Adobe 宋体 Std L" panose="02020300000000000000" pitchFamily="18" charset="-122"/>
              </a:rPr>
              <a:t>，也</a:t>
            </a:r>
            <a:r>
              <a:rPr lang="zh-CN" altLang="en-US" dirty="0">
                <a:solidFill>
                  <a:srgbClr val="221E1F"/>
                </a:solidFill>
                <a:latin typeface="Adobe 宋体 Std L" panose="02020300000000000000" pitchFamily="18" charset="-122"/>
                <a:ea typeface="Adobe 宋体 Std L" panose="02020300000000000000" pitchFamily="18" charset="-122"/>
              </a:rPr>
              <a:t>培养了自己应用知识的能力、创新能力、沟通能力、说服能力和组织能力等。此外，在</a:t>
            </a:r>
            <a:r>
              <a:rPr lang="zh-CN" altLang="en-US" dirty="0" smtClean="0">
                <a:solidFill>
                  <a:srgbClr val="221E1F"/>
                </a:solidFill>
                <a:latin typeface="Adobe 宋体 Std L" panose="02020300000000000000" pitchFamily="18" charset="-122"/>
                <a:ea typeface="Adobe 宋体 Std L" panose="02020300000000000000" pitchFamily="18" charset="-122"/>
              </a:rPr>
              <a:t>接受</a:t>
            </a:r>
            <a:r>
              <a:rPr lang="zh-CN" altLang="en-US" dirty="0">
                <a:solidFill>
                  <a:srgbClr val="221E1F"/>
                </a:solidFill>
                <a:latin typeface="Adobe 宋体 Std L" panose="02020300000000000000" pitchFamily="18" charset="-122"/>
                <a:ea typeface="Adobe 宋体 Std L" panose="02020300000000000000" pitchFamily="18" charset="-122"/>
              </a:rPr>
              <a:t>挑战的过程中，还增强了创业的勇气、信心和能力</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60178" y="43076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三、举办创业设计比赛的重要意义</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46645976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777633"/>
            <a:ext cx="10361227" cy="5078313"/>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建立创业媒体网络，交流思想</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中央电视台、</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中国青年报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北京青年报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中国教育报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等新闻媒体都</a:t>
            </a:r>
            <a:r>
              <a:rPr lang="zh-CN" altLang="en-US" dirty="0" smtClean="0">
                <a:solidFill>
                  <a:srgbClr val="221E1F"/>
                </a:solidFill>
                <a:latin typeface="Adobe 宋体 Std L" panose="02020300000000000000" pitchFamily="18" charset="-122"/>
                <a:ea typeface="Adobe 宋体 Std L" panose="02020300000000000000" pitchFamily="18" charset="-122"/>
              </a:rPr>
              <a:t>对创业</a:t>
            </a:r>
            <a:r>
              <a:rPr lang="zh-CN" altLang="en-US" dirty="0">
                <a:solidFill>
                  <a:srgbClr val="221E1F"/>
                </a:solidFill>
                <a:latin typeface="Adobe 宋体 Std L" panose="02020300000000000000" pitchFamily="18" charset="-122"/>
                <a:ea typeface="Adobe 宋体 Std L" panose="02020300000000000000" pitchFamily="18" charset="-122"/>
              </a:rPr>
              <a:t>设计大赛做了深入报道。投入实际运作项目的参赛小组将受到新闻媒体的关注，</a:t>
            </a:r>
            <a:r>
              <a:rPr lang="zh-CN" altLang="en-US" dirty="0" smtClean="0">
                <a:solidFill>
                  <a:srgbClr val="221E1F"/>
                </a:solidFill>
                <a:latin typeface="Adobe 宋体 Std L" panose="02020300000000000000" pitchFamily="18" charset="-122"/>
                <a:ea typeface="Adobe 宋体 Std L" panose="02020300000000000000" pitchFamily="18" charset="-122"/>
              </a:rPr>
              <a:t>获得向</a:t>
            </a:r>
            <a:r>
              <a:rPr lang="zh-CN" altLang="en-US" dirty="0">
                <a:solidFill>
                  <a:srgbClr val="221E1F"/>
                </a:solidFill>
                <a:latin typeface="Adobe 宋体 Std L" panose="02020300000000000000" pitchFamily="18" charset="-122"/>
                <a:ea typeface="Adobe 宋体 Std L" panose="02020300000000000000" pitchFamily="18" charset="-122"/>
              </a:rPr>
              <a:t>社会推荐自己和产品整体形象的难得机会，因此，作为参赛者有机会为未来创业获得</a:t>
            </a:r>
            <a:r>
              <a:rPr lang="zh-CN" altLang="en-US" dirty="0" smtClean="0">
                <a:solidFill>
                  <a:srgbClr val="221E1F"/>
                </a:solidFill>
                <a:latin typeface="Adobe 宋体 Std L" panose="02020300000000000000" pitchFamily="18" charset="-122"/>
                <a:ea typeface="Adobe 宋体 Std L" panose="02020300000000000000" pitchFamily="18" charset="-122"/>
              </a:rPr>
              <a:t>良好</a:t>
            </a:r>
            <a:r>
              <a:rPr lang="zh-CN" altLang="en-US" dirty="0">
                <a:solidFill>
                  <a:srgbClr val="221E1F"/>
                </a:solidFill>
                <a:latin typeface="Adobe 宋体 Std L" panose="02020300000000000000" pitchFamily="18" charset="-122"/>
                <a:ea typeface="Adobe 宋体 Std L" panose="02020300000000000000" pitchFamily="18" charset="-122"/>
              </a:rPr>
              <a:t>的媒体关系。优秀参赛队将获得在今后各项更高等级的创业设计大赛中与来自其他各</a:t>
            </a:r>
            <a:r>
              <a:rPr lang="zh-CN" altLang="en-US" dirty="0" smtClean="0">
                <a:solidFill>
                  <a:srgbClr val="221E1F"/>
                </a:solidFill>
                <a:latin typeface="Adobe 宋体 Std L" panose="02020300000000000000" pitchFamily="18" charset="-122"/>
                <a:ea typeface="Adobe 宋体 Std L" panose="02020300000000000000" pitchFamily="18" charset="-122"/>
              </a:rPr>
              <a:t>高校</a:t>
            </a:r>
            <a:r>
              <a:rPr lang="zh-CN" altLang="en-US" dirty="0">
                <a:solidFill>
                  <a:srgbClr val="221E1F"/>
                </a:solidFill>
                <a:latin typeface="Adobe 宋体 Std L" panose="02020300000000000000" pitchFamily="18" charset="-122"/>
                <a:ea typeface="Adobe 宋体 Std L" panose="02020300000000000000" pitchFamily="18" charset="-122"/>
              </a:rPr>
              <a:t>的优秀团队进一步交流与学习的机会。各个团队可以在这些交流活动中集思广益，</a:t>
            </a:r>
            <a:r>
              <a:rPr lang="zh-CN" altLang="en-US" dirty="0" smtClean="0">
                <a:solidFill>
                  <a:srgbClr val="221E1F"/>
                </a:solidFill>
                <a:latin typeface="Adobe 宋体 Std L" panose="02020300000000000000" pitchFamily="18" charset="-122"/>
                <a:ea typeface="Adobe 宋体 Std L" panose="02020300000000000000" pitchFamily="18" charset="-122"/>
              </a:rPr>
              <a:t>开阔思路。</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建立创业商业关系网，结识创业合作伙伴</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参赛者通过比赛，可以结识风险投资家。国内外风险投资家对创业设计大赛具有浓厚</a:t>
            </a:r>
            <a:r>
              <a:rPr lang="zh-CN" altLang="en-US" dirty="0" smtClean="0">
                <a:solidFill>
                  <a:srgbClr val="221E1F"/>
                </a:solidFill>
                <a:latin typeface="Adobe 宋体 Std L" panose="02020300000000000000" pitchFamily="18" charset="-122"/>
                <a:ea typeface="Adobe 宋体 Std L" panose="02020300000000000000" pitchFamily="18" charset="-122"/>
              </a:rPr>
              <a:t>的兴趣</a:t>
            </a:r>
            <a:r>
              <a:rPr lang="zh-CN" altLang="en-US" dirty="0">
                <a:solidFill>
                  <a:srgbClr val="221E1F"/>
                </a:solidFill>
                <a:latin typeface="Adobe 宋体 Std L" panose="02020300000000000000" pitchFamily="18" charset="-122"/>
                <a:ea typeface="Adobe 宋体 Std L" panose="02020300000000000000" pitchFamily="18" charset="-122"/>
              </a:rPr>
              <a:t>，将对具有实际运作价值的作品，进行投资可行性分析。参赛者可以向风险投资家</a:t>
            </a:r>
            <a:r>
              <a:rPr lang="zh-CN" altLang="en-US" dirty="0" smtClean="0">
                <a:solidFill>
                  <a:srgbClr val="221E1F"/>
                </a:solidFill>
                <a:latin typeface="Adobe 宋体 Std L" panose="02020300000000000000" pitchFamily="18" charset="-122"/>
                <a:ea typeface="Adobe 宋体 Std L" panose="02020300000000000000" pitchFamily="18" charset="-122"/>
              </a:rPr>
              <a:t>充分展现</a:t>
            </a:r>
            <a:r>
              <a:rPr lang="zh-CN" altLang="en-US" dirty="0">
                <a:solidFill>
                  <a:srgbClr val="221E1F"/>
                </a:solidFill>
                <a:latin typeface="Adobe 宋体 Std L" panose="02020300000000000000" pitchFamily="18" charset="-122"/>
                <a:ea typeface="Adobe 宋体 Std L" panose="02020300000000000000" pitchFamily="18" charset="-122"/>
              </a:rPr>
              <a:t>自己的产品或服务项目的巨大市场前景，为进一步创业赢得资金。同时，参赛者还将</a:t>
            </a:r>
            <a:r>
              <a:rPr lang="zh-CN" altLang="en-US" dirty="0" smtClean="0">
                <a:solidFill>
                  <a:srgbClr val="221E1F"/>
                </a:solidFill>
                <a:latin typeface="Adobe 宋体 Std L" panose="02020300000000000000" pitchFamily="18" charset="-122"/>
                <a:ea typeface="Adobe 宋体 Std L" panose="02020300000000000000" pitchFamily="18" charset="-122"/>
              </a:rPr>
              <a:t>结识</a:t>
            </a:r>
            <a:r>
              <a:rPr lang="zh-CN" altLang="en-US" dirty="0">
                <a:solidFill>
                  <a:srgbClr val="221E1F"/>
                </a:solidFill>
                <a:latin typeface="Adobe 宋体 Std L" panose="02020300000000000000" pitchFamily="18" charset="-122"/>
                <a:ea typeface="Adobe 宋体 Std L" panose="02020300000000000000" pitchFamily="18" charset="-122"/>
              </a:rPr>
              <a:t>商界和法律界人士，为将来创业建立良好的创业关系网络。参赛者通过比赛，可以结识</a:t>
            </a:r>
            <a:r>
              <a:rPr lang="zh-CN" altLang="en-US" dirty="0" smtClean="0">
                <a:solidFill>
                  <a:srgbClr val="221E1F"/>
                </a:solidFill>
                <a:latin typeface="Adobe 宋体 Std L" panose="02020300000000000000" pitchFamily="18" charset="-122"/>
                <a:ea typeface="Adobe 宋体 Std L" panose="02020300000000000000" pitchFamily="18" charset="-122"/>
              </a:rPr>
              <a:t>未来</a:t>
            </a:r>
            <a:r>
              <a:rPr lang="zh-CN" altLang="en-US" dirty="0">
                <a:solidFill>
                  <a:srgbClr val="221E1F"/>
                </a:solidFill>
                <a:latin typeface="Adobe 宋体 Std L" panose="02020300000000000000" pitchFamily="18" charset="-122"/>
                <a:ea typeface="Adobe 宋体 Std L" panose="02020300000000000000" pitchFamily="18" charset="-122"/>
              </a:rPr>
              <a:t>创业的合作伙伴。参赛小组的成员将最有可能在将来形成创业合作关系，开拓创业成功</a:t>
            </a:r>
            <a:r>
              <a:rPr lang="zh-CN" altLang="en-US" dirty="0" smtClean="0">
                <a:solidFill>
                  <a:srgbClr val="221E1F"/>
                </a:solidFill>
                <a:latin typeface="Adobe 宋体 Std L" panose="02020300000000000000" pitchFamily="18" charset="-122"/>
                <a:ea typeface="Adobe 宋体 Std L" panose="02020300000000000000" pitchFamily="18" charset="-122"/>
              </a:rPr>
              <a:t>的事业。</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8503712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729559" y="290936"/>
            <a:ext cx="10361227" cy="3000821"/>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体验团队精神</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参赛者将有机会加入一个充满智慧与活力的小组，与小组伙伴携起手来，接受挑战。</a:t>
            </a:r>
            <a:r>
              <a:rPr lang="zh-CN" altLang="en-US" dirty="0" smtClean="0">
                <a:solidFill>
                  <a:srgbClr val="221E1F"/>
                </a:solidFill>
                <a:latin typeface="Adobe 宋体 Std L" panose="02020300000000000000" pitchFamily="18" charset="-122"/>
                <a:ea typeface="Adobe 宋体 Std L" panose="02020300000000000000" pitchFamily="18" charset="-122"/>
              </a:rPr>
              <a:t>参赛者</a:t>
            </a:r>
            <a:r>
              <a:rPr lang="zh-CN" altLang="en-US" dirty="0">
                <a:solidFill>
                  <a:srgbClr val="221E1F"/>
                </a:solidFill>
                <a:latin typeface="Adobe 宋体 Std L" panose="02020300000000000000" pitchFamily="18" charset="-122"/>
                <a:ea typeface="Adobe 宋体 Std L" panose="02020300000000000000" pitchFamily="18" charset="-122"/>
              </a:rPr>
              <a:t>将体验到团体中相互激励的力量和交流中灵感火花的跳跃，以及成功时分享的喜悦。</a:t>
            </a:r>
            <a:r>
              <a:rPr lang="zh-CN" altLang="en-US" dirty="0" smtClean="0">
                <a:solidFill>
                  <a:srgbClr val="221E1F"/>
                </a:solidFill>
                <a:latin typeface="Adobe 宋体 Std L" panose="02020300000000000000" pitchFamily="18" charset="-122"/>
                <a:ea typeface="Adobe 宋体 Std L" panose="02020300000000000000" pitchFamily="18" charset="-122"/>
              </a:rPr>
              <a:t>在这</a:t>
            </a:r>
            <a:r>
              <a:rPr lang="zh-CN" altLang="en-US" dirty="0">
                <a:solidFill>
                  <a:srgbClr val="221E1F"/>
                </a:solidFill>
                <a:latin typeface="Adobe 宋体 Std L" panose="02020300000000000000" pitchFamily="18" charset="-122"/>
                <a:ea typeface="Adobe 宋体 Std L" panose="02020300000000000000" pitchFamily="18" charset="-122"/>
              </a:rPr>
              <a:t>一过程中，参赛者会感受团队精神的力量，这将是一种全新的体验</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5</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获得校方和风险投资商支持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各校对创业设计大赛很重视，给予大力支持，并组成大赛评委会，确保大赛</a:t>
            </a:r>
            <a:r>
              <a:rPr lang="zh-CN" altLang="en-US" dirty="0" smtClean="0">
                <a:solidFill>
                  <a:srgbClr val="221E1F"/>
                </a:solidFill>
                <a:latin typeface="Adobe 宋体 Std L" panose="02020300000000000000" pitchFamily="18" charset="-122"/>
                <a:ea typeface="Adobe 宋体 Std L" panose="02020300000000000000" pitchFamily="18" charset="-122"/>
              </a:rPr>
              <a:t>顺利进行</a:t>
            </a:r>
            <a:r>
              <a:rPr lang="zh-CN" altLang="en-US" dirty="0">
                <a:solidFill>
                  <a:srgbClr val="221E1F"/>
                </a:solidFill>
                <a:latin typeface="Adobe 宋体 Std L" panose="02020300000000000000" pitchFamily="18" charset="-122"/>
                <a:ea typeface="Adobe 宋体 Std L" panose="02020300000000000000" pitchFamily="18" charset="-122"/>
              </a:rPr>
              <a:t>。风险投资商都对大学生创业设计大赛高度关注，也非常愿意担任创业设计大赛</a:t>
            </a:r>
            <a:r>
              <a:rPr lang="zh-CN" altLang="en-US" dirty="0" smtClean="0">
                <a:solidFill>
                  <a:srgbClr val="221E1F"/>
                </a:solidFill>
                <a:latin typeface="Adobe 宋体 Std L" panose="02020300000000000000" pitchFamily="18" charset="-122"/>
                <a:ea typeface="Adobe 宋体 Std L" panose="02020300000000000000" pitchFamily="18" charset="-122"/>
              </a:rPr>
              <a:t>的评委</a:t>
            </a:r>
            <a:r>
              <a:rPr lang="zh-CN" altLang="en-US" dirty="0">
                <a:solidFill>
                  <a:srgbClr val="221E1F"/>
                </a:solidFill>
                <a:latin typeface="Adobe 宋体 Std L" panose="02020300000000000000" pitchFamily="18" charset="-122"/>
                <a:ea typeface="Adobe 宋体 Std L" panose="02020300000000000000" pitchFamily="18" charset="-122"/>
              </a:rPr>
              <a:t>。</a:t>
            </a:r>
          </a:p>
        </p:txBody>
      </p:sp>
      <p:sp>
        <p:nvSpPr>
          <p:cNvPr id="5" name="文本框 1">
            <a:extLst>
              <a:ext uri="{FF2B5EF4-FFF2-40B4-BE49-F238E27FC236}">
                <a16:creationId xmlns="" xmlns:a16="http://schemas.microsoft.com/office/drawing/2014/main" id="{5263DC9B-3D8F-19CA-605A-141B5E847747}"/>
              </a:ext>
            </a:extLst>
          </p:cNvPr>
          <p:cNvSpPr txBox="1"/>
          <p:nvPr/>
        </p:nvSpPr>
        <p:spPr>
          <a:xfrm>
            <a:off x="612742" y="3677854"/>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2    </a:t>
            </a:r>
            <a:r>
              <a:rPr lang="zh-CN" altLang="en-US" sz="2600" dirty="0" smtClean="0">
                <a:solidFill>
                  <a:srgbClr val="C00000"/>
                </a:solidFill>
                <a:latin typeface="方正准圆_GBK" pitchFamily="65" charset="-122"/>
                <a:ea typeface="方正准圆_GBK" pitchFamily="65" charset="-122"/>
              </a:rPr>
              <a:t>创业</a:t>
            </a:r>
            <a:r>
              <a:rPr lang="zh-CN" altLang="en-US" sz="2600" dirty="0">
                <a:solidFill>
                  <a:srgbClr val="C00000"/>
                </a:solidFill>
                <a:latin typeface="方正准圆_GBK" pitchFamily="65" charset="-122"/>
                <a:ea typeface="方正准圆_GBK" pitchFamily="65" charset="-122"/>
              </a:rPr>
              <a:t>案例模拟分析</a:t>
            </a:r>
            <a:endParaRPr lang="zh-CN" altLang="en-US" sz="2600" dirty="0">
              <a:solidFill>
                <a:srgbClr val="C00000"/>
              </a:solidFill>
              <a:latin typeface="方正准圆_GBK" pitchFamily="65" charset="-122"/>
              <a:ea typeface="方正准圆_GBK" pitchFamily="65" charset="-122"/>
            </a:endParaRP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682125" y="4346637"/>
            <a:ext cx="11054246" cy="129561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创业并不是一个“纸上谈兵”就能深刻理解的话题，需要每个人通过实践才能真正</a:t>
            </a:r>
            <a:r>
              <a:rPr lang="zh-CN" altLang="en-US" dirty="0" smtClean="0">
                <a:solidFill>
                  <a:srgbClr val="221E1F"/>
                </a:solidFill>
                <a:latin typeface="Adobe 宋体 Std L" panose="02020300000000000000" pitchFamily="18" charset="-122"/>
                <a:ea typeface="Adobe 宋体 Std L" panose="02020300000000000000" pitchFamily="18" charset="-122"/>
              </a:rPr>
              <a:t>领略到</a:t>
            </a:r>
            <a:r>
              <a:rPr lang="zh-CN" altLang="en-US" dirty="0">
                <a:solidFill>
                  <a:srgbClr val="221E1F"/>
                </a:solidFill>
                <a:latin typeface="Adobe 宋体 Std L" panose="02020300000000000000" pitchFamily="18" charset="-122"/>
                <a:ea typeface="Adobe 宋体 Std L" panose="02020300000000000000" pitchFamily="18" charset="-122"/>
              </a:rPr>
              <a:t>精髓，本节内容主要是为大家提供一些具有典型意义的创业案例，使大家更加直观形象</a:t>
            </a:r>
            <a:r>
              <a:rPr lang="zh-CN" altLang="en-US" dirty="0" smtClean="0">
                <a:solidFill>
                  <a:srgbClr val="221E1F"/>
                </a:solidFill>
                <a:latin typeface="Adobe 宋体 Std L" panose="02020300000000000000" pitchFamily="18" charset="-122"/>
                <a:ea typeface="Adobe 宋体 Std L" panose="02020300000000000000" pitchFamily="18" charset="-122"/>
              </a:rPr>
              <a:t>地理解</a:t>
            </a:r>
            <a:r>
              <a:rPr lang="zh-CN" altLang="en-US" dirty="0">
                <a:solidFill>
                  <a:srgbClr val="221E1F"/>
                </a:solidFill>
                <a:latin typeface="Adobe 宋体 Std L" panose="02020300000000000000" pitchFamily="18" charset="-122"/>
                <a:ea typeface="Adobe 宋体 Std L" panose="02020300000000000000" pitchFamily="18" charset="-122"/>
              </a:rPr>
              <a:t>创业的相关内容。在阅读案例的时候应该仔细思索案例的成功之处与不足的地方，</a:t>
            </a:r>
            <a:r>
              <a:rPr lang="zh-CN" altLang="en-US" dirty="0" smtClean="0">
                <a:solidFill>
                  <a:srgbClr val="221E1F"/>
                </a:solidFill>
                <a:latin typeface="Adobe 宋体 Std L" panose="02020300000000000000" pitchFamily="18" charset="-122"/>
                <a:ea typeface="Adobe 宋体 Std L" panose="02020300000000000000" pitchFamily="18" charset="-122"/>
              </a:rPr>
              <a:t>认真总结</a:t>
            </a:r>
            <a:r>
              <a:rPr lang="zh-CN" altLang="en-US" dirty="0">
                <a:solidFill>
                  <a:srgbClr val="221E1F"/>
                </a:solidFill>
                <a:latin typeface="Adobe 宋体 Std L" panose="02020300000000000000" pitchFamily="18" charset="-122"/>
                <a:ea typeface="Adobe 宋体 Std L" panose="02020300000000000000" pitchFamily="18" charset="-122"/>
              </a:rPr>
              <a:t>，才能真正对自己的创业产生实际意义。</a:t>
            </a:r>
          </a:p>
        </p:txBody>
      </p:sp>
    </p:spTree>
    <p:extLst>
      <p:ext uri="{BB962C8B-B14F-4D97-AF65-F5344CB8AC3E}">
        <p14:creationId xmlns:p14="http://schemas.microsoft.com/office/powerpoint/2010/main" val="16439928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8" name="任意多边形 47"/>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4" name="任意多边形 53"/>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6" name="任意多边形 55"/>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8" name="任意多边形 5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1" name="任意多边形 60"/>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5" name="任意多边形 54"/>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0" name="任意多边形 59"/>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2" name="任意多边形 6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3" name="任意多边形 6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4" name="任意多边形 6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5" name="任意多边形 6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6" name="任意多边形 6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8" name="任意多边形 67"/>
          <p:cNvSpPr>
            <a:spLocks noChangeAspect="1"/>
          </p:cNvSpPr>
          <p:nvPr/>
        </p:nvSpPr>
        <p:spPr>
          <a:xfrm rot="20754726">
            <a:off x="-990212" y="-1294209"/>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9" name="文本框 68"/>
          <p:cNvSpPr txBox="1"/>
          <p:nvPr/>
        </p:nvSpPr>
        <p:spPr>
          <a:xfrm>
            <a:off x="930136" y="2766165"/>
            <a:ext cx="7716811" cy="1323439"/>
          </a:xfrm>
          <a:prstGeom prst="rect">
            <a:avLst/>
          </a:prstGeom>
          <a:noFill/>
        </p:spPr>
        <p:txBody>
          <a:bodyPr wrap="square" rtlCol="0">
            <a:spAutoFit/>
          </a:bodyPr>
          <a:lstStyle/>
          <a:p>
            <a:r>
              <a:rPr lang="zh-CN" altLang="en-US" sz="8000" b="1" dirty="0" smtClean="0">
                <a:solidFill>
                  <a:schemeClr val="accent1"/>
                </a:solidFill>
                <a:latin typeface="方正大黑_GBK" panose="03000509000000000000" pitchFamily="65" charset="-122"/>
                <a:ea typeface="方正大黑_GBK" panose="03000509000000000000" pitchFamily="65" charset="-122"/>
                <a:cs typeface="+mn-ea"/>
                <a:sym typeface="+mn-lt"/>
              </a:rPr>
              <a:t>谢谢您的观赏</a:t>
            </a:r>
            <a:endParaRPr lang="zh-CN" altLang="en-US" sz="8000" b="1" dirty="0">
              <a:solidFill>
                <a:schemeClr val="accent1"/>
              </a:solidFill>
              <a:latin typeface="方正大黑_GBK" panose="03000509000000000000" pitchFamily="65" charset="-122"/>
              <a:ea typeface="方正大黑_GBK" panose="03000509000000000000" pitchFamily="65" charset="-122"/>
              <a:cs typeface="+mn-ea"/>
              <a:sym typeface="+mn-lt"/>
            </a:endParaRPr>
          </a:p>
        </p:txBody>
      </p:sp>
      <p:sp>
        <p:nvSpPr>
          <p:cNvPr id="75" name="矩形 74"/>
          <p:cNvSpPr/>
          <p:nvPr/>
        </p:nvSpPr>
        <p:spPr>
          <a:xfrm>
            <a:off x="363548" y="2613819"/>
            <a:ext cx="264280" cy="14757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06979148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976" y="774400"/>
            <a:ext cx="11265740" cy="5078313"/>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提高职业素质有利于提高劳动生产效率</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劳动者的职业素质将影响企业的产品数量和质量，劳动者的职业素质越高，就越能提高劳动生产</a:t>
            </a:r>
            <a:r>
              <a:rPr lang="zh-CN" altLang="en-US" dirty="0" smtClean="0">
                <a:solidFill>
                  <a:srgbClr val="221E1F"/>
                </a:solidFill>
                <a:latin typeface="Adobe 宋体 Std L" panose="02020300000000000000" pitchFamily="18" charset="-122"/>
                <a:ea typeface="Adobe 宋体 Std L" panose="02020300000000000000" pitchFamily="18" charset="-122"/>
              </a:rPr>
              <a:t>效率</a:t>
            </a:r>
            <a:r>
              <a:rPr lang="zh-CN" altLang="en-US" dirty="0">
                <a:solidFill>
                  <a:srgbClr val="221E1F"/>
                </a:solidFill>
                <a:latin typeface="Adobe 宋体 Std L" panose="02020300000000000000" pitchFamily="18" charset="-122"/>
                <a:ea typeface="Adobe 宋体 Std L" panose="02020300000000000000" pitchFamily="18" charset="-122"/>
              </a:rPr>
              <a:t>，进而获得更多的新成果。</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提高职业素质有利于推动社会发展和科技进步</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邓小平同志曾指出：国家、国力的强弱，经济发展后劲的大小，越来越取决于劳动者的素质，</a:t>
            </a:r>
            <a:r>
              <a:rPr lang="zh-CN" altLang="en-US" dirty="0" smtClean="0">
                <a:solidFill>
                  <a:srgbClr val="221E1F"/>
                </a:solidFill>
                <a:latin typeface="Adobe 宋体 Std L" panose="02020300000000000000" pitchFamily="18" charset="-122"/>
                <a:ea typeface="Adobe 宋体 Std L" panose="02020300000000000000" pitchFamily="18" charset="-122"/>
              </a:rPr>
              <a:t>取决于</a:t>
            </a:r>
            <a:r>
              <a:rPr lang="zh-CN" altLang="en-US" dirty="0">
                <a:solidFill>
                  <a:srgbClr val="221E1F"/>
                </a:solidFill>
                <a:latin typeface="Adobe 宋体 Std L" panose="02020300000000000000" pitchFamily="18" charset="-122"/>
                <a:ea typeface="Adobe 宋体 Std L" panose="02020300000000000000" pitchFamily="18" charset="-122"/>
              </a:rPr>
              <a:t>知识分子的数量和质量。只有拥有数以万计的高素质人才，科技才能进步，国家才能繁荣昌盛，</a:t>
            </a:r>
            <a:r>
              <a:rPr lang="zh-CN" altLang="en-US" dirty="0" smtClean="0">
                <a:solidFill>
                  <a:srgbClr val="221E1F"/>
                </a:solidFill>
                <a:latin typeface="Adobe 宋体 Std L" panose="02020300000000000000" pitchFamily="18" charset="-122"/>
                <a:ea typeface="Adobe 宋体 Std L" panose="02020300000000000000" pitchFamily="18" charset="-122"/>
              </a:rPr>
              <a:t>社会才能</a:t>
            </a:r>
            <a:r>
              <a:rPr lang="zh-CN" altLang="en-US" dirty="0">
                <a:solidFill>
                  <a:srgbClr val="221E1F"/>
                </a:solidFill>
                <a:latin typeface="Adobe 宋体 Std L" panose="02020300000000000000" pitchFamily="18" charset="-122"/>
                <a:ea typeface="Adobe 宋体 Std L" panose="02020300000000000000" pitchFamily="18" charset="-122"/>
              </a:rPr>
              <a:t>全面发展</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职业素质的构成因素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）思想道德素质。是指人在一定的社会环境和教育的影响下，通过个体自身的</a:t>
            </a:r>
            <a:r>
              <a:rPr lang="zh-CN" altLang="en-US" dirty="0" smtClean="0">
                <a:solidFill>
                  <a:srgbClr val="221E1F"/>
                </a:solidFill>
                <a:latin typeface="Adobe 宋体 Std L" panose="02020300000000000000" pitchFamily="18" charset="-122"/>
                <a:ea typeface="Adobe 宋体 Std L" panose="02020300000000000000" pitchFamily="18" charset="-122"/>
              </a:rPr>
              <a:t>认识和</a:t>
            </a:r>
            <a:r>
              <a:rPr lang="zh-CN" altLang="en-US" dirty="0">
                <a:solidFill>
                  <a:srgbClr val="221E1F"/>
                </a:solidFill>
                <a:latin typeface="Adobe 宋体 Std L" panose="02020300000000000000" pitchFamily="18" charset="-122"/>
                <a:ea typeface="Adobe 宋体 Std L" panose="02020300000000000000" pitchFamily="18" charset="-122"/>
              </a:rPr>
              <a:t>社会实践，在政治倾向、理想信仰、思想观念、道德情操等方面养成的比较稳定的品质</a:t>
            </a:r>
            <a:r>
              <a:rPr lang="zh-CN" altLang="en-US" dirty="0" smtClean="0">
                <a:solidFill>
                  <a:srgbClr val="221E1F"/>
                </a:solidFill>
                <a:latin typeface="Adobe 宋体 Std L" panose="02020300000000000000" pitchFamily="18" charset="-122"/>
                <a:ea typeface="Adobe 宋体 Std L" panose="02020300000000000000" pitchFamily="18" charset="-122"/>
              </a:rPr>
              <a:t>。它</a:t>
            </a:r>
            <a:r>
              <a:rPr lang="zh-CN" altLang="en-US" dirty="0">
                <a:solidFill>
                  <a:srgbClr val="221E1F"/>
                </a:solidFill>
                <a:latin typeface="Adobe 宋体 Std L" panose="02020300000000000000" pitchFamily="18" charset="-122"/>
                <a:ea typeface="Adobe 宋体 Std L" panose="02020300000000000000" pitchFamily="18" charset="-122"/>
              </a:rPr>
              <a:t>好比人的灵魂，是人的一切活动的主宰，决定着人的行动目的和方向。人的思想道德</a:t>
            </a:r>
            <a:r>
              <a:rPr lang="zh-CN" altLang="en-US" dirty="0" smtClean="0">
                <a:solidFill>
                  <a:srgbClr val="221E1F"/>
                </a:solidFill>
                <a:latin typeface="Adobe 宋体 Std L" panose="02020300000000000000" pitchFamily="18" charset="-122"/>
                <a:ea typeface="Adobe 宋体 Std L" panose="02020300000000000000" pitchFamily="18" charset="-122"/>
              </a:rPr>
              <a:t>素质主要</a:t>
            </a:r>
            <a:r>
              <a:rPr lang="zh-CN" altLang="en-US" dirty="0">
                <a:solidFill>
                  <a:srgbClr val="221E1F"/>
                </a:solidFill>
                <a:latin typeface="Adobe 宋体 Std L" panose="02020300000000000000" pitchFamily="18" charset="-122"/>
                <a:ea typeface="Adobe 宋体 Std L" panose="02020300000000000000" pitchFamily="18" charset="-122"/>
              </a:rPr>
              <a:t>是通过后天教育、通过知识“内化”养成并不断提高的。当代青年学生是跨世纪的</a:t>
            </a:r>
            <a:r>
              <a:rPr lang="zh-CN" altLang="en-US" dirty="0" smtClean="0">
                <a:solidFill>
                  <a:srgbClr val="221E1F"/>
                </a:solidFill>
                <a:latin typeface="Adobe 宋体 Std L" panose="02020300000000000000" pitchFamily="18" charset="-122"/>
                <a:ea typeface="Adobe 宋体 Std L" panose="02020300000000000000" pitchFamily="18" charset="-122"/>
              </a:rPr>
              <a:t>社会主义</a:t>
            </a:r>
            <a:r>
              <a:rPr lang="zh-CN" altLang="en-US" dirty="0">
                <a:solidFill>
                  <a:srgbClr val="221E1F"/>
                </a:solidFill>
                <a:latin typeface="Adobe 宋体 Std L" panose="02020300000000000000" pitchFamily="18" charset="-122"/>
                <a:ea typeface="Adobe 宋体 Std L" panose="02020300000000000000" pitchFamily="18" charset="-122"/>
              </a:rPr>
              <a:t>事业的建设者和接班人，当代青年学生这种特殊的地位和作用，决定了他们必须具有</a:t>
            </a:r>
            <a:r>
              <a:rPr lang="zh-CN" altLang="en-US" dirty="0" smtClean="0">
                <a:solidFill>
                  <a:srgbClr val="221E1F"/>
                </a:solidFill>
                <a:latin typeface="Adobe 宋体 Std L" panose="02020300000000000000" pitchFamily="18" charset="-122"/>
                <a:ea typeface="Adobe 宋体 Std L" panose="02020300000000000000" pitchFamily="18" charset="-122"/>
              </a:rPr>
              <a:t>较高</a:t>
            </a:r>
            <a:r>
              <a:rPr lang="zh-CN" altLang="en-US" dirty="0">
                <a:solidFill>
                  <a:srgbClr val="221E1F"/>
                </a:solidFill>
                <a:latin typeface="Adobe 宋体 Std L" panose="02020300000000000000" pitchFamily="18" charset="-122"/>
                <a:ea typeface="Adobe 宋体 Std L" panose="02020300000000000000" pitchFamily="18" charset="-122"/>
              </a:rPr>
              <a:t>的思想道德素质。</a:t>
            </a:r>
            <a:endParaRPr lang="en-US" altLang="zh-CN"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34167286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976" y="774400"/>
            <a:ext cx="11265740" cy="5493812"/>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a:t>
            </a:r>
            <a:r>
              <a:rPr lang="zh-CN" altLang="en-US" dirty="0">
                <a:solidFill>
                  <a:srgbClr val="221E1F"/>
                </a:solidFill>
                <a:latin typeface="Adobe 宋体 Std L" panose="02020300000000000000" pitchFamily="18" charset="-122"/>
                <a:ea typeface="Adobe 宋体 Std L" panose="02020300000000000000" pitchFamily="18" charset="-122"/>
              </a:rPr>
              <a:t>热爱祖国</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热爱祖国是对祖国最真挚的感情，要树立国家观念，增强民族意识和</a:t>
            </a:r>
            <a:r>
              <a:rPr lang="zh-CN" altLang="en-US" dirty="0" smtClean="0">
                <a:solidFill>
                  <a:srgbClr val="221E1F"/>
                </a:solidFill>
                <a:latin typeface="Adobe 宋体 Std L" panose="02020300000000000000" pitchFamily="18" charset="-122"/>
                <a:ea typeface="Adobe 宋体 Std L" panose="02020300000000000000" pitchFamily="18" charset="-122"/>
              </a:rPr>
              <a:t>民族自豪感</a:t>
            </a:r>
            <a:r>
              <a:rPr lang="zh-CN" altLang="en-US" dirty="0">
                <a:solidFill>
                  <a:srgbClr val="221E1F"/>
                </a:solidFill>
                <a:latin typeface="Adobe 宋体 Std L" panose="02020300000000000000" pitchFamily="18" charset="-122"/>
                <a:ea typeface="Adobe 宋体 Std L" panose="02020300000000000000" pitchFamily="18" charset="-122"/>
              </a:rPr>
              <a:t>，热爱祖国的山河、文化、人民以及悠久的历史和优良的传统，</a:t>
            </a:r>
            <a:r>
              <a:rPr lang="zh-CN" altLang="en-US" dirty="0" smtClean="0">
                <a:solidFill>
                  <a:srgbClr val="221E1F"/>
                </a:solidFill>
                <a:latin typeface="Adobe 宋体 Std L" panose="02020300000000000000" pitchFamily="18" charset="-122"/>
                <a:ea typeface="Adobe 宋体 Std L" panose="02020300000000000000" pitchFamily="18" charset="-122"/>
              </a:rPr>
              <a:t>了解社会主义建设</a:t>
            </a:r>
            <a:r>
              <a:rPr lang="zh-CN" altLang="en-US" dirty="0">
                <a:solidFill>
                  <a:srgbClr val="221E1F"/>
                </a:solidFill>
                <a:latin typeface="Adobe 宋体 Std L" panose="02020300000000000000" pitchFamily="18" charset="-122"/>
                <a:ea typeface="Adobe 宋体 Std L" panose="02020300000000000000" pitchFamily="18" charset="-122"/>
              </a:rPr>
              <a:t>的伟大成就，树立为祖国建设奉献毕生精力的信念。</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B</a:t>
            </a:r>
            <a:r>
              <a:rPr lang="zh-CN" altLang="en-US" dirty="0">
                <a:solidFill>
                  <a:srgbClr val="221E1F"/>
                </a:solidFill>
                <a:latin typeface="Adobe 宋体 Std L" panose="02020300000000000000" pitchFamily="18" charset="-122"/>
                <a:ea typeface="Adobe 宋体 Std L" panose="02020300000000000000" pitchFamily="18" charset="-122"/>
              </a:rPr>
              <a:t>发扬集体主义精神</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一切以集体利益为出发点，坚持集体利益高于个人利益，个人利益服从</a:t>
            </a:r>
            <a:r>
              <a:rPr lang="zh-CN" altLang="en-US" dirty="0" smtClean="0">
                <a:solidFill>
                  <a:srgbClr val="221E1F"/>
                </a:solidFill>
                <a:latin typeface="Adobe 宋体 Std L" panose="02020300000000000000" pitchFamily="18" charset="-122"/>
                <a:ea typeface="Adobe 宋体 Std L" panose="02020300000000000000" pitchFamily="18" charset="-122"/>
              </a:rPr>
              <a:t>集体利益</a:t>
            </a:r>
            <a:r>
              <a:rPr lang="zh-CN" altLang="en-US" dirty="0">
                <a:solidFill>
                  <a:srgbClr val="221E1F"/>
                </a:solidFill>
                <a:latin typeface="Adobe 宋体 Std L" panose="02020300000000000000" pitchFamily="18" charset="-122"/>
                <a:ea typeface="Adobe 宋体 Std L" panose="02020300000000000000" pitchFamily="18" charset="-122"/>
              </a:rPr>
              <a:t>，在维护集体利益的前提下，把集体利益和个人利益结合起来。</a:t>
            </a:r>
            <a:r>
              <a:rPr lang="zh-CN" altLang="en-US" dirty="0" smtClean="0">
                <a:solidFill>
                  <a:srgbClr val="221E1F"/>
                </a:solidFill>
                <a:latin typeface="Adobe 宋体 Std L" panose="02020300000000000000" pitchFamily="18" charset="-122"/>
                <a:ea typeface="Adobe 宋体 Std L" panose="02020300000000000000" pitchFamily="18" charset="-122"/>
              </a:rPr>
              <a:t>培养团队</a:t>
            </a:r>
            <a:r>
              <a:rPr lang="zh-CN" altLang="en-US" dirty="0">
                <a:solidFill>
                  <a:srgbClr val="221E1F"/>
                </a:solidFill>
                <a:latin typeface="Adobe 宋体 Std L" panose="02020300000000000000" pitchFamily="18" charset="-122"/>
                <a:ea typeface="Adobe 宋体 Std L" panose="02020300000000000000" pitchFamily="18" charset="-122"/>
              </a:rPr>
              <a:t>精神和合作品质。</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C</a:t>
            </a:r>
            <a:r>
              <a:rPr lang="zh-CN" altLang="en-US" dirty="0">
                <a:solidFill>
                  <a:srgbClr val="221E1F"/>
                </a:solidFill>
                <a:latin typeface="Adobe 宋体 Std L" panose="02020300000000000000" pitchFamily="18" charset="-122"/>
                <a:ea typeface="Adobe 宋体 Std L" panose="02020300000000000000" pitchFamily="18" charset="-122"/>
              </a:rPr>
              <a:t>培养良好的职业道德</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社会主义职业道德是每个劳动者在职业活动中必须遵循的行为规范，其</a:t>
            </a:r>
            <a:r>
              <a:rPr lang="zh-CN" altLang="en-US" dirty="0" smtClean="0">
                <a:solidFill>
                  <a:srgbClr val="221E1F"/>
                </a:solidFill>
                <a:latin typeface="Adobe 宋体 Std L" panose="02020300000000000000" pitchFamily="18" charset="-122"/>
                <a:ea typeface="Adobe 宋体 Std L" panose="02020300000000000000" pitchFamily="18" charset="-122"/>
              </a:rPr>
              <a:t>核心</a:t>
            </a:r>
            <a:r>
              <a:rPr lang="zh-CN" altLang="en-US" dirty="0">
                <a:solidFill>
                  <a:srgbClr val="221E1F"/>
                </a:solidFill>
                <a:latin typeface="Adobe 宋体 Std L" panose="02020300000000000000" pitchFamily="18" charset="-122"/>
                <a:ea typeface="Adobe 宋体 Std L" panose="02020300000000000000" pitchFamily="18" charset="-122"/>
              </a:rPr>
              <a:t>是为人民服务</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）科学文化素质。是指人们对自然、社会、思维、科学知识等人类文化成果的</a:t>
            </a:r>
            <a:r>
              <a:rPr lang="zh-CN" altLang="en-US" dirty="0" smtClean="0">
                <a:solidFill>
                  <a:srgbClr val="221E1F"/>
                </a:solidFill>
                <a:latin typeface="Adobe 宋体 Std L" panose="02020300000000000000" pitchFamily="18" charset="-122"/>
                <a:ea typeface="Adobe 宋体 Std L" panose="02020300000000000000" pitchFamily="18" charset="-122"/>
              </a:rPr>
              <a:t>认识和</a:t>
            </a:r>
            <a:r>
              <a:rPr lang="zh-CN" altLang="en-US" dirty="0">
                <a:solidFill>
                  <a:srgbClr val="221E1F"/>
                </a:solidFill>
                <a:latin typeface="Adobe 宋体 Std L" panose="02020300000000000000" pitchFamily="18" charset="-122"/>
                <a:ea typeface="Adobe 宋体 Std L" panose="02020300000000000000" pitchFamily="18" charset="-122"/>
              </a:rPr>
              <a:t>掌握的程度。它包括：科学精神、求知欲望和创新意识。科学精神就是一切从实际出发</a:t>
            </a:r>
            <a:r>
              <a:rPr lang="zh-CN" altLang="en-US" dirty="0" smtClean="0">
                <a:solidFill>
                  <a:srgbClr val="221E1F"/>
                </a:solidFill>
                <a:latin typeface="Adobe 宋体 Std L" panose="02020300000000000000" pitchFamily="18" charset="-122"/>
                <a:ea typeface="Adobe 宋体 Std L" panose="02020300000000000000" pitchFamily="18" charset="-122"/>
              </a:rPr>
              <a:t>，按</a:t>
            </a:r>
            <a:r>
              <a:rPr lang="zh-CN" altLang="en-US" dirty="0">
                <a:solidFill>
                  <a:srgbClr val="221E1F"/>
                </a:solidFill>
                <a:latin typeface="Adobe 宋体 Std L" panose="02020300000000000000" pitchFamily="18" charset="-122"/>
                <a:ea typeface="Adobe 宋体 Std L" panose="02020300000000000000" pitchFamily="18" charset="-122"/>
              </a:rPr>
              <a:t>事物发展规律办事，不迷信、不盲从、不附和，以客观事实为依据，概括地说就是</a:t>
            </a:r>
            <a:r>
              <a:rPr lang="zh-CN" altLang="en-US" dirty="0" smtClean="0">
                <a:solidFill>
                  <a:srgbClr val="221E1F"/>
                </a:solidFill>
                <a:latin typeface="Adobe 宋体 Std L" panose="02020300000000000000" pitchFamily="18" charset="-122"/>
                <a:ea typeface="Adobe 宋体 Std L" panose="02020300000000000000" pitchFamily="18" charset="-122"/>
              </a:rPr>
              <a:t>实事求是</a:t>
            </a:r>
            <a:r>
              <a:rPr lang="zh-CN" altLang="en-US" dirty="0">
                <a:solidFill>
                  <a:srgbClr val="221E1F"/>
                </a:solidFill>
                <a:latin typeface="Adobe 宋体 Std L" panose="02020300000000000000" pitchFamily="18" charset="-122"/>
                <a:ea typeface="Adobe 宋体 Std L" panose="02020300000000000000" pitchFamily="18" charset="-122"/>
              </a:rPr>
              <a:t>。同学们在学习科学知识，进行实验研究时要一丝不苟，精益求精。现代科学研究</a:t>
            </a:r>
            <a:r>
              <a:rPr lang="zh-CN" altLang="en-US" dirty="0" smtClean="0">
                <a:solidFill>
                  <a:srgbClr val="221E1F"/>
                </a:solidFill>
                <a:latin typeface="Adobe 宋体 Std L" panose="02020300000000000000" pitchFamily="18" charset="-122"/>
                <a:ea typeface="Adobe 宋体 Std L" panose="02020300000000000000" pitchFamily="18" charset="-122"/>
              </a:rPr>
              <a:t>需要依靠</a:t>
            </a:r>
            <a:r>
              <a:rPr lang="zh-CN" altLang="en-US" dirty="0">
                <a:solidFill>
                  <a:srgbClr val="221E1F"/>
                </a:solidFill>
                <a:latin typeface="Adobe 宋体 Std L" panose="02020300000000000000" pitchFamily="18" charset="-122"/>
                <a:ea typeface="Adobe 宋体 Std L" panose="02020300000000000000" pitchFamily="18" charset="-122"/>
              </a:rPr>
              <a:t>集体的力量，它要求参与者应具有团结协作，严守纪律，严肃认真和执着追求的工作</a:t>
            </a:r>
            <a:r>
              <a:rPr lang="zh-CN" altLang="en-US" dirty="0" smtClean="0">
                <a:solidFill>
                  <a:srgbClr val="221E1F"/>
                </a:solidFill>
                <a:latin typeface="Adobe 宋体 Std L" panose="02020300000000000000" pitchFamily="18" charset="-122"/>
                <a:ea typeface="Adobe 宋体 Std L" panose="02020300000000000000" pitchFamily="18" charset="-122"/>
              </a:rPr>
              <a:t>态度</a:t>
            </a:r>
            <a:r>
              <a:rPr lang="zh-CN" altLang="en-US" dirty="0">
                <a:solidFill>
                  <a:srgbClr val="221E1F"/>
                </a:solidFill>
                <a:latin typeface="Adobe 宋体 Std L" panose="02020300000000000000" pitchFamily="18" charset="-122"/>
                <a:ea typeface="Adobe 宋体 Std L" panose="02020300000000000000" pitchFamily="18" charset="-122"/>
              </a:rPr>
              <a:t>，我们在学习和工作过程中应注意这种精神的培养。</a:t>
            </a:r>
            <a:endParaRPr lang="en-US" altLang="zh-CN"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4344534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976" y="774400"/>
            <a:ext cx="11265740" cy="4662815"/>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）技术技能素质。是指任职者从事某种专门职业所必须具备的智力技能和</a:t>
            </a:r>
            <a:r>
              <a:rPr lang="zh-CN" altLang="en-US" dirty="0" smtClean="0">
                <a:solidFill>
                  <a:srgbClr val="221E1F"/>
                </a:solidFill>
                <a:latin typeface="Adobe 宋体 Std L" panose="02020300000000000000" pitchFamily="18" charset="-122"/>
                <a:ea typeface="Adobe 宋体 Std L" panose="02020300000000000000" pitchFamily="18" charset="-122"/>
              </a:rPr>
              <a:t>操作技能</a:t>
            </a:r>
            <a:r>
              <a:rPr lang="zh-CN" altLang="en-US" dirty="0">
                <a:solidFill>
                  <a:srgbClr val="221E1F"/>
                </a:solidFill>
                <a:latin typeface="Adobe 宋体 Std L" panose="02020300000000000000" pitchFamily="18" charset="-122"/>
                <a:ea typeface="Adobe 宋体 Std L" panose="02020300000000000000" pitchFamily="18" charset="-122"/>
              </a:rPr>
              <a:t>。所谓智力技能，是指借助于言语在头脑中进行的智力活动的方式，如阅读、心算、</a:t>
            </a:r>
            <a:r>
              <a:rPr lang="zh-CN" altLang="en-US" dirty="0" smtClean="0">
                <a:solidFill>
                  <a:srgbClr val="221E1F"/>
                </a:solidFill>
                <a:latin typeface="Adobe 宋体 Std L" panose="02020300000000000000" pitchFamily="18" charset="-122"/>
                <a:ea typeface="Adobe 宋体 Std L" panose="02020300000000000000" pitchFamily="18" charset="-122"/>
              </a:rPr>
              <a:t>解题</a:t>
            </a:r>
            <a:r>
              <a:rPr lang="zh-CN" altLang="en-US" dirty="0">
                <a:solidFill>
                  <a:srgbClr val="221E1F"/>
                </a:solidFill>
                <a:latin typeface="Adobe 宋体 Std L" panose="02020300000000000000" pitchFamily="18" charset="-122"/>
                <a:ea typeface="Adobe 宋体 Std L" panose="02020300000000000000" pitchFamily="18" charset="-122"/>
              </a:rPr>
              <a:t>、作文等方面的技能。所谓操作技能，又叫动作技能，指书写、打字、演奏乐器、使用</a:t>
            </a:r>
            <a:r>
              <a:rPr lang="zh-CN" altLang="en-US" dirty="0" smtClean="0">
                <a:solidFill>
                  <a:srgbClr val="221E1F"/>
                </a:solidFill>
                <a:latin typeface="Adobe 宋体 Std L" panose="02020300000000000000" pitchFamily="18" charset="-122"/>
                <a:ea typeface="Adobe 宋体 Std L" panose="02020300000000000000" pitchFamily="18" charset="-122"/>
              </a:rPr>
              <a:t>生产工具</a:t>
            </a:r>
            <a:r>
              <a:rPr lang="zh-CN" altLang="en-US" dirty="0">
                <a:solidFill>
                  <a:srgbClr val="221E1F"/>
                </a:solidFill>
                <a:latin typeface="Adobe 宋体 Std L" panose="02020300000000000000" pitchFamily="18" charset="-122"/>
                <a:ea typeface="Adobe 宋体 Std L" panose="02020300000000000000" pitchFamily="18" charset="-122"/>
              </a:rPr>
              <a:t>等，当这些动作以完善合理的方式组织起来，并近于自动化时，就成为操作技能。</a:t>
            </a:r>
            <a:r>
              <a:rPr lang="zh-CN" altLang="en-US" dirty="0" smtClean="0">
                <a:solidFill>
                  <a:srgbClr val="221E1F"/>
                </a:solidFill>
                <a:latin typeface="Adobe 宋体 Std L" panose="02020300000000000000" pitchFamily="18" charset="-122"/>
                <a:ea typeface="Adobe 宋体 Std L" panose="02020300000000000000" pitchFamily="18" charset="-122"/>
              </a:rPr>
              <a:t>操作技能</a:t>
            </a:r>
            <a:r>
              <a:rPr lang="zh-CN" altLang="en-US" dirty="0">
                <a:solidFill>
                  <a:srgbClr val="221E1F"/>
                </a:solidFill>
                <a:latin typeface="Adobe 宋体 Std L" panose="02020300000000000000" pitchFamily="18" charset="-122"/>
                <a:ea typeface="Adobe 宋体 Std L" panose="02020300000000000000" pitchFamily="18" charset="-122"/>
              </a:rPr>
              <a:t>与智力技能统一存在于人的实践活动中，两者既有区别，又有联系，并可相互转化</a:t>
            </a:r>
            <a:r>
              <a:rPr lang="zh-CN" altLang="en-US" dirty="0" smtClean="0">
                <a:solidFill>
                  <a:srgbClr val="221E1F"/>
                </a:solidFill>
                <a:latin typeface="Adobe 宋体 Std L" panose="02020300000000000000" pitchFamily="18" charset="-122"/>
                <a:ea typeface="Adobe 宋体 Std L" panose="02020300000000000000" pitchFamily="18" charset="-122"/>
              </a:rPr>
              <a:t>。掌握</a:t>
            </a:r>
            <a:r>
              <a:rPr lang="zh-CN" altLang="en-US" dirty="0">
                <a:solidFill>
                  <a:srgbClr val="221E1F"/>
                </a:solidFill>
                <a:latin typeface="Adobe 宋体 Std L" panose="02020300000000000000" pitchFamily="18" charset="-122"/>
                <a:ea typeface="Adobe 宋体 Std L" panose="02020300000000000000" pitchFamily="18" charset="-122"/>
              </a:rPr>
              <a:t>技术技能，是就业的基本条件</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）生理、心理素质。心理素质的好坏体现在心理状态的正常与否、个体心理品质</a:t>
            </a:r>
            <a:r>
              <a:rPr lang="zh-CN" altLang="en-US" dirty="0" smtClean="0">
                <a:solidFill>
                  <a:srgbClr val="221E1F"/>
                </a:solidFill>
                <a:latin typeface="Adobe 宋体 Std L" panose="02020300000000000000" pitchFamily="18" charset="-122"/>
                <a:ea typeface="Adobe 宋体 Std L" panose="02020300000000000000" pitchFamily="18" charset="-122"/>
              </a:rPr>
              <a:t>的优劣</a:t>
            </a:r>
            <a:r>
              <a:rPr lang="zh-CN" altLang="en-US" dirty="0">
                <a:solidFill>
                  <a:srgbClr val="221E1F"/>
                </a:solidFill>
                <a:latin typeface="Adobe 宋体 Std L" panose="02020300000000000000" pitchFamily="18" charset="-122"/>
                <a:ea typeface="Adobe 宋体 Std L" panose="02020300000000000000" pitchFamily="18" charset="-122"/>
              </a:rPr>
              <a:t>、心理能力的强弱三个方面，体现在个体行为习惯和社会适应状态之中。身心素质是</a:t>
            </a:r>
            <a:r>
              <a:rPr lang="zh-CN" altLang="en-US" dirty="0" smtClean="0">
                <a:solidFill>
                  <a:srgbClr val="221E1F"/>
                </a:solidFill>
                <a:latin typeface="Adobe 宋体 Std L" panose="02020300000000000000" pitchFamily="18" charset="-122"/>
                <a:ea typeface="Adobe 宋体 Std L" panose="02020300000000000000" pitchFamily="18" charset="-122"/>
              </a:rPr>
              <a:t>从事</a:t>
            </a:r>
            <a:r>
              <a:rPr lang="zh-CN" altLang="en-US" dirty="0">
                <a:solidFill>
                  <a:srgbClr val="221E1F"/>
                </a:solidFill>
                <a:latin typeface="Adobe 宋体 Std L" panose="02020300000000000000" pitchFamily="18" charset="-122"/>
                <a:ea typeface="Adobe 宋体 Std L" panose="02020300000000000000" pitchFamily="18" charset="-122"/>
              </a:rPr>
              <a:t>职业活动的重要条件，是成就事业的基础。因此，同学们在校期间要积极参加各项有益</a:t>
            </a:r>
            <a:r>
              <a:rPr lang="zh-CN" altLang="en-US" dirty="0" smtClean="0">
                <a:solidFill>
                  <a:srgbClr val="221E1F"/>
                </a:solidFill>
                <a:latin typeface="Adobe 宋体 Std L" panose="02020300000000000000" pitchFamily="18" charset="-122"/>
                <a:ea typeface="Adobe 宋体 Std L" panose="02020300000000000000" pitchFamily="18" charset="-122"/>
              </a:rPr>
              <a:t>身心健康</a:t>
            </a:r>
            <a:r>
              <a:rPr lang="zh-CN" altLang="en-US" dirty="0">
                <a:solidFill>
                  <a:srgbClr val="221E1F"/>
                </a:solidFill>
                <a:latin typeface="Adobe 宋体 Std L" panose="02020300000000000000" pitchFamily="18" charset="-122"/>
                <a:ea typeface="Adobe 宋体 Std L" panose="02020300000000000000" pitchFamily="18" charset="-122"/>
              </a:rPr>
              <a:t>发展的体育锻炼和社会活动，不断提高自己的身心素质。当今社会生活节奏快，</a:t>
            </a:r>
            <a:r>
              <a:rPr lang="zh-CN" altLang="en-US" dirty="0" smtClean="0">
                <a:solidFill>
                  <a:srgbClr val="221E1F"/>
                </a:solidFill>
                <a:latin typeface="Adobe 宋体 Std L" panose="02020300000000000000" pitchFamily="18" charset="-122"/>
                <a:ea typeface="Adobe 宋体 Std L" panose="02020300000000000000" pitchFamily="18" charset="-122"/>
              </a:rPr>
              <a:t>工作压力</a:t>
            </a:r>
            <a:r>
              <a:rPr lang="zh-CN" altLang="en-US" dirty="0">
                <a:solidFill>
                  <a:srgbClr val="221E1F"/>
                </a:solidFill>
                <a:latin typeface="Adobe 宋体 Std L" panose="02020300000000000000" pitchFamily="18" charset="-122"/>
                <a:ea typeface="Adobe 宋体 Std L" panose="02020300000000000000" pitchFamily="18" charset="-122"/>
              </a:rPr>
              <a:t>大，我们特别要注意培养健康的情感和坚强的意志。积极健康的情感，使人思路开阔</a:t>
            </a:r>
            <a:r>
              <a:rPr lang="zh-CN" altLang="en-US" dirty="0" smtClean="0">
                <a:solidFill>
                  <a:srgbClr val="221E1F"/>
                </a:solidFill>
                <a:latin typeface="Adobe 宋体 Std L" panose="02020300000000000000" pitchFamily="18" charset="-122"/>
                <a:ea typeface="Adobe 宋体 Std L" panose="02020300000000000000" pitchFamily="18" charset="-122"/>
              </a:rPr>
              <a:t>，思维</a:t>
            </a:r>
            <a:r>
              <a:rPr lang="zh-CN" altLang="en-US" dirty="0">
                <a:solidFill>
                  <a:srgbClr val="221E1F"/>
                </a:solidFill>
                <a:latin typeface="Adobe 宋体 Std L" panose="02020300000000000000" pitchFamily="18" charset="-122"/>
                <a:ea typeface="Adobe 宋体 Std L" panose="02020300000000000000" pitchFamily="18" charset="-122"/>
              </a:rPr>
              <a:t>敏捷，有利于我们适应社会；意志是人类所特有的心理现象，能经受挫折，有坚强的</a:t>
            </a:r>
            <a:r>
              <a:rPr lang="zh-CN" altLang="en-US" dirty="0" smtClean="0">
                <a:solidFill>
                  <a:srgbClr val="221E1F"/>
                </a:solidFill>
                <a:latin typeface="Adobe 宋体 Std L" panose="02020300000000000000" pitchFamily="18" charset="-122"/>
                <a:ea typeface="Adobe 宋体 Std L" panose="02020300000000000000" pitchFamily="18" charset="-122"/>
              </a:rPr>
              <a:t>意志</a:t>
            </a:r>
            <a:r>
              <a:rPr lang="zh-CN" altLang="en-US" dirty="0">
                <a:solidFill>
                  <a:srgbClr val="221E1F"/>
                </a:solidFill>
                <a:latin typeface="Adobe 宋体 Std L" panose="02020300000000000000" pitchFamily="18" charset="-122"/>
                <a:ea typeface="Adobe 宋体 Std L" panose="02020300000000000000" pitchFamily="18" charset="-122"/>
              </a:rPr>
              <a:t>是成就事业的基石。</a:t>
            </a:r>
            <a:endParaRPr lang="en-US" altLang="zh-CN"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408056825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976" y="75204"/>
            <a:ext cx="11265740" cy="2585323"/>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职业素质的具体内容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）从事管理型职业应具备的素质。管理型职业主要包括</a:t>
            </a:r>
            <a:r>
              <a:rPr lang="zh-CN" altLang="en-US" dirty="0" smtClean="0">
                <a:solidFill>
                  <a:srgbClr val="221E1F"/>
                </a:solidFill>
                <a:latin typeface="Adobe 宋体 Std L" panose="02020300000000000000" pitchFamily="18" charset="-122"/>
                <a:ea typeface="Adobe 宋体 Std L" panose="02020300000000000000" pitchFamily="18" charset="-122"/>
              </a:rPr>
              <a:t>国民经济</a:t>
            </a:r>
            <a:r>
              <a:rPr lang="zh-CN" altLang="en-US" dirty="0">
                <a:solidFill>
                  <a:srgbClr val="221E1F"/>
                </a:solidFill>
                <a:latin typeface="Adobe 宋体 Std L" panose="02020300000000000000" pitchFamily="18" charset="-122"/>
                <a:ea typeface="Adobe 宋体 Std L" panose="02020300000000000000" pitchFamily="18" charset="-122"/>
              </a:rPr>
              <a:t>管理、企业管理、金融管理、财政管理、外贸管理、</a:t>
            </a:r>
            <a:r>
              <a:rPr lang="zh-CN" altLang="en-US" dirty="0" smtClean="0">
                <a:solidFill>
                  <a:srgbClr val="221E1F"/>
                </a:solidFill>
                <a:latin typeface="Adobe 宋体 Std L" panose="02020300000000000000" pitchFamily="18" charset="-122"/>
                <a:ea typeface="Adobe 宋体 Std L" panose="02020300000000000000" pitchFamily="18" charset="-122"/>
              </a:rPr>
              <a:t>行政管理</a:t>
            </a:r>
            <a:r>
              <a:rPr lang="zh-CN" altLang="en-US" dirty="0">
                <a:solidFill>
                  <a:srgbClr val="221E1F"/>
                </a:solidFill>
                <a:latin typeface="Adobe 宋体 Std L" panose="02020300000000000000" pitchFamily="18" charset="-122"/>
                <a:ea typeface="Adobe 宋体 Std L" panose="02020300000000000000" pitchFamily="18" charset="-122"/>
              </a:rPr>
              <a:t>等工作。从事管理型职业的人员应具备的素质主要包括：</a:t>
            </a:r>
            <a:r>
              <a:rPr lang="zh-CN" altLang="en-US" dirty="0" smtClean="0">
                <a:solidFill>
                  <a:srgbClr val="221E1F"/>
                </a:solidFill>
                <a:latin typeface="Adobe 宋体 Std L" panose="02020300000000000000" pitchFamily="18" charset="-122"/>
                <a:ea typeface="Adobe 宋体 Std L" panose="02020300000000000000" pitchFamily="18" charset="-122"/>
              </a:rPr>
              <a:t>能忠实</a:t>
            </a:r>
            <a:r>
              <a:rPr lang="zh-CN" altLang="en-US" dirty="0">
                <a:solidFill>
                  <a:srgbClr val="221E1F"/>
                </a:solidFill>
                <a:latin typeface="Adobe 宋体 Std L" panose="02020300000000000000" pitchFamily="18" charset="-122"/>
                <a:ea typeface="Adobe 宋体 Std L" panose="02020300000000000000" pitchFamily="18" charset="-122"/>
              </a:rPr>
              <a:t>贯彻国家的方针政策并能灵活运用，有高度的公仆意识；</a:t>
            </a:r>
            <a:r>
              <a:rPr lang="zh-CN" altLang="en-US" dirty="0" smtClean="0">
                <a:solidFill>
                  <a:srgbClr val="221E1F"/>
                </a:solidFill>
                <a:latin typeface="Adobe 宋体 Std L" panose="02020300000000000000" pitchFamily="18" charset="-122"/>
                <a:ea typeface="Adobe 宋体 Std L" panose="02020300000000000000" pitchFamily="18" charset="-122"/>
              </a:rPr>
              <a:t>具备</a:t>
            </a:r>
            <a:r>
              <a:rPr lang="zh-CN" altLang="en-US" dirty="0">
                <a:solidFill>
                  <a:srgbClr val="221E1F"/>
                </a:solidFill>
                <a:latin typeface="Adobe 宋体 Std L" panose="02020300000000000000" pitchFamily="18" charset="-122"/>
                <a:ea typeface="Adobe 宋体 Std L" panose="02020300000000000000" pitchFamily="18" charset="-122"/>
              </a:rPr>
              <a:t>坚实的管理专业理论和实践知识，同时具有广博的自然知识</a:t>
            </a:r>
            <a:r>
              <a:rPr lang="zh-CN" altLang="en-US" dirty="0" smtClean="0">
                <a:solidFill>
                  <a:srgbClr val="221E1F"/>
                </a:solidFill>
                <a:latin typeface="Adobe 宋体 Std L" panose="02020300000000000000" pitchFamily="18" charset="-122"/>
                <a:ea typeface="Adobe 宋体 Std L" panose="02020300000000000000" pitchFamily="18" charset="-122"/>
              </a:rPr>
              <a:t>和社会</a:t>
            </a:r>
            <a:r>
              <a:rPr lang="zh-CN" altLang="en-US" dirty="0">
                <a:solidFill>
                  <a:srgbClr val="221E1F"/>
                </a:solidFill>
                <a:latin typeface="Adobe 宋体 Std L" panose="02020300000000000000" pitchFamily="18" charset="-122"/>
                <a:ea typeface="Adobe 宋体 Std L" panose="02020300000000000000" pitchFamily="18" charset="-122"/>
              </a:rPr>
              <a:t>知识；具备一定的领导、组织协调和社交才能以及中外</a:t>
            </a:r>
            <a:r>
              <a:rPr lang="zh-CN" altLang="en-US" dirty="0" smtClean="0">
                <a:solidFill>
                  <a:srgbClr val="221E1F"/>
                </a:solidFill>
                <a:latin typeface="Adobe 宋体 Std L" panose="02020300000000000000" pitchFamily="18" charset="-122"/>
                <a:ea typeface="Adobe 宋体 Std L" panose="02020300000000000000" pitchFamily="18" charset="-122"/>
              </a:rPr>
              <a:t>语言文字</a:t>
            </a:r>
            <a:r>
              <a:rPr lang="zh-CN" altLang="en-US" dirty="0">
                <a:solidFill>
                  <a:srgbClr val="221E1F"/>
                </a:solidFill>
                <a:latin typeface="Adobe 宋体 Std L" panose="02020300000000000000" pitchFamily="18" charset="-122"/>
                <a:ea typeface="Adobe 宋体 Std L" panose="02020300000000000000" pitchFamily="18" charset="-122"/>
              </a:rPr>
              <a:t>表达能力；具有健康的身体和充沛的精力，以应付</a:t>
            </a:r>
            <a:r>
              <a:rPr lang="zh-CN" altLang="en-US" dirty="0" smtClean="0">
                <a:solidFill>
                  <a:srgbClr val="221E1F"/>
                </a:solidFill>
                <a:latin typeface="Adobe 宋体 Std L" panose="02020300000000000000" pitchFamily="18" charset="-122"/>
                <a:ea typeface="Adobe 宋体 Std L" panose="02020300000000000000" pitchFamily="18" charset="-122"/>
              </a:rPr>
              <a:t>千头万绪和</a:t>
            </a:r>
            <a:r>
              <a:rPr lang="zh-CN" altLang="en-US" dirty="0">
                <a:solidFill>
                  <a:srgbClr val="221E1F"/>
                </a:solidFill>
                <a:latin typeface="Adobe 宋体 Std L" panose="02020300000000000000" pitchFamily="18" charset="-122"/>
                <a:ea typeface="Adobe 宋体 Std L" panose="02020300000000000000" pitchFamily="18" charset="-122"/>
              </a:rPr>
              <a:t>千变万化的工作</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52833" y="2954655"/>
            <a:ext cx="2206639" cy="33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473976" y="2571417"/>
            <a:ext cx="9278857" cy="4247317"/>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从事科研型职业应具备的素质。科研型职业包括自然科学研究和社会科学研究两大类。科研工作是一种创造性劳动，科研人员应该具备以创造力为核心的知识结构。具体来说：具备深厚扎实的基础知识和外语交流能力，既有专长又有渊博的知识，达到专与博的有效结合；具备创造力、熟练的基本技能、理论理解力和应用判断力以及将其融会贯通、协调结合的能力；具备独立思考、勤于实践、不怕挫折的良好心理素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从事工程型职业应具备的素质。工程型职业，主要是指工业、建筑业等行业的工程技术人员从事的职业。此行业人员要有不辞劳苦、艰苦奋斗的创业精神和严肃认真、一丝不苟的工作态度；要谦虚谨慎，深入工作第一线，能和同事密切合作；在牢固掌握专业知识的基础上，对相近专业的知识要比较了解，并有较好的外语水平、计算机应用能力、语言表达能力和将理论应用于实践的能力。</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0774338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976" y="361445"/>
            <a:ext cx="11265740" cy="6324808"/>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）从事社会型职业应具备的素质。社会型职业包括教书育人、救死扶伤、提供</a:t>
            </a:r>
            <a:r>
              <a:rPr lang="zh-CN" altLang="en-US" dirty="0" smtClean="0">
                <a:solidFill>
                  <a:srgbClr val="221E1F"/>
                </a:solidFill>
                <a:latin typeface="Adobe 宋体 Std L" panose="02020300000000000000" pitchFamily="18" charset="-122"/>
                <a:ea typeface="Adobe 宋体 Std L" panose="02020300000000000000" pitchFamily="18" charset="-122"/>
              </a:rPr>
              <a:t>公共服务</a:t>
            </a:r>
            <a:r>
              <a:rPr lang="zh-CN" altLang="en-US" dirty="0">
                <a:solidFill>
                  <a:srgbClr val="221E1F"/>
                </a:solidFill>
                <a:latin typeface="Adobe 宋体 Std L" panose="02020300000000000000" pitchFamily="18" charset="-122"/>
                <a:ea typeface="Adobe 宋体 Std L" panose="02020300000000000000" pitchFamily="18" charset="-122"/>
              </a:rPr>
              <a:t>、协调人际关系、为人们提供生活便利等方面的工作。例如，教师、医生、律师、</a:t>
            </a:r>
            <a:r>
              <a:rPr lang="zh-CN" altLang="en-US" dirty="0" smtClean="0">
                <a:solidFill>
                  <a:srgbClr val="221E1F"/>
                </a:solidFill>
                <a:latin typeface="Adobe 宋体 Std L" panose="02020300000000000000" pitchFamily="18" charset="-122"/>
                <a:ea typeface="Adobe 宋体 Std L" panose="02020300000000000000" pitchFamily="18" charset="-122"/>
              </a:rPr>
              <a:t>法官</a:t>
            </a:r>
            <a:r>
              <a:rPr lang="zh-CN" altLang="en-US" dirty="0">
                <a:solidFill>
                  <a:srgbClr val="221E1F"/>
                </a:solidFill>
                <a:latin typeface="Adobe 宋体 Std L" panose="02020300000000000000" pitchFamily="18" charset="-122"/>
                <a:ea typeface="Adobe 宋体 Std L" panose="02020300000000000000" pitchFamily="18" charset="-122"/>
              </a:rPr>
              <a:t>、广播电视工作者等社会公共事业服务人员从事的便是社会型职业。社会型职业要求</a:t>
            </a:r>
            <a:r>
              <a:rPr lang="zh-CN" altLang="en-US" dirty="0" smtClean="0">
                <a:solidFill>
                  <a:srgbClr val="221E1F"/>
                </a:solidFill>
                <a:latin typeface="Adobe 宋体 Std L" panose="02020300000000000000" pitchFamily="18" charset="-122"/>
                <a:ea typeface="Adobe 宋体 Std L" panose="02020300000000000000" pitchFamily="18" charset="-122"/>
              </a:rPr>
              <a:t>从业人员</a:t>
            </a:r>
            <a:r>
              <a:rPr lang="zh-CN" altLang="en-US" dirty="0">
                <a:solidFill>
                  <a:srgbClr val="221E1F"/>
                </a:solidFill>
                <a:latin typeface="Adobe 宋体 Std L" panose="02020300000000000000" pitchFamily="18" charset="-122"/>
                <a:ea typeface="Adobe 宋体 Std L" panose="02020300000000000000" pitchFamily="18" charset="-122"/>
              </a:rPr>
              <a:t>在知识素质方面，具有基础的科学文化知识，尤其是具有广泛的知识面和职业要求的</a:t>
            </a:r>
            <a:r>
              <a:rPr lang="zh-CN" altLang="en-US" dirty="0" smtClean="0">
                <a:solidFill>
                  <a:srgbClr val="221E1F"/>
                </a:solidFill>
                <a:latin typeface="Adobe 宋体 Std L" panose="02020300000000000000" pitchFamily="18" charset="-122"/>
                <a:ea typeface="Adobe 宋体 Std L" panose="02020300000000000000" pitchFamily="18" charset="-122"/>
              </a:rPr>
              <a:t>专门知识</a:t>
            </a:r>
            <a:r>
              <a:rPr lang="zh-CN" altLang="en-US" dirty="0">
                <a:solidFill>
                  <a:srgbClr val="221E1F"/>
                </a:solidFill>
                <a:latin typeface="Adobe 宋体 Std L" panose="02020300000000000000" pitchFamily="18" charset="-122"/>
                <a:ea typeface="Adobe 宋体 Std L" panose="02020300000000000000" pitchFamily="18" charset="-122"/>
              </a:rPr>
              <a:t>；在能力素质方面，有一定的理解能力、社会活动能力、组织协调能力、自身形象</a:t>
            </a:r>
            <a:r>
              <a:rPr lang="zh-CN" altLang="en-US" dirty="0" smtClean="0">
                <a:solidFill>
                  <a:srgbClr val="221E1F"/>
                </a:solidFill>
                <a:latin typeface="Adobe 宋体 Std L" panose="02020300000000000000" pitchFamily="18" charset="-122"/>
                <a:ea typeface="Adobe 宋体 Std L" panose="02020300000000000000" pitchFamily="18" charset="-122"/>
              </a:rPr>
              <a:t>设计</a:t>
            </a:r>
            <a:r>
              <a:rPr lang="zh-CN" altLang="en-US" dirty="0">
                <a:solidFill>
                  <a:srgbClr val="221E1F"/>
                </a:solidFill>
                <a:latin typeface="Adobe 宋体 Std L" panose="02020300000000000000" pitchFamily="18" charset="-122"/>
                <a:ea typeface="Adobe 宋体 Std L" panose="02020300000000000000" pitchFamily="18" charset="-122"/>
              </a:rPr>
              <a:t>能力和文字表达能力等。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）从事事务型职业应具备的素质。事务型职业，是指与</a:t>
            </a:r>
            <a:r>
              <a:rPr lang="zh-CN" altLang="en-US" dirty="0" smtClean="0">
                <a:solidFill>
                  <a:srgbClr val="221E1F"/>
                </a:solidFill>
                <a:latin typeface="Adobe 宋体 Std L" panose="02020300000000000000" pitchFamily="18" charset="-122"/>
                <a:ea typeface="Adobe 宋体 Std L" panose="02020300000000000000" pitchFamily="18" charset="-122"/>
              </a:rPr>
              <a:t>组织</a:t>
            </a:r>
            <a:r>
              <a:rPr lang="zh-CN" altLang="en-US" dirty="0">
                <a:solidFill>
                  <a:srgbClr val="221E1F"/>
                </a:solidFill>
                <a:latin typeface="Adobe 宋体 Std L" panose="02020300000000000000" pitchFamily="18" charset="-122"/>
                <a:ea typeface="Adobe 宋体 Std L" panose="02020300000000000000" pitchFamily="18" charset="-122"/>
              </a:rPr>
              <a:t>机构内部日常的制度性、规范性、信息传播等有关的事务处理</a:t>
            </a:r>
            <a:r>
              <a:rPr lang="zh-CN" altLang="en-US" dirty="0" smtClean="0">
                <a:solidFill>
                  <a:srgbClr val="221E1F"/>
                </a:solidFill>
                <a:latin typeface="Adobe 宋体 Std L" panose="02020300000000000000" pitchFamily="18" charset="-122"/>
                <a:ea typeface="Adobe 宋体 Std L" panose="02020300000000000000" pitchFamily="18" charset="-122"/>
              </a:rPr>
              <a:t>的职业</a:t>
            </a:r>
            <a:r>
              <a:rPr lang="zh-CN" altLang="en-US" dirty="0">
                <a:solidFill>
                  <a:srgbClr val="221E1F"/>
                </a:solidFill>
                <a:latin typeface="Adobe 宋体 Std L" panose="02020300000000000000" pitchFamily="18" charset="-122"/>
                <a:ea typeface="Adobe 宋体 Std L" panose="02020300000000000000" pitchFamily="18" charset="-122"/>
              </a:rPr>
              <a:t>活动。例如，打字员、档案管理员、办事员、秘书、图书</a:t>
            </a:r>
            <a:r>
              <a:rPr lang="zh-CN" altLang="en-US" dirty="0" smtClean="0">
                <a:solidFill>
                  <a:srgbClr val="221E1F"/>
                </a:solidFill>
                <a:latin typeface="Adobe 宋体 Std L" panose="02020300000000000000" pitchFamily="18" charset="-122"/>
                <a:ea typeface="Adobe 宋体 Std L" panose="02020300000000000000" pitchFamily="18" charset="-122"/>
              </a:rPr>
              <a:t>管理员</a:t>
            </a:r>
            <a:r>
              <a:rPr lang="zh-CN" altLang="en-US" dirty="0">
                <a:solidFill>
                  <a:srgbClr val="221E1F"/>
                </a:solidFill>
                <a:latin typeface="Adobe 宋体 Std L" panose="02020300000000000000" pitchFamily="18" charset="-122"/>
                <a:ea typeface="Adobe 宋体 Std L" panose="02020300000000000000" pitchFamily="18" charset="-122"/>
              </a:rPr>
              <a:t>、法院书记等从事的便是事务型职业。事务型职业对从业者的素质要求在知识方面侧重</a:t>
            </a:r>
            <a:r>
              <a:rPr lang="zh-CN" altLang="en-US" dirty="0" smtClean="0">
                <a:solidFill>
                  <a:srgbClr val="221E1F"/>
                </a:solidFill>
                <a:latin typeface="Adobe 宋体 Std L" panose="02020300000000000000" pitchFamily="18" charset="-122"/>
                <a:ea typeface="Adobe 宋体 Std L" panose="02020300000000000000" pitchFamily="18" charset="-122"/>
              </a:rPr>
              <a:t>于基础</a:t>
            </a:r>
            <a:r>
              <a:rPr lang="zh-CN" altLang="en-US" dirty="0">
                <a:solidFill>
                  <a:srgbClr val="221E1F"/>
                </a:solidFill>
                <a:latin typeface="Adobe 宋体 Std L" panose="02020300000000000000" pitchFamily="18" charset="-122"/>
                <a:ea typeface="Adobe 宋体 Std L" panose="02020300000000000000" pitchFamily="18" charset="-122"/>
              </a:rPr>
              <a:t>文化知识，对于职业技术专业知识有较为具体的要求，如要求从业人员懂得统计、</a:t>
            </a:r>
            <a:r>
              <a:rPr lang="zh-CN" altLang="en-US" dirty="0" smtClean="0">
                <a:solidFill>
                  <a:srgbClr val="221E1F"/>
                </a:solidFill>
                <a:latin typeface="Adobe 宋体 Std L" panose="02020300000000000000" pitchFamily="18" charset="-122"/>
                <a:ea typeface="Adobe 宋体 Std L" panose="02020300000000000000" pitchFamily="18" charset="-122"/>
              </a:rPr>
              <a:t>档案管理</a:t>
            </a:r>
            <a:r>
              <a:rPr lang="zh-CN" altLang="en-US" dirty="0">
                <a:solidFill>
                  <a:srgbClr val="221E1F"/>
                </a:solidFill>
                <a:latin typeface="Adobe 宋体 Std L" panose="02020300000000000000" pitchFamily="18" charset="-122"/>
                <a:ea typeface="Adobe 宋体 Std L" panose="02020300000000000000" pitchFamily="18" charset="-122"/>
              </a:rPr>
              <a:t>知识，熟悉专门法规和规章条例等，一些涉外单位对外语也有较高要求；在能力方面</a:t>
            </a:r>
            <a:r>
              <a:rPr lang="zh-CN" altLang="en-US" dirty="0" smtClean="0">
                <a:solidFill>
                  <a:srgbClr val="221E1F"/>
                </a:solidFill>
                <a:latin typeface="Adobe 宋体 Std L" panose="02020300000000000000" pitchFamily="18" charset="-122"/>
                <a:ea typeface="Adobe 宋体 Std L" panose="02020300000000000000" pitchFamily="18" charset="-122"/>
              </a:rPr>
              <a:t>要求</a:t>
            </a:r>
            <a:r>
              <a:rPr lang="zh-CN" altLang="en-US" dirty="0">
                <a:solidFill>
                  <a:srgbClr val="221E1F"/>
                </a:solidFill>
                <a:latin typeface="Adobe 宋体 Std L" panose="02020300000000000000" pitchFamily="18" charset="-122"/>
                <a:ea typeface="Adobe 宋体 Std L" panose="02020300000000000000" pitchFamily="18" charset="-122"/>
              </a:rPr>
              <a:t>具有较强的社交能力、语言表达能力和办事能力等。事务型职业中不少岗位要求</a:t>
            </a:r>
            <a:r>
              <a:rPr lang="zh-CN" altLang="en-US" dirty="0" smtClean="0">
                <a:solidFill>
                  <a:srgbClr val="221E1F"/>
                </a:solidFill>
                <a:latin typeface="Adobe 宋体 Std L" panose="02020300000000000000" pitchFamily="18" charset="-122"/>
                <a:ea typeface="Adobe 宋体 Std L" panose="02020300000000000000" pitchFamily="18" charset="-122"/>
              </a:rPr>
              <a:t>从业人员严守</a:t>
            </a:r>
            <a:r>
              <a:rPr lang="zh-CN" altLang="en-US" dirty="0">
                <a:solidFill>
                  <a:srgbClr val="221E1F"/>
                </a:solidFill>
                <a:latin typeface="Adobe 宋体 Std L" panose="02020300000000000000" pitchFamily="18" charset="-122"/>
                <a:ea typeface="Adobe 宋体 Std L" panose="02020300000000000000" pitchFamily="18" charset="-122"/>
              </a:rPr>
              <a:t>纪律，保守机密，有的还有礼仪方面的特殊要求。</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）从事文化型职业应具备的素质。作家、服装设计师、音乐家、舞蹈家、摄影家</a:t>
            </a:r>
            <a:r>
              <a:rPr lang="zh-CN" altLang="en-US" dirty="0" smtClean="0">
                <a:solidFill>
                  <a:srgbClr val="221E1F"/>
                </a:solidFill>
                <a:latin typeface="Adobe 宋体 Std L" panose="02020300000000000000" pitchFamily="18" charset="-122"/>
                <a:ea typeface="Adobe 宋体 Std L" panose="02020300000000000000" pitchFamily="18" charset="-122"/>
              </a:rPr>
              <a:t>、书画</a:t>
            </a:r>
            <a:r>
              <a:rPr lang="zh-CN" altLang="en-US" dirty="0">
                <a:solidFill>
                  <a:srgbClr val="221E1F"/>
                </a:solidFill>
                <a:latin typeface="Adobe 宋体 Std L" panose="02020300000000000000" pitchFamily="18" charset="-122"/>
                <a:ea typeface="Adobe 宋体 Std L" panose="02020300000000000000" pitchFamily="18" charset="-122"/>
              </a:rPr>
              <a:t>家、雕刻家、广告设计师等从事的便是文化型职业。文化型职业在知识和能力方面对</a:t>
            </a:r>
            <a:r>
              <a:rPr lang="zh-CN" altLang="en-US" dirty="0" smtClean="0">
                <a:solidFill>
                  <a:srgbClr val="221E1F"/>
                </a:solidFill>
                <a:latin typeface="Adobe 宋体 Std L" panose="02020300000000000000" pitchFamily="18" charset="-122"/>
                <a:ea typeface="Adobe 宋体 Std L" panose="02020300000000000000" pitchFamily="18" charset="-122"/>
              </a:rPr>
              <a:t>从业者</a:t>
            </a:r>
            <a:r>
              <a:rPr lang="zh-CN" altLang="en-US" dirty="0">
                <a:solidFill>
                  <a:srgbClr val="221E1F"/>
                </a:solidFill>
                <a:latin typeface="Adobe 宋体 Std L" panose="02020300000000000000" pitchFamily="18" charset="-122"/>
                <a:ea typeface="Adobe 宋体 Std L" panose="02020300000000000000" pitchFamily="18" charset="-122"/>
              </a:rPr>
              <a:t>的素质要求：一是能博采众长和广泛涉猎；二是敏锐的观察力；三是丰富的想象力；</a:t>
            </a:r>
            <a:r>
              <a:rPr lang="zh-CN" altLang="en-US" dirty="0" smtClean="0">
                <a:solidFill>
                  <a:srgbClr val="221E1F"/>
                </a:solidFill>
                <a:latin typeface="Adobe 宋体 Std L" panose="02020300000000000000" pitchFamily="18" charset="-122"/>
                <a:ea typeface="Adobe 宋体 Std L" panose="02020300000000000000" pitchFamily="18" charset="-122"/>
              </a:rPr>
              <a:t>四是</a:t>
            </a:r>
            <a:r>
              <a:rPr lang="zh-CN" altLang="en-US" dirty="0">
                <a:solidFill>
                  <a:srgbClr val="221E1F"/>
                </a:solidFill>
                <a:latin typeface="Adobe 宋体 Std L" panose="02020300000000000000" pitchFamily="18" charset="-122"/>
                <a:ea typeface="Adobe 宋体 Std L" panose="02020300000000000000" pitchFamily="18" charset="-122"/>
              </a:rPr>
              <a:t>坚强的毅力；五是得天独厚的艺术天赋；六是不断创新的精神</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3274455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3976" y="764740"/>
            <a:ext cx="11265740" cy="880113"/>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）其他。随着经济的全球化，人才竞争的国际化，中、外文语言的表达沟通能力</a:t>
            </a:r>
            <a:r>
              <a:rPr lang="zh-CN" altLang="en-US" dirty="0" smtClean="0">
                <a:solidFill>
                  <a:srgbClr val="221E1F"/>
                </a:solidFill>
                <a:latin typeface="Adobe 宋体 Std L" panose="02020300000000000000" pitchFamily="18" charset="-122"/>
                <a:ea typeface="Adobe 宋体 Std L" panose="02020300000000000000" pitchFamily="18" charset="-122"/>
              </a:rPr>
              <a:t>和计算机操作</a:t>
            </a:r>
            <a:r>
              <a:rPr lang="zh-CN" altLang="en-US" dirty="0">
                <a:solidFill>
                  <a:srgbClr val="221E1F"/>
                </a:solidFill>
                <a:latin typeface="Adobe 宋体 Std L" panose="02020300000000000000" pitchFamily="18" charset="-122"/>
                <a:ea typeface="Adobe 宋体 Std L" panose="02020300000000000000" pitchFamily="18" charset="-122"/>
              </a:rPr>
              <a:t>使用技能已经成为从事各种职业类型所要具备的基本技能。</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612742" y="1893282"/>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二、新时期社会职业发展趋势</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矩形 3"/>
          <p:cNvSpPr/>
          <p:nvPr/>
        </p:nvSpPr>
        <p:spPr>
          <a:xfrm>
            <a:off x="473976" y="2623037"/>
            <a:ext cx="11265740" cy="3416320"/>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随着经济发展和社会的不断进步，职业也在不断地发展变化。社会和经济的发展直接</a:t>
            </a:r>
            <a:r>
              <a:rPr lang="zh-CN" altLang="en-US" dirty="0" smtClean="0">
                <a:solidFill>
                  <a:srgbClr val="221E1F"/>
                </a:solidFill>
                <a:latin typeface="Adobe 宋体 Std L" panose="02020300000000000000" pitchFamily="18" charset="-122"/>
                <a:ea typeface="Adobe 宋体 Std L" panose="02020300000000000000" pitchFamily="18" charset="-122"/>
              </a:rPr>
              <a:t>推动</a:t>
            </a:r>
            <a:r>
              <a:rPr lang="zh-CN" altLang="en-US" dirty="0">
                <a:solidFill>
                  <a:srgbClr val="221E1F"/>
                </a:solidFill>
                <a:latin typeface="Adobe 宋体 Std L" panose="02020300000000000000" pitchFamily="18" charset="-122"/>
                <a:ea typeface="Adobe 宋体 Std L" panose="02020300000000000000" pitchFamily="18" charset="-122"/>
              </a:rPr>
              <a:t>着职业的发展，职业的发展也对社会和经济的发展发挥着重要作用，同时，职业的发展</a:t>
            </a:r>
            <a:r>
              <a:rPr lang="zh-CN" altLang="en-US" dirty="0" smtClean="0">
                <a:solidFill>
                  <a:srgbClr val="221E1F"/>
                </a:solidFill>
                <a:latin typeface="Adobe 宋体 Std L" panose="02020300000000000000" pitchFamily="18" charset="-122"/>
                <a:ea typeface="Adobe 宋体 Std L" panose="02020300000000000000" pitchFamily="18" charset="-122"/>
              </a:rPr>
              <a:t>也对</a:t>
            </a:r>
            <a:r>
              <a:rPr lang="zh-CN" altLang="en-US" dirty="0">
                <a:solidFill>
                  <a:srgbClr val="221E1F"/>
                </a:solidFill>
                <a:latin typeface="Adobe 宋体 Std L" panose="02020300000000000000" pitchFamily="18" charset="-122"/>
                <a:ea typeface="Adobe 宋体 Std L" panose="02020300000000000000" pitchFamily="18" charset="-122"/>
              </a:rPr>
              <a:t>人们的择业观念产生了较大的影响。因为职业与经济发展存在着紧密联系，所以对于</a:t>
            </a:r>
            <a:r>
              <a:rPr lang="zh-CN" altLang="en-US" dirty="0" smtClean="0">
                <a:solidFill>
                  <a:srgbClr val="221E1F"/>
                </a:solidFill>
                <a:latin typeface="Adobe 宋体 Std L" panose="02020300000000000000" pitchFamily="18" charset="-122"/>
                <a:ea typeface="Adobe 宋体 Std L" panose="02020300000000000000" pitchFamily="18" charset="-122"/>
              </a:rPr>
              <a:t>职业技术学校</a:t>
            </a:r>
            <a:r>
              <a:rPr lang="zh-CN" altLang="en-US" dirty="0">
                <a:solidFill>
                  <a:srgbClr val="221E1F"/>
                </a:solidFill>
                <a:latin typeface="Adobe 宋体 Std L" panose="02020300000000000000" pitchFamily="18" charset="-122"/>
                <a:ea typeface="Adobe 宋体 Std L" panose="02020300000000000000" pitchFamily="18" charset="-122"/>
              </a:rPr>
              <a:t>毕业生来说，若要成功地选择职业，除了需要对社会职业有所了解，还有必要</a:t>
            </a:r>
            <a:r>
              <a:rPr lang="zh-CN" altLang="en-US" dirty="0" smtClean="0">
                <a:solidFill>
                  <a:srgbClr val="221E1F"/>
                </a:solidFill>
                <a:latin typeface="Adobe 宋体 Std L" panose="02020300000000000000" pitchFamily="18" charset="-122"/>
                <a:ea typeface="Adobe 宋体 Std L" panose="02020300000000000000" pitchFamily="18" charset="-122"/>
              </a:rPr>
              <a:t>把握其</a:t>
            </a:r>
            <a:r>
              <a:rPr lang="zh-CN" altLang="en-US" dirty="0">
                <a:solidFill>
                  <a:srgbClr val="221E1F"/>
                </a:solidFill>
                <a:latin typeface="Adobe 宋体 Std L" panose="02020300000000000000" pitchFamily="18" charset="-122"/>
                <a:ea typeface="Adobe 宋体 Std L" panose="02020300000000000000" pitchFamily="18" charset="-122"/>
              </a:rPr>
              <a:t>发展的新趋势。</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总体上，现在职业呈现出以下几种发展趋势。</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）体力劳动脑力化。任何一种职业都需要劳动者付出一定的体力和脑力劳动，</a:t>
            </a:r>
            <a:r>
              <a:rPr lang="zh-CN" altLang="en-US" dirty="0" smtClean="0">
                <a:solidFill>
                  <a:srgbClr val="221E1F"/>
                </a:solidFill>
                <a:latin typeface="Adobe 宋体 Std L" panose="02020300000000000000" pitchFamily="18" charset="-122"/>
                <a:ea typeface="Adobe 宋体 Std L" panose="02020300000000000000" pitchFamily="18" charset="-122"/>
              </a:rPr>
              <a:t>人们常</a:t>
            </a:r>
            <a:r>
              <a:rPr lang="zh-CN" altLang="en-US" dirty="0">
                <a:solidFill>
                  <a:srgbClr val="221E1F"/>
                </a:solidFill>
                <a:latin typeface="Adobe 宋体 Std L" panose="02020300000000000000" pitchFamily="18" charset="-122"/>
                <a:ea typeface="Adobe 宋体 Std L" panose="02020300000000000000" pitchFamily="18" charset="-122"/>
              </a:rPr>
              <a:t>把付出体力劳动为主的职业称为体力劳动职业，把付出脑力劳动为主的职业称为</a:t>
            </a:r>
            <a:r>
              <a:rPr lang="zh-CN" altLang="en-US" dirty="0" smtClean="0">
                <a:solidFill>
                  <a:srgbClr val="221E1F"/>
                </a:solidFill>
                <a:latin typeface="Adobe 宋体 Std L" panose="02020300000000000000" pitchFamily="18" charset="-122"/>
                <a:ea typeface="Adobe 宋体 Std L" panose="02020300000000000000" pitchFamily="18" charset="-122"/>
              </a:rPr>
              <a:t>脑力劳动职业</a:t>
            </a:r>
            <a:r>
              <a:rPr lang="zh-CN" altLang="en-US" dirty="0">
                <a:solidFill>
                  <a:srgbClr val="221E1F"/>
                </a:solidFill>
                <a:latin typeface="Adobe 宋体 Std L" panose="02020300000000000000" pitchFamily="18" charset="-122"/>
                <a:ea typeface="Adobe 宋体 Std L" panose="02020300000000000000" pitchFamily="18" charset="-122"/>
              </a:rPr>
              <a:t>。随着科技的不断发展，机械化和自动化的普及，越来越多的职业体力消耗减少，</a:t>
            </a:r>
            <a:r>
              <a:rPr lang="zh-CN" altLang="en-US" dirty="0" smtClean="0">
                <a:solidFill>
                  <a:srgbClr val="221E1F"/>
                </a:solidFill>
                <a:latin typeface="Adobe 宋体 Std L" panose="02020300000000000000" pitchFamily="18" charset="-122"/>
                <a:ea typeface="Adobe 宋体 Std L" panose="02020300000000000000" pitchFamily="18" charset="-122"/>
              </a:rPr>
              <a:t>脑力消耗</a:t>
            </a:r>
            <a:r>
              <a:rPr lang="zh-CN" altLang="en-US" dirty="0">
                <a:solidFill>
                  <a:srgbClr val="221E1F"/>
                </a:solidFill>
                <a:latin typeface="Adobe 宋体 Std L" panose="02020300000000000000" pitchFamily="18" charset="-122"/>
                <a:ea typeface="Adobe 宋体 Std L" panose="02020300000000000000" pitchFamily="18" charset="-122"/>
              </a:rPr>
              <a:t>增加，于是就出现了体力劳动脑力化</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7825393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3976" y="346696"/>
            <a:ext cx="11265740" cy="6324808"/>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）职业对就业者的要求不断提高。体力劳动脑力化会使部分职业或职位对就业者</a:t>
            </a:r>
            <a:r>
              <a:rPr lang="zh-CN" altLang="en-US" dirty="0" smtClean="0">
                <a:solidFill>
                  <a:srgbClr val="221E1F"/>
                </a:solidFill>
                <a:latin typeface="Adobe 宋体 Std L" panose="02020300000000000000" pitchFamily="18" charset="-122"/>
                <a:ea typeface="Adobe 宋体 Std L" panose="02020300000000000000" pitchFamily="18" charset="-122"/>
              </a:rPr>
              <a:t>的基本</a:t>
            </a:r>
            <a:r>
              <a:rPr lang="zh-CN" altLang="en-US" dirty="0">
                <a:solidFill>
                  <a:srgbClr val="221E1F"/>
                </a:solidFill>
                <a:latin typeface="Adobe 宋体 Std L" panose="02020300000000000000" pitchFamily="18" charset="-122"/>
                <a:ea typeface="Adobe 宋体 Std L" panose="02020300000000000000" pitchFamily="18" charset="-122"/>
              </a:rPr>
              <a:t>要求不断提高。另外有一些职业，因技术的发展或因其任务、职责有一定改变而对</a:t>
            </a:r>
            <a:r>
              <a:rPr lang="zh-CN" altLang="en-US" dirty="0" smtClean="0">
                <a:solidFill>
                  <a:srgbClr val="221E1F"/>
                </a:solidFill>
                <a:latin typeface="Adobe 宋体 Std L" panose="02020300000000000000" pitchFamily="18" charset="-122"/>
                <a:ea typeface="Adobe 宋体 Std L" panose="02020300000000000000" pitchFamily="18" charset="-122"/>
              </a:rPr>
              <a:t>就业者</a:t>
            </a:r>
            <a:r>
              <a:rPr lang="zh-CN" altLang="en-US" dirty="0">
                <a:solidFill>
                  <a:srgbClr val="221E1F"/>
                </a:solidFill>
                <a:latin typeface="Adobe 宋体 Std L" panose="02020300000000000000" pitchFamily="18" charset="-122"/>
                <a:ea typeface="Adobe 宋体 Std L" panose="02020300000000000000" pitchFamily="18" charset="-122"/>
              </a:rPr>
              <a:t>的要求不断提高。随着科学技术的发展，职业的专业化程度越来越高，若不具备一定的</a:t>
            </a:r>
            <a:r>
              <a:rPr lang="zh-CN" altLang="en-US" dirty="0" smtClean="0">
                <a:solidFill>
                  <a:srgbClr val="221E1F"/>
                </a:solidFill>
                <a:latin typeface="Adobe 宋体 Std L" panose="02020300000000000000" pitchFamily="18" charset="-122"/>
                <a:ea typeface="Adobe 宋体 Std L" panose="02020300000000000000" pitchFamily="18" charset="-122"/>
              </a:rPr>
              <a:t>专业</a:t>
            </a:r>
            <a:r>
              <a:rPr lang="zh-CN" altLang="en-US" dirty="0">
                <a:solidFill>
                  <a:srgbClr val="221E1F"/>
                </a:solidFill>
                <a:latin typeface="Adobe 宋体 Std L" panose="02020300000000000000" pitchFamily="18" charset="-122"/>
                <a:ea typeface="Adobe 宋体 Std L" panose="02020300000000000000" pitchFamily="18" charset="-122"/>
              </a:rPr>
              <a:t>能力就无法胜任工作。另外，职业除了专业化程度越来越强外，还开始向综合化、</a:t>
            </a:r>
            <a:r>
              <a:rPr lang="zh-CN" altLang="en-US" dirty="0" smtClean="0">
                <a:solidFill>
                  <a:srgbClr val="221E1F"/>
                </a:solidFill>
                <a:latin typeface="Adobe 宋体 Std L" panose="02020300000000000000" pitchFamily="18" charset="-122"/>
                <a:ea typeface="Adobe 宋体 Std L" panose="02020300000000000000" pitchFamily="18" charset="-122"/>
              </a:rPr>
              <a:t>多元化方向</a:t>
            </a:r>
            <a:r>
              <a:rPr lang="zh-CN" altLang="en-US" dirty="0">
                <a:solidFill>
                  <a:srgbClr val="221E1F"/>
                </a:solidFill>
                <a:latin typeface="Adobe 宋体 Std L" panose="02020300000000000000" pitchFamily="18" charset="-122"/>
                <a:ea typeface="Adobe 宋体 Std L" panose="02020300000000000000" pitchFamily="18" charset="-122"/>
              </a:rPr>
              <a:t>发展，打破了以往每种职业都有相对固定范围的界限，职业与职业之间相互交叉延伸</a:t>
            </a:r>
            <a:r>
              <a:rPr lang="zh-CN" altLang="en-US" dirty="0" smtClean="0">
                <a:solidFill>
                  <a:srgbClr val="221E1F"/>
                </a:solidFill>
                <a:latin typeface="Adobe 宋体 Std L" panose="02020300000000000000" pitchFamily="18" charset="-122"/>
                <a:ea typeface="Adobe 宋体 Std L" panose="02020300000000000000" pitchFamily="18" charset="-122"/>
              </a:rPr>
              <a:t>、界限</a:t>
            </a:r>
            <a:r>
              <a:rPr lang="zh-CN" altLang="en-US" dirty="0">
                <a:solidFill>
                  <a:srgbClr val="221E1F"/>
                </a:solidFill>
                <a:latin typeface="Adobe 宋体 Std L" panose="02020300000000000000" pitchFamily="18" charset="-122"/>
                <a:ea typeface="Adobe 宋体 Std L" panose="02020300000000000000" pitchFamily="18" charset="-122"/>
              </a:rPr>
              <a:t>模糊，对从业者素质的要求也越来越高</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）第三产业中的职业数量不断增加。职业的产生是社会分工的结果。社会分工有</a:t>
            </a:r>
            <a:r>
              <a:rPr lang="zh-CN" altLang="en-US" dirty="0" smtClean="0">
                <a:solidFill>
                  <a:srgbClr val="221E1F"/>
                </a:solidFill>
                <a:latin typeface="Adobe 宋体 Std L" panose="02020300000000000000" pitchFamily="18" charset="-122"/>
                <a:ea typeface="Adobe 宋体 Std L" panose="02020300000000000000" pitchFamily="18" charset="-122"/>
              </a:rPr>
              <a:t>三个</a:t>
            </a:r>
            <a:r>
              <a:rPr lang="zh-CN" altLang="en-US" dirty="0">
                <a:solidFill>
                  <a:srgbClr val="221E1F"/>
                </a:solidFill>
                <a:latin typeface="Adobe 宋体 Std L" panose="02020300000000000000" pitchFamily="18" charset="-122"/>
                <a:ea typeface="Adobe 宋体 Std L" panose="02020300000000000000" pitchFamily="18" charset="-122"/>
              </a:rPr>
              <a:t>层次，即一般分工、特殊分工和个别分工。一般分工分出第一产业、第二产业、</a:t>
            </a:r>
            <a:r>
              <a:rPr lang="zh-CN" altLang="en-US" dirty="0" smtClean="0">
                <a:solidFill>
                  <a:srgbClr val="221E1F"/>
                </a:solidFill>
                <a:latin typeface="Adobe 宋体 Std L" panose="02020300000000000000" pitchFamily="18" charset="-122"/>
                <a:ea typeface="Adobe 宋体 Std L" panose="02020300000000000000" pitchFamily="18" charset="-122"/>
              </a:rPr>
              <a:t>第三产业</a:t>
            </a:r>
            <a:r>
              <a:rPr lang="zh-CN" altLang="en-US" dirty="0">
                <a:solidFill>
                  <a:srgbClr val="221E1F"/>
                </a:solidFill>
                <a:latin typeface="Adobe 宋体 Std L" panose="02020300000000000000" pitchFamily="18" charset="-122"/>
                <a:ea typeface="Adobe 宋体 Std L" panose="02020300000000000000" pitchFamily="18" charset="-122"/>
              </a:rPr>
              <a:t>；特殊分工划分出不同行业；个别分工划分出职业岗位。以往人们认为第三产业是</a:t>
            </a:r>
            <a:r>
              <a:rPr lang="zh-CN" altLang="en-US" dirty="0" smtClean="0">
                <a:solidFill>
                  <a:srgbClr val="221E1F"/>
                </a:solidFill>
                <a:latin typeface="Adobe 宋体 Std L" panose="02020300000000000000" pitchFamily="18" charset="-122"/>
                <a:ea typeface="Adobe 宋体 Std L" panose="02020300000000000000" pitchFamily="18" charset="-122"/>
              </a:rPr>
              <a:t>服务性行业</a:t>
            </a:r>
            <a:r>
              <a:rPr lang="zh-CN" altLang="en-US" dirty="0">
                <a:solidFill>
                  <a:srgbClr val="221E1F"/>
                </a:solidFill>
                <a:latin typeface="Adobe 宋体 Std L" panose="02020300000000000000" pitchFamily="18" charset="-122"/>
                <a:ea typeface="Adobe 宋体 Std L" panose="02020300000000000000" pitchFamily="18" charset="-122"/>
              </a:rPr>
              <a:t>，所以不太重视，许多经济学家认为第一产业和第二产业创造财富，第三产业不创造</a:t>
            </a:r>
            <a:r>
              <a:rPr lang="zh-CN" altLang="en-US" dirty="0" smtClean="0">
                <a:solidFill>
                  <a:srgbClr val="221E1F"/>
                </a:solidFill>
                <a:latin typeface="Adobe 宋体 Std L" panose="02020300000000000000" pitchFamily="18" charset="-122"/>
                <a:ea typeface="Adobe 宋体 Std L" panose="02020300000000000000" pitchFamily="18" charset="-122"/>
              </a:rPr>
              <a:t>财富</a:t>
            </a:r>
            <a:r>
              <a:rPr lang="zh-CN" altLang="en-US" dirty="0">
                <a:solidFill>
                  <a:srgbClr val="221E1F"/>
                </a:solidFill>
                <a:latin typeface="Adobe 宋体 Std L" panose="02020300000000000000" pitchFamily="18" charset="-122"/>
                <a:ea typeface="Adobe 宋体 Std L" panose="02020300000000000000" pitchFamily="18" charset="-122"/>
              </a:rPr>
              <a:t>。因此，一些国家和地区在制定经济发展战略时优先发展第一产业和第二产业，忽视了</a:t>
            </a:r>
            <a:r>
              <a:rPr lang="zh-CN" altLang="en-US" dirty="0" smtClean="0">
                <a:solidFill>
                  <a:srgbClr val="221E1F"/>
                </a:solidFill>
                <a:latin typeface="Adobe 宋体 Std L" panose="02020300000000000000" pitchFamily="18" charset="-122"/>
                <a:ea typeface="Adobe 宋体 Std L" panose="02020300000000000000" pitchFamily="18" charset="-122"/>
              </a:rPr>
              <a:t>发展</a:t>
            </a:r>
            <a:r>
              <a:rPr lang="zh-CN" altLang="en-US" dirty="0">
                <a:solidFill>
                  <a:srgbClr val="221E1F"/>
                </a:solidFill>
                <a:latin typeface="Adobe 宋体 Std L" panose="02020300000000000000" pitchFamily="18" charset="-122"/>
                <a:ea typeface="Adobe 宋体 Std L" panose="02020300000000000000" pitchFamily="18" charset="-122"/>
              </a:rPr>
              <a:t>第三产业。而现在第三产业受到了前所未有的重视，在国民经济发展中所起的作用</a:t>
            </a:r>
            <a:r>
              <a:rPr lang="zh-CN" altLang="en-US" dirty="0" smtClean="0">
                <a:solidFill>
                  <a:srgbClr val="221E1F"/>
                </a:solidFill>
                <a:latin typeface="Adobe 宋体 Std L" panose="02020300000000000000" pitchFamily="18" charset="-122"/>
                <a:ea typeface="Adobe 宋体 Std L" panose="02020300000000000000" pitchFamily="18" charset="-122"/>
              </a:rPr>
              <a:t>越来越大</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2010 </a:t>
            </a:r>
            <a:r>
              <a:rPr lang="zh-CN" altLang="en-US" dirty="0">
                <a:solidFill>
                  <a:srgbClr val="221E1F"/>
                </a:solidFill>
                <a:latin typeface="Adobe 宋体 Std L" panose="02020300000000000000" pitchFamily="18" charset="-122"/>
                <a:ea typeface="Adobe 宋体 Std L" panose="02020300000000000000" pitchFamily="18" charset="-122"/>
              </a:rPr>
              <a:t>年我国沿海发达地区第三产业的就业人数达到或超过就业总数的 </a:t>
            </a:r>
            <a:r>
              <a:rPr lang="en-US" altLang="zh-CN" dirty="0">
                <a:solidFill>
                  <a:srgbClr val="221E1F"/>
                </a:solidFill>
                <a:latin typeface="Adobe 宋体 Std L" panose="02020300000000000000" pitchFamily="18" charset="-122"/>
                <a:ea typeface="Adobe 宋体 Std L" panose="02020300000000000000" pitchFamily="18" charset="-122"/>
              </a:rPr>
              <a:t>50%</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）职业的更新速度不断加快。随着科学技术的发展，职业种类在数量上由少到多</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的专业化越来越强，呈现出综合化和多元化的发展趋势。</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）职业的教育性更加突出。各种就业岗位，需要更多的受过良好教育的掌握最新</a:t>
            </a:r>
            <a:r>
              <a:rPr lang="zh-CN" altLang="en-US" dirty="0" smtClean="0">
                <a:solidFill>
                  <a:srgbClr val="221E1F"/>
                </a:solidFill>
                <a:latin typeface="Adobe 宋体 Std L" panose="02020300000000000000" pitchFamily="18" charset="-122"/>
                <a:ea typeface="Adobe 宋体 Std L" panose="02020300000000000000" pitchFamily="18" charset="-122"/>
              </a:rPr>
              <a:t>技术</a:t>
            </a:r>
            <a:r>
              <a:rPr lang="zh-CN" altLang="en-US" dirty="0">
                <a:solidFill>
                  <a:srgbClr val="221E1F"/>
                </a:solidFill>
                <a:latin typeface="Adobe 宋体 Std L" panose="02020300000000000000" pitchFamily="18" charset="-122"/>
                <a:ea typeface="Adobe 宋体 Std L" panose="02020300000000000000" pitchFamily="18" charset="-122"/>
              </a:rPr>
              <a:t>的技术工人，单纯的体力劳动或机械操作的职业将明显减少</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99746744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3976" y="152987"/>
            <a:ext cx="11265740" cy="2169825"/>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）永久性职业减少。只有少数人能拥有“永久性”的工作，而从事计时、计件或</a:t>
            </a:r>
            <a:r>
              <a:rPr lang="zh-CN" altLang="en-US" dirty="0" smtClean="0">
                <a:solidFill>
                  <a:srgbClr val="221E1F"/>
                </a:solidFill>
                <a:latin typeface="Adobe 宋体 Std L" panose="02020300000000000000" pitchFamily="18" charset="-122"/>
                <a:ea typeface="Adobe 宋体 Std L" panose="02020300000000000000" pitchFamily="18" charset="-122"/>
              </a:rPr>
              <a:t>临时性</a:t>
            </a:r>
            <a:r>
              <a:rPr lang="zh-CN" altLang="en-US" dirty="0">
                <a:solidFill>
                  <a:srgbClr val="221E1F"/>
                </a:solidFill>
                <a:latin typeface="Adobe 宋体 Std L" panose="02020300000000000000" pitchFamily="18" charset="-122"/>
                <a:ea typeface="Adobe 宋体 Std L" panose="02020300000000000000" pitchFamily="18" charset="-122"/>
              </a:rPr>
              <a:t>职业的人会越来越多。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）不同类别职业数量比例不断变化。国内外职业发展的趋势具体表现为一些职业</a:t>
            </a:r>
            <a:r>
              <a:rPr lang="zh-CN" altLang="en-US" dirty="0" smtClean="0">
                <a:solidFill>
                  <a:srgbClr val="221E1F"/>
                </a:solidFill>
                <a:latin typeface="Adobe 宋体 Std L" panose="02020300000000000000" pitchFamily="18" charset="-122"/>
                <a:ea typeface="Adobe 宋体 Std L" panose="02020300000000000000" pitchFamily="18" charset="-122"/>
              </a:rPr>
              <a:t>的职位</a:t>
            </a:r>
            <a:r>
              <a:rPr lang="zh-CN" altLang="en-US" dirty="0">
                <a:solidFill>
                  <a:srgbClr val="221E1F"/>
                </a:solidFill>
                <a:latin typeface="Adobe 宋体 Std L" panose="02020300000000000000" pitchFamily="18" charset="-122"/>
                <a:ea typeface="Adobe 宋体 Std L" panose="02020300000000000000" pitchFamily="18" charset="-122"/>
              </a:rPr>
              <a:t>迅速地增多，而另一些职业的职位在迅速地减少。新职业的不断出现使新职位占到</a:t>
            </a:r>
            <a:r>
              <a:rPr lang="zh-CN" altLang="en-US" dirty="0" smtClean="0">
                <a:solidFill>
                  <a:srgbClr val="221E1F"/>
                </a:solidFill>
                <a:latin typeface="Adobe 宋体 Std L" panose="02020300000000000000" pitchFamily="18" charset="-122"/>
                <a:ea typeface="Adobe 宋体 Std L" panose="02020300000000000000" pitchFamily="18" charset="-122"/>
              </a:rPr>
              <a:t>社会总</a:t>
            </a:r>
            <a:r>
              <a:rPr lang="zh-CN" altLang="en-US" dirty="0">
                <a:solidFill>
                  <a:srgbClr val="221E1F"/>
                </a:solidFill>
                <a:latin typeface="Adobe 宋体 Std L" panose="02020300000000000000" pitchFamily="18" charset="-122"/>
                <a:ea typeface="Adobe 宋体 Std L" panose="02020300000000000000" pitchFamily="18" charset="-122"/>
              </a:rPr>
              <a:t>职位数的一定比重，旧的职业会不断被淘汰。</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473976" y="255320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三、择业观念的转变</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矩形 4"/>
          <p:cNvSpPr/>
          <p:nvPr/>
        </p:nvSpPr>
        <p:spPr>
          <a:xfrm>
            <a:off x="335210" y="3282956"/>
            <a:ext cx="11265740" cy="3416320"/>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职业选择的含义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）职业选择是人生的一种决策。职业选择，即择业，是个人对于自己就业方向和</a:t>
            </a:r>
            <a:r>
              <a:rPr lang="zh-CN" altLang="en-US" dirty="0" smtClean="0">
                <a:solidFill>
                  <a:srgbClr val="221E1F"/>
                </a:solidFill>
                <a:latin typeface="Adobe 宋体 Std L" panose="02020300000000000000" pitchFamily="18" charset="-122"/>
                <a:ea typeface="Adobe 宋体 Std L" panose="02020300000000000000" pitchFamily="18" charset="-122"/>
              </a:rPr>
              <a:t>工作</a:t>
            </a:r>
            <a:r>
              <a:rPr lang="zh-CN" altLang="en-US" dirty="0">
                <a:solidFill>
                  <a:srgbClr val="221E1F"/>
                </a:solidFill>
                <a:latin typeface="Adobe 宋体 Std L" panose="02020300000000000000" pitchFamily="18" charset="-122"/>
                <a:ea typeface="Adobe 宋体 Std L" panose="02020300000000000000" pitchFamily="18" charset="-122"/>
              </a:rPr>
              <a:t>岗位类别的比较、挑选和确定，是一种人生的决策。职业选择是人们职业生活的正式</a:t>
            </a:r>
            <a:r>
              <a:rPr lang="zh-CN" altLang="en-US" dirty="0" smtClean="0">
                <a:solidFill>
                  <a:srgbClr val="221E1F"/>
                </a:solidFill>
                <a:latin typeface="Adobe 宋体 Std L" panose="02020300000000000000" pitchFamily="18" charset="-122"/>
                <a:ea typeface="Adobe 宋体 Std L" panose="02020300000000000000" pitchFamily="18" charset="-122"/>
              </a:rPr>
              <a:t>开始</a:t>
            </a:r>
            <a:r>
              <a:rPr lang="zh-CN" altLang="en-US" dirty="0">
                <a:solidFill>
                  <a:srgbClr val="221E1F"/>
                </a:solidFill>
                <a:latin typeface="Adobe 宋体 Std L" panose="02020300000000000000" pitchFamily="18" charset="-122"/>
                <a:ea typeface="Adobe 宋体 Std L" panose="02020300000000000000" pitchFamily="18" charset="-122"/>
              </a:rPr>
              <a:t>，是人生道路的关键环节，也是人成为社会活动的主体、实现其人生价值的开始。选择</a:t>
            </a:r>
            <a:r>
              <a:rPr lang="zh-CN" altLang="en-US" dirty="0" smtClean="0">
                <a:solidFill>
                  <a:srgbClr val="221E1F"/>
                </a:solidFill>
                <a:latin typeface="Adobe 宋体 Std L" panose="02020300000000000000" pitchFamily="18" charset="-122"/>
                <a:ea typeface="Adobe 宋体 Std L" panose="02020300000000000000" pitchFamily="18" charset="-122"/>
              </a:rPr>
              <a:t>一个</a:t>
            </a:r>
            <a:r>
              <a:rPr lang="zh-CN" altLang="en-US" dirty="0">
                <a:solidFill>
                  <a:srgbClr val="221E1F"/>
                </a:solidFill>
                <a:latin typeface="Adobe 宋体 Std L" panose="02020300000000000000" pitchFamily="18" charset="-122"/>
                <a:ea typeface="Adobe 宋体 Std L" panose="02020300000000000000" pitchFamily="18" charset="-122"/>
              </a:rPr>
              <a:t>职业，走上新的岗位，也是人生命运的转折点。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）职业选择是个人能力意向和社会岗位的统一。“人”是复杂的，不同的人有</a:t>
            </a:r>
            <a:r>
              <a:rPr lang="zh-CN" altLang="en-US" dirty="0" smtClean="0">
                <a:solidFill>
                  <a:srgbClr val="221E1F"/>
                </a:solidFill>
                <a:latin typeface="Adobe 宋体 Std L" panose="02020300000000000000" pitchFamily="18" charset="-122"/>
                <a:ea typeface="Adobe 宋体 Std L" panose="02020300000000000000" pitchFamily="18" charset="-122"/>
              </a:rPr>
              <a:t>不同的</a:t>
            </a:r>
            <a:r>
              <a:rPr lang="zh-CN" altLang="en-US" dirty="0">
                <a:solidFill>
                  <a:srgbClr val="221E1F"/>
                </a:solidFill>
                <a:latin typeface="Adobe 宋体 Std L" panose="02020300000000000000" pitchFamily="18" charset="-122"/>
                <a:ea typeface="Adobe 宋体 Std L" panose="02020300000000000000" pitchFamily="18" charset="-122"/>
              </a:rPr>
              <a:t>择业目标，社会上的职业岗位也对将要聘用的劳动者进行挑选。在这里，选择是双向的</a:t>
            </a:r>
            <a:r>
              <a:rPr lang="zh-CN" altLang="en-US" dirty="0" smtClean="0">
                <a:solidFill>
                  <a:srgbClr val="221E1F"/>
                </a:solidFill>
                <a:latin typeface="Adobe 宋体 Std L" panose="02020300000000000000" pitchFamily="18" charset="-122"/>
                <a:ea typeface="Adobe 宋体 Std L" panose="02020300000000000000" pitchFamily="18" charset="-122"/>
              </a:rPr>
              <a:t>。个人</a:t>
            </a:r>
            <a:r>
              <a:rPr lang="zh-CN" altLang="en-US" dirty="0">
                <a:solidFill>
                  <a:srgbClr val="221E1F"/>
                </a:solidFill>
                <a:latin typeface="Adobe 宋体 Std L" panose="02020300000000000000" pitchFamily="18" charset="-122"/>
                <a:ea typeface="Adobe 宋体 Std L" panose="02020300000000000000" pitchFamily="18" charset="-122"/>
              </a:rPr>
              <a:t>与用人单位既作为选择对方的主体，个人的条件与用人单位的空缺岗位又作为被对方</a:t>
            </a:r>
            <a:r>
              <a:rPr lang="zh-CN" altLang="en-US" dirty="0" smtClean="0">
                <a:solidFill>
                  <a:srgbClr val="221E1F"/>
                </a:solidFill>
                <a:latin typeface="Adobe 宋体 Std L" panose="02020300000000000000" pitchFamily="18" charset="-122"/>
                <a:ea typeface="Adobe 宋体 Std L" panose="02020300000000000000" pitchFamily="18" charset="-122"/>
              </a:rPr>
              <a:t>选择</a:t>
            </a:r>
            <a:r>
              <a:rPr lang="zh-CN" altLang="en-US" dirty="0">
                <a:solidFill>
                  <a:srgbClr val="221E1F"/>
                </a:solidFill>
                <a:latin typeface="Adobe 宋体 Std L" panose="02020300000000000000" pitchFamily="18" charset="-122"/>
                <a:ea typeface="Adobe 宋体 Std L" panose="02020300000000000000" pitchFamily="18" charset="-122"/>
              </a:rPr>
              <a:t>的客体，在这种双向选择过程中，个人的能力、意愿与社会的岗位三者有机统一，个人</a:t>
            </a:r>
            <a:r>
              <a:rPr lang="zh-CN" altLang="en-US" dirty="0" smtClean="0">
                <a:solidFill>
                  <a:srgbClr val="221E1F"/>
                </a:solidFill>
                <a:latin typeface="Adobe 宋体 Std L" panose="02020300000000000000" pitchFamily="18" charset="-122"/>
                <a:ea typeface="Adobe 宋体 Std L" panose="02020300000000000000" pitchFamily="18" charset="-122"/>
              </a:rPr>
              <a:t>才能</a:t>
            </a:r>
            <a:r>
              <a:rPr lang="zh-CN" altLang="en-US" dirty="0">
                <a:solidFill>
                  <a:srgbClr val="221E1F"/>
                </a:solidFill>
                <a:latin typeface="Adobe 宋体 Std L" panose="02020300000000000000" pitchFamily="18" charset="-122"/>
                <a:ea typeface="Adobe 宋体 Std L" panose="02020300000000000000" pitchFamily="18" charset="-122"/>
              </a:rPr>
              <a:t>真正实现职业选择</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400194950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202523"/>
            <a:ext cx="11265740" cy="6324808"/>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）职业选择是一种现实化的过程。职业选择，包括个人的选择与被选择，实际上</a:t>
            </a:r>
            <a:r>
              <a:rPr lang="zh-CN" altLang="en-US" dirty="0" smtClean="0">
                <a:solidFill>
                  <a:srgbClr val="221E1F"/>
                </a:solidFill>
                <a:latin typeface="Adobe 宋体 Std L" panose="02020300000000000000" pitchFamily="18" charset="-122"/>
                <a:ea typeface="Adobe 宋体 Std L" panose="02020300000000000000" pitchFamily="18" charset="-122"/>
              </a:rPr>
              <a:t>是一</a:t>
            </a:r>
            <a:r>
              <a:rPr lang="zh-CN" altLang="en-US" dirty="0">
                <a:solidFill>
                  <a:srgbClr val="221E1F"/>
                </a:solidFill>
                <a:latin typeface="Adobe 宋体 Std L" panose="02020300000000000000" pitchFamily="18" charset="-122"/>
                <a:ea typeface="Adobe 宋体 Std L" panose="02020300000000000000" pitchFamily="18" charset="-122"/>
              </a:rPr>
              <a:t>种个人意向的现实化过程。进一步分析，这种现实化又包含两方面的内容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个人向客观现实妥协的过程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当个人的选择意向与实际情况不尽相符、存在矛盾的时候（须知，这种不符是大量的，甚至可以</a:t>
            </a:r>
            <a:r>
              <a:rPr lang="zh-CN" altLang="en-US" dirty="0" smtClean="0">
                <a:solidFill>
                  <a:srgbClr val="221E1F"/>
                </a:solidFill>
                <a:latin typeface="Adobe 宋体 Std L" panose="02020300000000000000" pitchFamily="18" charset="-122"/>
                <a:ea typeface="Adobe 宋体 Std L" panose="02020300000000000000" pitchFamily="18" charset="-122"/>
              </a:rPr>
              <a:t>说是</a:t>
            </a:r>
            <a:r>
              <a:rPr lang="zh-CN" altLang="en-US" dirty="0">
                <a:solidFill>
                  <a:srgbClr val="221E1F"/>
                </a:solidFill>
                <a:latin typeface="Adobe 宋体 Std L" panose="02020300000000000000" pitchFamily="18" charset="-122"/>
                <a:ea typeface="Adobe 宋体 Std L" panose="02020300000000000000" pitchFamily="18" charset="-122"/>
              </a:rPr>
              <a:t>对所有人都存在的），人的职业选择就是在进行选择时一种打破幻想、承认实际、降低要求的过程</a:t>
            </a:r>
            <a:r>
              <a:rPr lang="zh-CN" altLang="en-US" dirty="0" smtClean="0">
                <a:solidFill>
                  <a:srgbClr val="221E1F"/>
                </a:solidFill>
                <a:latin typeface="Adobe 宋体 Std L" panose="02020300000000000000" pitchFamily="18" charset="-122"/>
                <a:ea typeface="Adobe 宋体 Std L" panose="02020300000000000000" pitchFamily="18" charset="-122"/>
              </a:rPr>
              <a:t>，也就是</a:t>
            </a:r>
            <a:r>
              <a:rPr lang="zh-CN" altLang="en-US" dirty="0">
                <a:solidFill>
                  <a:srgbClr val="221E1F"/>
                </a:solidFill>
                <a:latin typeface="Adobe 宋体 Std L" panose="02020300000000000000" pitchFamily="18" charset="-122"/>
                <a:ea typeface="Adobe 宋体 Std L" panose="02020300000000000000" pitchFamily="18" charset="-122"/>
              </a:rPr>
              <a:t>向客观现实妥协的过程。</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个人对“我与职业”关系的调适过程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向现实妥协，对于存在着浪漫情调和幻想色彩的青年来说，可能是不情愿的、不甘心的，甚至是</a:t>
            </a:r>
            <a:r>
              <a:rPr lang="zh-CN" altLang="en-US" dirty="0" smtClean="0">
                <a:solidFill>
                  <a:srgbClr val="221E1F"/>
                </a:solidFill>
                <a:latin typeface="Adobe 宋体 Std L" panose="02020300000000000000" pitchFamily="18" charset="-122"/>
                <a:ea typeface="Adobe 宋体 Std L" panose="02020300000000000000" pitchFamily="18" charset="-122"/>
              </a:rPr>
              <a:t>痛苦</a:t>
            </a:r>
            <a:r>
              <a:rPr lang="zh-CN" altLang="en-US" dirty="0">
                <a:solidFill>
                  <a:srgbClr val="221E1F"/>
                </a:solidFill>
                <a:latin typeface="Adobe 宋体 Std L" panose="02020300000000000000" pitchFamily="18" charset="-122"/>
                <a:ea typeface="Adobe 宋体 Std L" panose="02020300000000000000" pitchFamily="18" charset="-122"/>
              </a:rPr>
              <a:t>的，但又是非常必要的。因为，这使人能够真正地认识自我，真正地认识个人在社会中的真实地位</a:t>
            </a:r>
            <a:r>
              <a:rPr lang="zh-CN" altLang="en-US" dirty="0" smtClean="0">
                <a:solidFill>
                  <a:srgbClr val="221E1F"/>
                </a:solidFill>
                <a:latin typeface="Adobe 宋体 Std L" panose="02020300000000000000" pitchFamily="18" charset="-122"/>
                <a:ea typeface="Adobe 宋体 Std L" panose="02020300000000000000" pitchFamily="18" charset="-122"/>
              </a:rPr>
              <a:t>和现状</a:t>
            </a:r>
            <a:r>
              <a:rPr lang="zh-CN" altLang="en-US" dirty="0">
                <a:solidFill>
                  <a:srgbClr val="221E1F"/>
                </a:solidFill>
                <a:latin typeface="Adobe 宋体 Std L" panose="02020300000000000000" pitchFamily="18" charset="-122"/>
                <a:ea typeface="Adobe 宋体 Std L" panose="02020300000000000000" pitchFamily="18" charset="-122"/>
              </a:rPr>
              <a:t>，是一种自我反思后真正能够解决“我与职业”的关系，从而科学合理地完成职业选择的</a:t>
            </a:r>
            <a:r>
              <a:rPr lang="zh-CN" altLang="en-US" dirty="0" smtClean="0">
                <a:solidFill>
                  <a:srgbClr val="221E1F"/>
                </a:solidFill>
                <a:latin typeface="Adobe 宋体 Std L" panose="02020300000000000000" pitchFamily="18" charset="-122"/>
                <a:ea typeface="Adobe 宋体 Std L" panose="02020300000000000000" pitchFamily="18" charset="-122"/>
              </a:rPr>
              <a:t>“调适”过程。</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职业选择的现实意义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国际劳工组织指出，要实行自由选择的就业。在我国的改革大潮中，职业的自由选择</a:t>
            </a:r>
            <a:r>
              <a:rPr lang="zh-CN" altLang="en-US" dirty="0" smtClean="0">
                <a:solidFill>
                  <a:srgbClr val="221E1F"/>
                </a:solidFill>
                <a:latin typeface="Adobe 宋体 Std L" panose="02020300000000000000" pitchFamily="18" charset="-122"/>
                <a:ea typeface="Adobe 宋体 Std L" panose="02020300000000000000" pitchFamily="18" charset="-122"/>
              </a:rPr>
              <a:t>已经</a:t>
            </a:r>
            <a:r>
              <a:rPr lang="zh-CN" altLang="en-US" dirty="0">
                <a:solidFill>
                  <a:srgbClr val="221E1F"/>
                </a:solidFill>
                <a:latin typeface="Adobe 宋体 Std L" panose="02020300000000000000" pitchFamily="18" charset="-122"/>
                <a:ea typeface="Adobe 宋体 Std L" panose="02020300000000000000" pitchFamily="18" charset="-122"/>
              </a:rPr>
              <a:t>成为现实，具体来说，职业的选择作为适应社会进步和人类自身发展、完善的活动，</a:t>
            </a:r>
            <a:r>
              <a:rPr lang="zh-CN" altLang="en-US" dirty="0" smtClean="0">
                <a:solidFill>
                  <a:srgbClr val="221E1F"/>
                </a:solidFill>
                <a:latin typeface="Adobe 宋体 Std L" panose="02020300000000000000" pitchFamily="18" charset="-122"/>
                <a:ea typeface="Adobe 宋体 Std L" panose="02020300000000000000" pitchFamily="18" charset="-122"/>
              </a:rPr>
              <a:t>具有下述</a:t>
            </a:r>
            <a:r>
              <a:rPr lang="zh-CN" altLang="en-US" dirty="0">
                <a:solidFill>
                  <a:srgbClr val="221E1F"/>
                </a:solidFill>
                <a:latin typeface="Adobe 宋体 Std L" panose="02020300000000000000" pitchFamily="18" charset="-122"/>
                <a:ea typeface="Adobe 宋体 Std L" panose="02020300000000000000" pitchFamily="18" charset="-122"/>
              </a:rPr>
              <a:t>作用。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）有利于劳动要素与物质要素的良性结合。个人选择职业，可以自主地实现与</a:t>
            </a:r>
            <a:r>
              <a:rPr lang="zh-CN" altLang="en-US" dirty="0" smtClean="0">
                <a:solidFill>
                  <a:srgbClr val="221E1F"/>
                </a:solidFill>
                <a:latin typeface="Adobe 宋体 Std L" panose="02020300000000000000" pitchFamily="18" charset="-122"/>
                <a:ea typeface="Adobe 宋体 Std L" panose="02020300000000000000" pitchFamily="18" charset="-122"/>
              </a:rPr>
              <a:t>物质要素</a:t>
            </a:r>
            <a:r>
              <a:rPr lang="zh-CN" altLang="en-US" dirty="0">
                <a:solidFill>
                  <a:srgbClr val="221E1F"/>
                </a:solidFill>
                <a:latin typeface="Adobe 宋体 Std L" panose="02020300000000000000" pitchFamily="18" charset="-122"/>
                <a:ea typeface="Adobe 宋体 Std L" panose="02020300000000000000" pitchFamily="18" charset="-122"/>
              </a:rPr>
              <a:t>的结合，符合“人”这种能动性主体生产要素的要求，这有利于个人较好地就业，</a:t>
            </a:r>
            <a:r>
              <a:rPr lang="zh-CN" altLang="en-US" dirty="0" smtClean="0">
                <a:solidFill>
                  <a:srgbClr val="221E1F"/>
                </a:solidFill>
                <a:latin typeface="Adobe 宋体 Std L" panose="02020300000000000000" pitchFamily="18" charset="-122"/>
                <a:ea typeface="Adobe 宋体 Std L" panose="02020300000000000000" pitchFamily="18" charset="-122"/>
              </a:rPr>
              <a:t>有利于</a:t>
            </a:r>
            <a:r>
              <a:rPr lang="zh-CN" altLang="en-US" dirty="0">
                <a:solidFill>
                  <a:srgbClr val="221E1F"/>
                </a:solidFill>
                <a:latin typeface="Adobe 宋体 Std L" panose="02020300000000000000" pitchFamily="18" charset="-122"/>
                <a:ea typeface="Adobe 宋体 Std L" panose="02020300000000000000" pitchFamily="18" charset="-122"/>
              </a:rPr>
              <a:t>生产要素的双向优化配置</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33193641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5377821" y="54956"/>
            <a:ext cx="5289674" cy="1274751"/>
          </a:xfrm>
          <a:custGeom>
            <a:avLst/>
            <a:gdLst>
              <a:gd name="connsiteX0" fmla="*/ 692150 w 6374197"/>
              <a:gd name="connsiteY0" fmla="*/ 0 h 1384300"/>
              <a:gd name="connsiteX1" fmla="*/ 731115 w 6374197"/>
              <a:gd name="connsiteY1" fmla="*/ 16132 h 1384300"/>
              <a:gd name="connsiteX2" fmla="*/ 886210 w 6374197"/>
              <a:gd name="connsiteY2" fmla="*/ 171227 h 1384300"/>
              <a:gd name="connsiteX3" fmla="*/ 886210 w 6374197"/>
              <a:gd name="connsiteY3" fmla="*/ 141222 h 1384300"/>
              <a:gd name="connsiteX4" fmla="*/ 6374197 w 6374197"/>
              <a:gd name="connsiteY4" fmla="*/ 141222 h 1384300"/>
              <a:gd name="connsiteX5" fmla="*/ 6374197 w 6374197"/>
              <a:gd name="connsiteY5" fmla="*/ 1214405 h 1384300"/>
              <a:gd name="connsiteX6" fmla="*/ 886210 w 6374197"/>
              <a:gd name="connsiteY6" fmla="*/ 1214405 h 1384300"/>
              <a:gd name="connsiteX7" fmla="*/ 886210 w 6374197"/>
              <a:gd name="connsiteY7" fmla="*/ 1213074 h 1384300"/>
              <a:gd name="connsiteX8" fmla="*/ 731115 w 6374197"/>
              <a:gd name="connsiteY8" fmla="*/ 1368169 h 1384300"/>
              <a:gd name="connsiteX9" fmla="*/ 653185 w 6374197"/>
              <a:gd name="connsiteY9" fmla="*/ 1368169 h 1384300"/>
              <a:gd name="connsiteX10" fmla="*/ 16131 w 6374197"/>
              <a:gd name="connsiteY10" fmla="*/ 731115 h 1384300"/>
              <a:gd name="connsiteX11" fmla="*/ 16131 w 6374197"/>
              <a:gd name="connsiteY11" fmla="*/ 653185 h 1384300"/>
              <a:gd name="connsiteX12" fmla="*/ 653185 w 6374197"/>
              <a:gd name="connsiteY12" fmla="*/ 16132 h 1384300"/>
              <a:gd name="connsiteX13" fmla="*/ 692150 w 6374197"/>
              <a:gd name="connsiteY13"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74197" h="1384300">
                <a:moveTo>
                  <a:pt x="692150" y="0"/>
                </a:moveTo>
                <a:cubicBezTo>
                  <a:pt x="706255" y="0"/>
                  <a:pt x="720361" y="5377"/>
                  <a:pt x="731115" y="16132"/>
                </a:cubicBezTo>
                <a:lnTo>
                  <a:pt x="886210" y="171227"/>
                </a:lnTo>
                <a:lnTo>
                  <a:pt x="886210" y="141222"/>
                </a:lnTo>
                <a:lnTo>
                  <a:pt x="6374197" y="141222"/>
                </a:lnTo>
                <a:lnTo>
                  <a:pt x="6374197" y="1214405"/>
                </a:lnTo>
                <a:lnTo>
                  <a:pt x="886210" y="1214405"/>
                </a:lnTo>
                <a:lnTo>
                  <a:pt x="886210" y="1213074"/>
                </a:lnTo>
                <a:lnTo>
                  <a:pt x="731115" y="1368169"/>
                </a:lnTo>
                <a:cubicBezTo>
                  <a:pt x="709606" y="1389677"/>
                  <a:pt x="674694" y="1389677"/>
                  <a:pt x="653185" y="1368169"/>
                </a:cubicBezTo>
                <a:lnTo>
                  <a:pt x="16131" y="731115"/>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25" name="任意多边形 24"/>
          <p:cNvSpPr/>
          <p:nvPr/>
        </p:nvSpPr>
        <p:spPr>
          <a:xfrm>
            <a:off x="5378563" y="1725072"/>
            <a:ext cx="5289674" cy="1274751"/>
          </a:xfrm>
          <a:custGeom>
            <a:avLst/>
            <a:gdLst>
              <a:gd name="connsiteX0" fmla="*/ 692150 w 6374197"/>
              <a:gd name="connsiteY0" fmla="*/ 0 h 1384300"/>
              <a:gd name="connsiteX1" fmla="*/ 731115 w 6374197"/>
              <a:gd name="connsiteY1" fmla="*/ 16132 h 1384300"/>
              <a:gd name="connsiteX2" fmla="*/ 886210 w 6374197"/>
              <a:gd name="connsiteY2" fmla="*/ 171227 h 1384300"/>
              <a:gd name="connsiteX3" fmla="*/ 886210 w 6374197"/>
              <a:gd name="connsiteY3" fmla="*/ 124602 h 1384300"/>
              <a:gd name="connsiteX4" fmla="*/ 6374197 w 6374197"/>
              <a:gd name="connsiteY4" fmla="*/ 124602 h 1384300"/>
              <a:gd name="connsiteX5" fmla="*/ 6374197 w 6374197"/>
              <a:gd name="connsiteY5" fmla="*/ 1197785 h 1384300"/>
              <a:gd name="connsiteX6" fmla="*/ 901499 w 6374197"/>
              <a:gd name="connsiteY6" fmla="*/ 1197785 h 1384300"/>
              <a:gd name="connsiteX7" fmla="*/ 731115 w 6374197"/>
              <a:gd name="connsiteY7" fmla="*/ 1368169 h 1384300"/>
              <a:gd name="connsiteX8" fmla="*/ 653185 w 6374197"/>
              <a:gd name="connsiteY8" fmla="*/ 1368169 h 1384300"/>
              <a:gd name="connsiteX9" fmla="*/ 16131 w 6374197"/>
              <a:gd name="connsiteY9" fmla="*/ 731115 h 1384300"/>
              <a:gd name="connsiteX10" fmla="*/ 16131 w 6374197"/>
              <a:gd name="connsiteY10" fmla="*/ 653185 h 1384300"/>
              <a:gd name="connsiteX11" fmla="*/ 653185 w 6374197"/>
              <a:gd name="connsiteY11" fmla="*/ 16132 h 1384300"/>
              <a:gd name="connsiteX12" fmla="*/ 692150 w 6374197"/>
              <a:gd name="connsiteY12"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74197" h="1384300">
                <a:moveTo>
                  <a:pt x="692150" y="0"/>
                </a:moveTo>
                <a:cubicBezTo>
                  <a:pt x="706255" y="0"/>
                  <a:pt x="720361" y="5377"/>
                  <a:pt x="731115" y="16132"/>
                </a:cubicBezTo>
                <a:lnTo>
                  <a:pt x="886210" y="171227"/>
                </a:lnTo>
                <a:lnTo>
                  <a:pt x="886210" y="124602"/>
                </a:lnTo>
                <a:lnTo>
                  <a:pt x="6374197" y="124602"/>
                </a:lnTo>
                <a:lnTo>
                  <a:pt x="6374197" y="1197785"/>
                </a:lnTo>
                <a:lnTo>
                  <a:pt x="901499" y="1197785"/>
                </a:lnTo>
                <a:lnTo>
                  <a:pt x="731115" y="1368169"/>
                </a:lnTo>
                <a:cubicBezTo>
                  <a:pt x="709606" y="1389677"/>
                  <a:pt x="674694" y="1389677"/>
                  <a:pt x="653185" y="1368169"/>
                </a:cubicBezTo>
                <a:lnTo>
                  <a:pt x="16131" y="731115"/>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29" name="任意多边形 28"/>
          <p:cNvSpPr/>
          <p:nvPr/>
        </p:nvSpPr>
        <p:spPr>
          <a:xfrm>
            <a:off x="5377821" y="3428698"/>
            <a:ext cx="5289674" cy="1274751"/>
          </a:xfrm>
          <a:custGeom>
            <a:avLst/>
            <a:gdLst>
              <a:gd name="connsiteX0" fmla="*/ 692150 w 6374197"/>
              <a:gd name="connsiteY0" fmla="*/ 0 h 1384300"/>
              <a:gd name="connsiteX1" fmla="*/ 731115 w 6374197"/>
              <a:gd name="connsiteY1" fmla="*/ 16132 h 1384300"/>
              <a:gd name="connsiteX2" fmla="*/ 886210 w 6374197"/>
              <a:gd name="connsiteY2" fmla="*/ 171227 h 1384300"/>
              <a:gd name="connsiteX3" fmla="*/ 886210 w 6374197"/>
              <a:gd name="connsiteY3" fmla="*/ 140080 h 1384300"/>
              <a:gd name="connsiteX4" fmla="*/ 6374197 w 6374197"/>
              <a:gd name="connsiteY4" fmla="*/ 140080 h 1384300"/>
              <a:gd name="connsiteX5" fmla="*/ 6374197 w 6374197"/>
              <a:gd name="connsiteY5" fmla="*/ 1213263 h 1384300"/>
              <a:gd name="connsiteX6" fmla="*/ 886210 w 6374197"/>
              <a:gd name="connsiteY6" fmla="*/ 1213263 h 1384300"/>
              <a:gd name="connsiteX7" fmla="*/ 886210 w 6374197"/>
              <a:gd name="connsiteY7" fmla="*/ 1213074 h 1384300"/>
              <a:gd name="connsiteX8" fmla="*/ 731115 w 6374197"/>
              <a:gd name="connsiteY8" fmla="*/ 1368169 h 1384300"/>
              <a:gd name="connsiteX9" fmla="*/ 653185 w 6374197"/>
              <a:gd name="connsiteY9" fmla="*/ 1368169 h 1384300"/>
              <a:gd name="connsiteX10" fmla="*/ 16131 w 6374197"/>
              <a:gd name="connsiteY10" fmla="*/ 731116 h 1384300"/>
              <a:gd name="connsiteX11" fmla="*/ 16131 w 6374197"/>
              <a:gd name="connsiteY11" fmla="*/ 653185 h 1384300"/>
              <a:gd name="connsiteX12" fmla="*/ 653185 w 6374197"/>
              <a:gd name="connsiteY12" fmla="*/ 16132 h 1384300"/>
              <a:gd name="connsiteX13" fmla="*/ 692150 w 6374197"/>
              <a:gd name="connsiteY13"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74197" h="1384300">
                <a:moveTo>
                  <a:pt x="692150" y="0"/>
                </a:moveTo>
                <a:cubicBezTo>
                  <a:pt x="706255" y="0"/>
                  <a:pt x="720361" y="5377"/>
                  <a:pt x="731115" y="16132"/>
                </a:cubicBezTo>
                <a:lnTo>
                  <a:pt x="886210" y="171227"/>
                </a:lnTo>
                <a:lnTo>
                  <a:pt x="886210" y="140080"/>
                </a:lnTo>
                <a:lnTo>
                  <a:pt x="6374197" y="140080"/>
                </a:lnTo>
                <a:lnTo>
                  <a:pt x="6374197" y="1213263"/>
                </a:lnTo>
                <a:lnTo>
                  <a:pt x="886210" y="1213263"/>
                </a:lnTo>
                <a:lnTo>
                  <a:pt x="886210" y="1213074"/>
                </a:lnTo>
                <a:lnTo>
                  <a:pt x="731115" y="1368169"/>
                </a:lnTo>
                <a:cubicBezTo>
                  <a:pt x="709606" y="1389677"/>
                  <a:pt x="674694" y="1389677"/>
                  <a:pt x="653185" y="1368169"/>
                </a:cubicBezTo>
                <a:lnTo>
                  <a:pt x="16131" y="731116"/>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28" name="任意多边形 27"/>
          <p:cNvSpPr/>
          <p:nvPr/>
        </p:nvSpPr>
        <p:spPr>
          <a:xfrm>
            <a:off x="5377820" y="4993312"/>
            <a:ext cx="5289672" cy="1274751"/>
          </a:xfrm>
          <a:custGeom>
            <a:avLst/>
            <a:gdLst>
              <a:gd name="connsiteX0" fmla="*/ 692150 w 6374196"/>
              <a:gd name="connsiteY0" fmla="*/ 0 h 1384300"/>
              <a:gd name="connsiteX1" fmla="*/ 731115 w 6374196"/>
              <a:gd name="connsiteY1" fmla="*/ 16132 h 1384300"/>
              <a:gd name="connsiteX2" fmla="*/ 886209 w 6374196"/>
              <a:gd name="connsiteY2" fmla="*/ 171226 h 1384300"/>
              <a:gd name="connsiteX3" fmla="*/ 886209 w 6374196"/>
              <a:gd name="connsiteY3" fmla="*/ 99300 h 1384300"/>
              <a:gd name="connsiteX4" fmla="*/ 6374196 w 6374196"/>
              <a:gd name="connsiteY4" fmla="*/ 99300 h 1384300"/>
              <a:gd name="connsiteX5" fmla="*/ 6374196 w 6374196"/>
              <a:gd name="connsiteY5" fmla="*/ 1172483 h 1384300"/>
              <a:gd name="connsiteX6" fmla="*/ 926801 w 6374196"/>
              <a:gd name="connsiteY6" fmla="*/ 1172483 h 1384300"/>
              <a:gd name="connsiteX7" fmla="*/ 731115 w 6374196"/>
              <a:gd name="connsiteY7" fmla="*/ 1368169 h 1384300"/>
              <a:gd name="connsiteX8" fmla="*/ 653185 w 6374196"/>
              <a:gd name="connsiteY8" fmla="*/ 1368169 h 1384300"/>
              <a:gd name="connsiteX9" fmla="*/ 16131 w 6374196"/>
              <a:gd name="connsiteY9" fmla="*/ 731116 h 1384300"/>
              <a:gd name="connsiteX10" fmla="*/ 16131 w 6374196"/>
              <a:gd name="connsiteY10" fmla="*/ 653185 h 1384300"/>
              <a:gd name="connsiteX11" fmla="*/ 653185 w 6374196"/>
              <a:gd name="connsiteY11" fmla="*/ 16132 h 1384300"/>
              <a:gd name="connsiteX12" fmla="*/ 692150 w 6374196"/>
              <a:gd name="connsiteY12" fmla="*/ 0 h 138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74196" h="1384300">
                <a:moveTo>
                  <a:pt x="692150" y="0"/>
                </a:moveTo>
                <a:cubicBezTo>
                  <a:pt x="706255" y="0"/>
                  <a:pt x="720361" y="5377"/>
                  <a:pt x="731115" y="16132"/>
                </a:cubicBezTo>
                <a:lnTo>
                  <a:pt x="886209" y="171226"/>
                </a:lnTo>
                <a:lnTo>
                  <a:pt x="886209" y="99300"/>
                </a:lnTo>
                <a:lnTo>
                  <a:pt x="6374196" y="99300"/>
                </a:lnTo>
                <a:lnTo>
                  <a:pt x="6374196" y="1172483"/>
                </a:lnTo>
                <a:lnTo>
                  <a:pt x="926801" y="1172483"/>
                </a:lnTo>
                <a:lnTo>
                  <a:pt x="731115" y="1368169"/>
                </a:lnTo>
                <a:cubicBezTo>
                  <a:pt x="709606" y="1389677"/>
                  <a:pt x="674694" y="1389677"/>
                  <a:pt x="653185" y="1368169"/>
                </a:cubicBezTo>
                <a:lnTo>
                  <a:pt x="16131" y="731116"/>
                </a:lnTo>
                <a:cubicBezTo>
                  <a:pt x="-5377" y="709607"/>
                  <a:pt x="-5377" y="674694"/>
                  <a:pt x="16131" y="653185"/>
                </a:cubicBezTo>
                <a:lnTo>
                  <a:pt x="653185" y="16132"/>
                </a:lnTo>
                <a:cubicBezTo>
                  <a:pt x="663940" y="5377"/>
                  <a:pt x="678045" y="0"/>
                  <a:pt x="692150" y="0"/>
                </a:cubicBez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w="15875">
            <a:noFill/>
          </a:ln>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4" name="Freeform 5"/>
          <p:cNvSpPr/>
          <p:nvPr/>
        </p:nvSpPr>
        <p:spPr bwMode="auto">
          <a:xfrm>
            <a:off x="651990" y="1751046"/>
            <a:ext cx="3067932" cy="27190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5" name="Freeform 5"/>
          <p:cNvSpPr/>
          <p:nvPr/>
        </p:nvSpPr>
        <p:spPr bwMode="auto">
          <a:xfrm>
            <a:off x="1126232" y="1852921"/>
            <a:ext cx="3067932" cy="27190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6" name="矩形 5"/>
          <p:cNvSpPr/>
          <p:nvPr/>
        </p:nvSpPr>
        <p:spPr>
          <a:xfrm>
            <a:off x="1322753" y="2345147"/>
            <a:ext cx="2634290" cy="1107973"/>
          </a:xfrm>
          <a:prstGeom prst="rect">
            <a:avLst/>
          </a:prstGeom>
        </p:spPr>
        <p:txBody>
          <a:bodyPr wrap="square" lIns="91418" tIns="45709" rIns="91418" bIns="45709">
            <a:spAutoFit/>
          </a:bodyPr>
          <a:lstStyle/>
          <a:p>
            <a:pPr algn="ctr" defTabSz="933450">
              <a:spcBef>
                <a:spcPts val="0"/>
              </a:spcBef>
              <a:spcAft>
                <a:spcPts val="0"/>
              </a:spcAft>
              <a:defRPr/>
            </a:pPr>
            <a:r>
              <a:rPr lang="zh-CN" altLang="en-US" sz="6600" b="1" kern="0" dirty="0">
                <a:solidFill>
                  <a:schemeClr val="accent1">
                    <a:lumMod val="75000"/>
                  </a:schemeClr>
                </a:solidFill>
                <a:cs typeface="+mn-ea"/>
                <a:sym typeface="+mn-lt"/>
              </a:rPr>
              <a:t>目录</a:t>
            </a:r>
          </a:p>
        </p:txBody>
      </p:sp>
      <p:sp>
        <p:nvSpPr>
          <p:cNvPr id="7" name="Rectangle 4"/>
          <p:cNvSpPr txBox="1">
            <a:spLocks noChangeArrowheads="1"/>
          </p:cNvSpPr>
          <p:nvPr/>
        </p:nvSpPr>
        <p:spPr bwMode="auto">
          <a:xfrm>
            <a:off x="1338161" y="3554995"/>
            <a:ext cx="2644074" cy="6124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4" tIns="34277" rIns="68554" bIns="3427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3200" kern="0" dirty="0">
                <a:solidFill>
                  <a:schemeClr val="bg1">
                    <a:lumMod val="65000"/>
                  </a:schemeClr>
                </a:solidFill>
                <a:latin typeface="+mn-lt"/>
                <a:ea typeface="+mn-ea"/>
                <a:cs typeface="+mn-ea"/>
                <a:sym typeface="+mn-lt"/>
              </a:rPr>
              <a:t>CONTENTS</a:t>
            </a:r>
            <a:endParaRPr lang="zh-CN" altLang="en-US" sz="3200" kern="0" dirty="0">
              <a:solidFill>
                <a:schemeClr val="bg1">
                  <a:lumMod val="65000"/>
                </a:schemeClr>
              </a:solidFill>
              <a:latin typeface="+mn-lt"/>
              <a:ea typeface="+mn-ea"/>
              <a:cs typeface="+mn-ea"/>
              <a:sym typeface="+mn-lt"/>
            </a:endParaRPr>
          </a:p>
        </p:txBody>
      </p:sp>
      <p:sp>
        <p:nvSpPr>
          <p:cNvPr id="8" name="任意多边形 7"/>
          <p:cNvSpPr>
            <a:spLocks noChangeAspect="1"/>
          </p:cNvSpPr>
          <p:nvPr/>
        </p:nvSpPr>
        <p:spPr>
          <a:xfrm>
            <a:off x="5581766" y="1725072"/>
            <a:ext cx="1274751" cy="1274751"/>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9" name="任意多边形 8"/>
          <p:cNvSpPr>
            <a:spLocks noChangeAspect="1"/>
          </p:cNvSpPr>
          <p:nvPr/>
        </p:nvSpPr>
        <p:spPr>
          <a:xfrm>
            <a:off x="5581024" y="3428698"/>
            <a:ext cx="1274751" cy="1274751"/>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10" name="任意多边形 9"/>
          <p:cNvSpPr>
            <a:spLocks noChangeAspect="1"/>
          </p:cNvSpPr>
          <p:nvPr/>
        </p:nvSpPr>
        <p:spPr>
          <a:xfrm>
            <a:off x="5581024" y="4993312"/>
            <a:ext cx="1274751" cy="1274751"/>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11" name="任意多边形 10"/>
          <p:cNvSpPr>
            <a:spLocks noChangeAspect="1"/>
          </p:cNvSpPr>
          <p:nvPr/>
        </p:nvSpPr>
        <p:spPr>
          <a:xfrm>
            <a:off x="5581024" y="54956"/>
            <a:ext cx="1274751" cy="1274751"/>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cs typeface="+mn-ea"/>
              <a:sym typeface="+mn-lt"/>
            </a:endParaRPr>
          </a:p>
        </p:txBody>
      </p:sp>
      <p:sp>
        <p:nvSpPr>
          <p:cNvPr id="30" name="文本框 29"/>
          <p:cNvSpPr txBox="1"/>
          <p:nvPr/>
        </p:nvSpPr>
        <p:spPr>
          <a:xfrm>
            <a:off x="5813639" y="324432"/>
            <a:ext cx="810788" cy="707886"/>
          </a:xfrm>
          <a:prstGeom prst="rect">
            <a:avLst/>
          </a:prstGeom>
          <a:noFill/>
        </p:spPr>
        <p:txBody>
          <a:bodyPr wrap="square" rtlCol="0">
            <a:spAutoFit/>
          </a:bodyPr>
          <a:lstStyle/>
          <a:p>
            <a:r>
              <a:rPr lang="en-US" altLang="zh-CN" sz="4000" b="1" dirty="0" smtClean="0">
                <a:cs typeface="+mn-ea"/>
                <a:sym typeface="+mn-lt"/>
              </a:rPr>
              <a:t>05</a:t>
            </a:r>
            <a:endParaRPr lang="zh-CN" altLang="en-US" sz="4000" b="1" dirty="0">
              <a:cs typeface="+mn-ea"/>
              <a:sym typeface="+mn-lt"/>
            </a:endParaRPr>
          </a:p>
        </p:txBody>
      </p:sp>
      <p:sp>
        <p:nvSpPr>
          <p:cNvPr id="31" name="文本框 30"/>
          <p:cNvSpPr txBox="1"/>
          <p:nvPr/>
        </p:nvSpPr>
        <p:spPr>
          <a:xfrm>
            <a:off x="5814381" y="1994548"/>
            <a:ext cx="810788" cy="707886"/>
          </a:xfrm>
          <a:prstGeom prst="rect">
            <a:avLst/>
          </a:prstGeom>
          <a:noFill/>
        </p:spPr>
        <p:txBody>
          <a:bodyPr wrap="square" rtlCol="0">
            <a:spAutoFit/>
          </a:bodyPr>
          <a:lstStyle/>
          <a:p>
            <a:r>
              <a:rPr lang="en-US" altLang="zh-CN" sz="4000" b="1" dirty="0" smtClean="0">
                <a:cs typeface="+mn-ea"/>
                <a:sym typeface="+mn-lt"/>
              </a:rPr>
              <a:t>06</a:t>
            </a:r>
            <a:endParaRPr lang="zh-CN" altLang="en-US" sz="4000" b="1" dirty="0">
              <a:cs typeface="+mn-ea"/>
              <a:sym typeface="+mn-lt"/>
            </a:endParaRPr>
          </a:p>
        </p:txBody>
      </p:sp>
      <p:sp>
        <p:nvSpPr>
          <p:cNvPr id="32" name="文本框 31"/>
          <p:cNvSpPr txBox="1"/>
          <p:nvPr/>
        </p:nvSpPr>
        <p:spPr>
          <a:xfrm>
            <a:off x="5813639" y="3698174"/>
            <a:ext cx="810788" cy="707886"/>
          </a:xfrm>
          <a:prstGeom prst="rect">
            <a:avLst/>
          </a:prstGeom>
          <a:noFill/>
        </p:spPr>
        <p:txBody>
          <a:bodyPr wrap="square" rtlCol="0">
            <a:spAutoFit/>
          </a:bodyPr>
          <a:lstStyle/>
          <a:p>
            <a:r>
              <a:rPr lang="en-US" altLang="zh-CN" sz="4000" b="1" dirty="0" smtClean="0">
                <a:cs typeface="+mn-ea"/>
                <a:sym typeface="+mn-lt"/>
              </a:rPr>
              <a:t>07</a:t>
            </a:r>
            <a:endParaRPr lang="zh-CN" altLang="en-US" sz="4000" b="1" dirty="0">
              <a:cs typeface="+mn-ea"/>
              <a:sym typeface="+mn-lt"/>
            </a:endParaRPr>
          </a:p>
        </p:txBody>
      </p:sp>
      <p:sp>
        <p:nvSpPr>
          <p:cNvPr id="33" name="文本框 32"/>
          <p:cNvSpPr txBox="1"/>
          <p:nvPr/>
        </p:nvSpPr>
        <p:spPr>
          <a:xfrm>
            <a:off x="5778714" y="5262788"/>
            <a:ext cx="810788" cy="707886"/>
          </a:xfrm>
          <a:prstGeom prst="rect">
            <a:avLst/>
          </a:prstGeom>
          <a:noFill/>
        </p:spPr>
        <p:txBody>
          <a:bodyPr wrap="square" rtlCol="0">
            <a:spAutoFit/>
          </a:bodyPr>
          <a:lstStyle/>
          <a:p>
            <a:r>
              <a:rPr lang="en-US" altLang="zh-CN" sz="4000" b="1" dirty="0" smtClean="0">
                <a:cs typeface="+mn-ea"/>
                <a:sym typeface="+mn-lt"/>
              </a:rPr>
              <a:t>08</a:t>
            </a:r>
            <a:endParaRPr lang="zh-CN" altLang="en-US" sz="4000" b="1" dirty="0">
              <a:cs typeface="+mn-ea"/>
              <a:sym typeface="+mn-lt"/>
            </a:endParaRPr>
          </a:p>
        </p:txBody>
      </p:sp>
      <p:sp>
        <p:nvSpPr>
          <p:cNvPr id="34" name="文本框 33"/>
          <p:cNvSpPr txBox="1"/>
          <p:nvPr/>
        </p:nvSpPr>
        <p:spPr>
          <a:xfrm>
            <a:off x="7242200" y="153722"/>
            <a:ext cx="3425292" cy="1077218"/>
          </a:xfrm>
          <a:prstGeom prst="rect">
            <a:avLst/>
          </a:prstGeom>
          <a:noFill/>
        </p:spPr>
        <p:txBody>
          <a:bodyPr wrap="square" rtlCol="0">
            <a:spAutoFit/>
          </a:bodyPr>
          <a:lstStyle/>
          <a:p>
            <a:r>
              <a:rPr lang="zh-CN" altLang="en-US" sz="3200" b="1" dirty="0">
                <a:cs typeface="+mn-ea"/>
                <a:sym typeface="+mn-lt"/>
              </a:rPr>
              <a:t>中职生创业素养和创业能力</a:t>
            </a:r>
            <a:endParaRPr lang="zh-CN" altLang="en-US" sz="3200" b="1" dirty="0">
              <a:cs typeface="+mn-ea"/>
              <a:sym typeface="+mn-lt"/>
            </a:endParaRPr>
          </a:p>
        </p:txBody>
      </p:sp>
      <p:sp>
        <p:nvSpPr>
          <p:cNvPr id="35" name="文本框 34"/>
          <p:cNvSpPr txBox="1"/>
          <p:nvPr/>
        </p:nvSpPr>
        <p:spPr>
          <a:xfrm>
            <a:off x="7242942" y="1806538"/>
            <a:ext cx="3425292" cy="1077218"/>
          </a:xfrm>
          <a:prstGeom prst="rect">
            <a:avLst/>
          </a:prstGeom>
          <a:noFill/>
        </p:spPr>
        <p:txBody>
          <a:bodyPr wrap="square" rtlCol="0">
            <a:spAutoFit/>
          </a:bodyPr>
          <a:lstStyle/>
          <a:p>
            <a:r>
              <a:rPr lang="zh-CN" altLang="en-US" sz="3200" b="1" dirty="0">
                <a:cs typeface="+mn-ea"/>
                <a:sym typeface="+mn-lt"/>
              </a:rPr>
              <a:t>创业风险防范及法律知识</a:t>
            </a:r>
            <a:endParaRPr lang="zh-CN" altLang="en-US" sz="3200" b="1" dirty="0">
              <a:cs typeface="+mn-ea"/>
              <a:sym typeface="+mn-lt"/>
            </a:endParaRPr>
          </a:p>
        </p:txBody>
      </p:sp>
      <p:sp>
        <p:nvSpPr>
          <p:cNvPr id="36" name="文本框 35"/>
          <p:cNvSpPr txBox="1"/>
          <p:nvPr/>
        </p:nvSpPr>
        <p:spPr>
          <a:xfrm>
            <a:off x="7242200" y="3510751"/>
            <a:ext cx="3425292" cy="1077218"/>
          </a:xfrm>
          <a:prstGeom prst="rect">
            <a:avLst/>
          </a:prstGeom>
          <a:noFill/>
        </p:spPr>
        <p:txBody>
          <a:bodyPr wrap="square" rtlCol="0">
            <a:spAutoFit/>
          </a:bodyPr>
          <a:lstStyle/>
          <a:p>
            <a:r>
              <a:rPr lang="zh-CN" altLang="en-US" sz="3200" b="1" dirty="0">
                <a:cs typeface="+mn-ea"/>
                <a:sym typeface="+mn-lt"/>
              </a:rPr>
              <a:t>中职生创业意识的培养</a:t>
            </a:r>
            <a:endParaRPr lang="zh-CN" altLang="en-US" sz="3200" b="1" dirty="0">
              <a:cs typeface="+mn-ea"/>
              <a:sym typeface="+mn-lt"/>
            </a:endParaRPr>
          </a:p>
        </p:txBody>
      </p:sp>
      <p:sp>
        <p:nvSpPr>
          <p:cNvPr id="37" name="文本框 36"/>
          <p:cNvSpPr txBox="1"/>
          <p:nvPr/>
        </p:nvSpPr>
        <p:spPr>
          <a:xfrm>
            <a:off x="7242200" y="5033878"/>
            <a:ext cx="3425292" cy="1077218"/>
          </a:xfrm>
          <a:prstGeom prst="rect">
            <a:avLst/>
          </a:prstGeom>
          <a:noFill/>
        </p:spPr>
        <p:txBody>
          <a:bodyPr wrap="square" rtlCol="0">
            <a:spAutoFit/>
          </a:bodyPr>
          <a:lstStyle/>
          <a:p>
            <a:r>
              <a:rPr lang="zh-CN" altLang="en-US" sz="3200" b="1" dirty="0">
                <a:cs typeface="+mn-ea"/>
                <a:sym typeface="+mn-lt"/>
              </a:rPr>
              <a:t>创业设计模拟分析与实践</a:t>
            </a:r>
            <a:endParaRPr lang="zh-CN" altLang="en-US" sz="3200" b="1" dirty="0">
              <a:cs typeface="+mn-ea"/>
              <a:sym typeface="+mn-lt"/>
            </a:endParaRPr>
          </a:p>
        </p:txBody>
      </p:sp>
      <p:sp>
        <p:nvSpPr>
          <p:cNvPr id="38" name="任意多边形 37"/>
          <p:cNvSpPr>
            <a:spLocks noChangeAspect="1"/>
          </p:cNvSpPr>
          <p:nvPr/>
        </p:nvSpPr>
        <p:spPr>
          <a:xfrm rot="20754726">
            <a:off x="-990212" y="-1294209"/>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Tree>
    <p:extLst>
      <p:ext uri="{BB962C8B-B14F-4D97-AF65-F5344CB8AC3E}">
        <p14:creationId xmlns:p14="http://schemas.microsoft.com/office/powerpoint/2010/main" val="164897884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113739"/>
            <a:ext cx="11265740" cy="6740307"/>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）有利于取得较大的经济效益。合理的职业选择，可以使人们走上适当的岗位，</a:t>
            </a:r>
            <a:r>
              <a:rPr lang="zh-CN" altLang="en-US" dirty="0" smtClean="0">
                <a:solidFill>
                  <a:srgbClr val="221E1F"/>
                </a:solidFill>
                <a:latin typeface="Adobe 宋体 Std L" panose="02020300000000000000" pitchFamily="18" charset="-122"/>
                <a:ea typeface="Adobe 宋体 Std L" panose="02020300000000000000" pitchFamily="18" charset="-122"/>
              </a:rPr>
              <a:t>较快</a:t>
            </a:r>
            <a:r>
              <a:rPr lang="zh-CN" altLang="en-US" dirty="0">
                <a:solidFill>
                  <a:srgbClr val="221E1F"/>
                </a:solidFill>
                <a:latin typeface="Adobe 宋体 Std L" panose="02020300000000000000" pitchFamily="18" charset="-122"/>
                <a:ea typeface="Adobe 宋体 Std L" panose="02020300000000000000" pitchFamily="18" charset="-122"/>
              </a:rPr>
              <a:t>地实现职业适应。人们在合适的岗位就乐于工作，劳动积极性高，这也有利于提高劳动</a:t>
            </a:r>
            <a:r>
              <a:rPr lang="zh-CN" altLang="en-US" dirty="0" smtClean="0">
                <a:solidFill>
                  <a:srgbClr val="221E1F"/>
                </a:solidFill>
                <a:latin typeface="Adobe 宋体 Std L" panose="02020300000000000000" pitchFamily="18" charset="-122"/>
                <a:ea typeface="Adobe 宋体 Std L" panose="02020300000000000000" pitchFamily="18" charset="-122"/>
              </a:rPr>
              <a:t>效率</a:t>
            </a:r>
            <a:r>
              <a:rPr lang="zh-CN" altLang="en-US" dirty="0">
                <a:solidFill>
                  <a:srgbClr val="221E1F"/>
                </a:solidFill>
                <a:latin typeface="Adobe 宋体 Std L" panose="02020300000000000000" pitchFamily="18" charset="-122"/>
                <a:ea typeface="Adobe 宋体 Std L" panose="02020300000000000000" pitchFamily="18" charset="-122"/>
              </a:rPr>
              <a:t>和减少由于不适应岗位所造成的各种浪费，从而取得较大的经济效益。</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）有利于达到多方面的社会效益。在实行充分职业选择的条件下，人们可以各尽</a:t>
            </a:r>
            <a:r>
              <a:rPr lang="zh-CN" altLang="en-US" dirty="0" smtClean="0">
                <a:solidFill>
                  <a:srgbClr val="221E1F"/>
                </a:solidFill>
                <a:latin typeface="Adobe 宋体 Std L" panose="02020300000000000000" pitchFamily="18" charset="-122"/>
                <a:ea typeface="Adobe 宋体 Std L" panose="02020300000000000000" pitchFamily="18" charset="-122"/>
              </a:rPr>
              <a:t>其能</a:t>
            </a:r>
            <a:r>
              <a:rPr lang="zh-CN" altLang="en-US" dirty="0">
                <a:solidFill>
                  <a:srgbClr val="221E1F"/>
                </a:solidFill>
                <a:latin typeface="Adobe 宋体 Std L" panose="02020300000000000000" pitchFamily="18" charset="-122"/>
                <a:ea typeface="Adobe 宋体 Std L" panose="02020300000000000000" pitchFamily="18" charset="-122"/>
              </a:rPr>
              <a:t>、各司其职。在为自己创造物质财富的同时，也为社会创造出物质财富；在实现自我</a:t>
            </a:r>
            <a:r>
              <a:rPr lang="zh-CN" altLang="en-US" dirty="0" smtClean="0">
                <a:solidFill>
                  <a:srgbClr val="221E1F"/>
                </a:solidFill>
                <a:latin typeface="Adobe 宋体 Std L" panose="02020300000000000000" pitchFamily="18" charset="-122"/>
                <a:ea typeface="Adobe 宋体 Std L" panose="02020300000000000000" pitchFamily="18" charset="-122"/>
              </a:rPr>
              <a:t>人生价值</a:t>
            </a:r>
            <a:r>
              <a:rPr lang="zh-CN" altLang="en-US" dirty="0">
                <a:solidFill>
                  <a:srgbClr val="221E1F"/>
                </a:solidFill>
                <a:latin typeface="Adobe 宋体 Std L" panose="02020300000000000000" pitchFamily="18" charset="-122"/>
                <a:ea typeface="Adobe 宋体 Std L" panose="02020300000000000000" pitchFamily="18" charset="-122"/>
              </a:rPr>
              <a:t>的同时，也对社会的发展做出了贡献</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影响择业观的主要因素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职业选择对于个人的发展和社会的和谐有着重要作用，但是，在实际的职业选择中，</a:t>
            </a:r>
            <a:r>
              <a:rPr lang="zh-CN" altLang="en-US" dirty="0" smtClean="0">
                <a:solidFill>
                  <a:srgbClr val="221E1F"/>
                </a:solidFill>
                <a:latin typeface="Adobe 宋体 Std L" panose="02020300000000000000" pitchFamily="18" charset="-122"/>
                <a:ea typeface="Adobe 宋体 Std L" panose="02020300000000000000" pitchFamily="18" charset="-122"/>
              </a:rPr>
              <a:t>同学们</a:t>
            </a:r>
            <a:r>
              <a:rPr lang="zh-CN" altLang="en-US" dirty="0">
                <a:solidFill>
                  <a:srgbClr val="221E1F"/>
                </a:solidFill>
                <a:latin typeface="Adobe 宋体 Std L" panose="02020300000000000000" pitchFamily="18" charset="-122"/>
                <a:ea typeface="Adobe 宋体 Std L" panose="02020300000000000000" pitchFamily="18" charset="-122"/>
              </a:rPr>
              <a:t>的择业观却受到各种因素的影响。这些因素主要包括个人因素、环境因素和薪酬因素等。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）个人因素。个人因素，即内因，是求职者个体方面的情况对职业选择的影响，</a:t>
            </a:r>
            <a:r>
              <a:rPr lang="zh-CN" altLang="en-US" dirty="0" smtClean="0">
                <a:solidFill>
                  <a:srgbClr val="221E1F"/>
                </a:solidFill>
                <a:latin typeface="Adobe 宋体 Std L" panose="02020300000000000000" pitchFamily="18" charset="-122"/>
                <a:ea typeface="Adobe 宋体 Std L" panose="02020300000000000000" pitchFamily="18" charset="-122"/>
              </a:rPr>
              <a:t>大致</a:t>
            </a:r>
            <a:r>
              <a:rPr lang="zh-CN" altLang="en-US" dirty="0">
                <a:solidFill>
                  <a:srgbClr val="221E1F"/>
                </a:solidFill>
                <a:latin typeface="Adobe 宋体 Std L" panose="02020300000000000000" pitchFamily="18" charset="-122"/>
                <a:ea typeface="Adobe 宋体 Std L" panose="02020300000000000000" pitchFamily="18" charset="-122"/>
              </a:rPr>
              <a:t>归为以下几个方面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a:t>
            </a:r>
            <a:r>
              <a:rPr lang="zh-CN" altLang="en-US" dirty="0">
                <a:solidFill>
                  <a:srgbClr val="221E1F"/>
                </a:solidFill>
                <a:latin typeface="Adobe 宋体 Std L" panose="02020300000000000000" pitchFamily="18" charset="-122"/>
                <a:ea typeface="Adobe 宋体 Std L" panose="02020300000000000000" pitchFamily="18" charset="-122"/>
              </a:rPr>
              <a:t>个人目标</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每个人都有自己的奋斗目标，不同的目标影响到职业的选择。有人想成为一</a:t>
            </a:r>
            <a:r>
              <a:rPr lang="zh-CN" altLang="en-US" dirty="0" smtClean="0">
                <a:solidFill>
                  <a:srgbClr val="221E1F"/>
                </a:solidFill>
                <a:latin typeface="Adobe 宋体 Std L" panose="02020300000000000000" pitchFamily="18" charset="-122"/>
                <a:ea typeface="Adobe 宋体 Std L" panose="02020300000000000000" pitchFamily="18" charset="-122"/>
              </a:rPr>
              <a:t>个在</a:t>
            </a:r>
            <a:r>
              <a:rPr lang="zh-CN" altLang="en-US" dirty="0">
                <a:solidFill>
                  <a:srgbClr val="221E1F"/>
                </a:solidFill>
                <a:latin typeface="Adobe 宋体 Std L" panose="02020300000000000000" pitchFamily="18" charset="-122"/>
                <a:ea typeface="Adobe 宋体 Std L" panose="02020300000000000000" pitchFamily="18" charset="-122"/>
              </a:rPr>
              <a:t>某一领域的知名学者，也有人想成为一名企业家，这些不同的目标都会影响</a:t>
            </a:r>
            <a:r>
              <a:rPr lang="zh-CN" altLang="en-US" dirty="0" smtClean="0">
                <a:solidFill>
                  <a:srgbClr val="221E1F"/>
                </a:solidFill>
                <a:latin typeface="Adobe 宋体 Std L" panose="02020300000000000000" pitchFamily="18" charset="-122"/>
                <a:ea typeface="Adobe 宋体 Std L" panose="02020300000000000000" pitchFamily="18" charset="-122"/>
              </a:rPr>
              <a:t>到职业</a:t>
            </a:r>
            <a:r>
              <a:rPr lang="zh-CN" altLang="en-US" dirty="0">
                <a:solidFill>
                  <a:srgbClr val="221E1F"/>
                </a:solidFill>
                <a:latin typeface="Adobe 宋体 Std L" panose="02020300000000000000" pitchFamily="18" charset="-122"/>
                <a:ea typeface="Adobe 宋体 Std L" panose="02020300000000000000" pitchFamily="18" charset="-122"/>
              </a:rPr>
              <a:t>的选择。当然，可能有些人的目标不够清晰，那你不妨问自己一下：“我</a:t>
            </a:r>
            <a:r>
              <a:rPr lang="zh-CN" altLang="en-US" dirty="0" smtClean="0">
                <a:solidFill>
                  <a:srgbClr val="221E1F"/>
                </a:solidFill>
                <a:latin typeface="Adobe 宋体 Std L" panose="02020300000000000000" pitchFamily="18" charset="-122"/>
                <a:ea typeface="Adobe 宋体 Std L" panose="02020300000000000000" pitchFamily="18" charset="-122"/>
              </a:rPr>
              <a:t>想成为</a:t>
            </a:r>
            <a:r>
              <a:rPr lang="zh-CN" altLang="en-US" dirty="0">
                <a:solidFill>
                  <a:srgbClr val="221E1F"/>
                </a:solidFill>
                <a:latin typeface="Adobe 宋体 Std L" panose="02020300000000000000" pitchFamily="18" charset="-122"/>
                <a:ea typeface="Adobe 宋体 Std L" panose="02020300000000000000" pitchFamily="18" charset="-122"/>
              </a:rPr>
              <a:t>一个什么样的人？什么东西最值得我去追求？”这样你就会“发现”自己</a:t>
            </a:r>
            <a:r>
              <a:rPr lang="zh-CN" altLang="en-US" dirty="0" smtClean="0">
                <a:solidFill>
                  <a:srgbClr val="221E1F"/>
                </a:solidFill>
                <a:latin typeface="Adobe 宋体 Std L" panose="02020300000000000000" pitchFamily="18" charset="-122"/>
                <a:ea typeface="Adobe 宋体 Std L" panose="02020300000000000000" pitchFamily="18" charset="-122"/>
              </a:rPr>
              <a:t>的目标</a:t>
            </a:r>
            <a:r>
              <a:rPr lang="zh-CN" altLang="en-US" dirty="0">
                <a:solidFill>
                  <a:srgbClr val="221E1F"/>
                </a:solidFill>
                <a:latin typeface="Adobe 宋体 Std L" panose="02020300000000000000" pitchFamily="18" charset="-122"/>
                <a:ea typeface="Adobe 宋体 Std L" panose="02020300000000000000" pitchFamily="18" charset="-122"/>
              </a:rPr>
              <a:t>之所在。也许你会说，我没有什么人生目标，只想多挣钱；或者只想</a:t>
            </a:r>
            <a:r>
              <a:rPr lang="zh-CN" altLang="en-US" dirty="0" smtClean="0">
                <a:solidFill>
                  <a:srgbClr val="221E1F"/>
                </a:solidFill>
                <a:latin typeface="Adobe 宋体 Std L" panose="02020300000000000000" pitchFamily="18" charset="-122"/>
                <a:ea typeface="Adobe 宋体 Std L" panose="02020300000000000000" pitchFamily="18" charset="-122"/>
              </a:rPr>
              <a:t>安安稳稳</a:t>
            </a:r>
            <a:r>
              <a:rPr lang="zh-CN" altLang="en-US" dirty="0">
                <a:solidFill>
                  <a:srgbClr val="221E1F"/>
                </a:solidFill>
                <a:latin typeface="Adobe 宋体 Std L" panose="02020300000000000000" pitchFamily="18" charset="-122"/>
                <a:ea typeface="Adobe 宋体 Std L" panose="02020300000000000000" pitchFamily="18" charset="-122"/>
              </a:rPr>
              <a:t>地生活，但实际上这也是一种人生目标，同样会影响到你的职业选择</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62547630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364755"/>
            <a:ext cx="11265740" cy="5909310"/>
          </a:xfrm>
          <a:prstGeom prst="rect">
            <a:avLst/>
          </a:prstGeom>
        </p:spPr>
        <p:txBody>
          <a:bodyPr wrap="square">
            <a:spAutoFit/>
          </a:bodyPr>
          <a:lstStyle/>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a:t>
            </a:r>
            <a:r>
              <a:rPr lang="zh-CN" altLang="en-US" dirty="0">
                <a:solidFill>
                  <a:srgbClr val="221E1F"/>
                </a:solidFill>
                <a:latin typeface="Adobe 宋体 Std L" panose="02020300000000000000" pitchFamily="18" charset="-122"/>
                <a:ea typeface="Adobe 宋体 Std L" panose="02020300000000000000" pitchFamily="18" charset="-122"/>
              </a:rPr>
              <a:t>个性特点和</a:t>
            </a:r>
            <a:r>
              <a:rPr lang="zh-CN" altLang="en-US" dirty="0" smtClean="0">
                <a:solidFill>
                  <a:srgbClr val="221E1F"/>
                </a:solidFill>
                <a:latin typeface="Adobe 宋体 Std L" panose="02020300000000000000" pitchFamily="18" charset="-122"/>
                <a:ea typeface="Adobe 宋体 Std L" panose="02020300000000000000" pitchFamily="18" charset="-122"/>
              </a:rPr>
              <a:t>能力特征</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一个没有什么管理能力的人，一般不应选择诸如职业经理之类的管理岗位；</a:t>
            </a:r>
            <a:r>
              <a:rPr lang="zh-CN" altLang="en-US" dirty="0" smtClean="0">
                <a:solidFill>
                  <a:srgbClr val="221E1F"/>
                </a:solidFill>
                <a:latin typeface="Adobe 宋体 Std L" panose="02020300000000000000" pitchFamily="18" charset="-122"/>
                <a:ea typeface="Adobe 宋体 Std L" panose="02020300000000000000" pitchFamily="18" charset="-122"/>
              </a:rPr>
              <a:t>一个</a:t>
            </a:r>
            <a:r>
              <a:rPr lang="zh-CN" altLang="en-US" dirty="0">
                <a:solidFill>
                  <a:srgbClr val="221E1F"/>
                </a:solidFill>
                <a:latin typeface="Adobe 宋体 Std L" panose="02020300000000000000" pitchFamily="18" charset="-122"/>
                <a:ea typeface="Adobe 宋体 Std L" panose="02020300000000000000" pitchFamily="18" charset="-122"/>
              </a:rPr>
              <a:t>沉默寡言、不好交往的人，一般也不宜选择诸如营销、公关类的工作。</a:t>
            </a:r>
            <a:r>
              <a:rPr lang="zh-CN" altLang="en-US" dirty="0" smtClean="0">
                <a:solidFill>
                  <a:srgbClr val="221E1F"/>
                </a:solidFill>
                <a:latin typeface="Adobe 宋体 Std L" panose="02020300000000000000" pitchFamily="18" charset="-122"/>
                <a:ea typeface="Adobe 宋体 Std L" panose="02020300000000000000" pitchFamily="18" charset="-122"/>
              </a:rPr>
              <a:t>由此可见</a:t>
            </a:r>
            <a:r>
              <a:rPr lang="zh-CN" altLang="en-US" dirty="0">
                <a:solidFill>
                  <a:srgbClr val="221E1F"/>
                </a:solidFill>
                <a:latin typeface="Adobe 宋体 Std L" panose="02020300000000000000" pitchFamily="18" charset="-122"/>
                <a:ea typeface="Adobe 宋体 Std L" panose="02020300000000000000" pitchFamily="18" charset="-122"/>
              </a:rPr>
              <a:t>，个性特点和能力特征对人们的职业选择范围是有一定影响的。</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C</a:t>
            </a:r>
            <a:r>
              <a:rPr lang="zh-CN" altLang="en-US" dirty="0">
                <a:solidFill>
                  <a:srgbClr val="221E1F"/>
                </a:solidFill>
                <a:latin typeface="Adobe 宋体 Std L" panose="02020300000000000000" pitchFamily="18" charset="-122"/>
                <a:ea typeface="Adobe 宋体 Std L" panose="02020300000000000000" pitchFamily="18" charset="-122"/>
              </a:rPr>
              <a:t>年龄因素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年龄是通过人们职业心理方面的成熟而影响职业选择的。一般来说，在职业</a:t>
            </a:r>
            <a:r>
              <a:rPr lang="zh-CN" altLang="en-US" dirty="0" smtClean="0">
                <a:solidFill>
                  <a:srgbClr val="221E1F"/>
                </a:solidFill>
                <a:latin typeface="Adobe 宋体 Std L" panose="02020300000000000000" pitchFamily="18" charset="-122"/>
                <a:ea typeface="Adobe 宋体 Std L" panose="02020300000000000000" pitchFamily="18" charset="-122"/>
              </a:rPr>
              <a:t>发展</a:t>
            </a:r>
            <a:r>
              <a:rPr lang="zh-CN" altLang="en-US" dirty="0">
                <a:solidFill>
                  <a:srgbClr val="221E1F"/>
                </a:solidFill>
                <a:latin typeface="Adobe 宋体 Std L" panose="02020300000000000000" pitchFamily="18" charset="-122"/>
                <a:ea typeface="Adobe 宋体 Std L" panose="02020300000000000000" pitchFamily="18" charset="-122"/>
              </a:rPr>
              <a:t>初期，人们的生理心理都不稳定，从而在职业选择时会有一定的冲动性和</a:t>
            </a:r>
            <a:r>
              <a:rPr lang="zh-CN" altLang="en-US" dirty="0" smtClean="0">
                <a:solidFill>
                  <a:srgbClr val="221E1F"/>
                </a:solidFill>
                <a:latin typeface="Adobe 宋体 Std L" panose="02020300000000000000" pitchFamily="18" charset="-122"/>
                <a:ea typeface="Adobe 宋体 Std L" panose="02020300000000000000" pitchFamily="18" charset="-122"/>
              </a:rPr>
              <a:t>新奇性</a:t>
            </a:r>
            <a:r>
              <a:rPr lang="zh-CN" altLang="en-US" dirty="0">
                <a:solidFill>
                  <a:srgbClr val="221E1F"/>
                </a:solidFill>
                <a:latin typeface="Adobe 宋体 Std L" panose="02020300000000000000" pitchFamily="18" charset="-122"/>
                <a:ea typeface="Adobe 宋体 Std L" panose="02020300000000000000" pitchFamily="18" charset="-122"/>
              </a:rPr>
              <a:t>。进入中年的时候，随着社会阅历和经验的丰富，头脑也更冷静，目标也更</a:t>
            </a:r>
            <a:r>
              <a:rPr lang="zh-CN" altLang="en-US" dirty="0" smtClean="0">
                <a:solidFill>
                  <a:srgbClr val="221E1F"/>
                </a:solidFill>
                <a:latin typeface="Adobe 宋体 Std L" panose="02020300000000000000" pitchFamily="18" charset="-122"/>
                <a:ea typeface="Adobe 宋体 Std L" panose="02020300000000000000" pitchFamily="18" charset="-122"/>
              </a:rPr>
              <a:t>明确</a:t>
            </a:r>
            <a:r>
              <a:rPr lang="zh-CN" altLang="en-US" dirty="0">
                <a:solidFill>
                  <a:srgbClr val="221E1F"/>
                </a:solidFill>
                <a:latin typeface="Adobe 宋体 Std L" panose="02020300000000000000" pitchFamily="18" charset="-122"/>
                <a:ea typeface="Adobe 宋体 Std L" panose="02020300000000000000" pitchFamily="18" charset="-122"/>
              </a:rPr>
              <a:t>，这样在职业选择中就更有针对性、也更稳重。接近老年时，人们不太容易</a:t>
            </a:r>
            <a:r>
              <a:rPr lang="zh-CN" altLang="en-US" dirty="0" smtClean="0">
                <a:solidFill>
                  <a:srgbClr val="221E1F"/>
                </a:solidFill>
                <a:latin typeface="Adobe 宋体 Std L" panose="02020300000000000000" pitchFamily="18" charset="-122"/>
                <a:ea typeface="Adobe 宋体 Std L" panose="02020300000000000000" pitchFamily="18" charset="-122"/>
              </a:rPr>
              <a:t>接受</a:t>
            </a:r>
            <a:r>
              <a:rPr lang="zh-CN" altLang="en-US" dirty="0">
                <a:solidFill>
                  <a:srgbClr val="221E1F"/>
                </a:solidFill>
                <a:latin typeface="Adobe 宋体 Std L" panose="02020300000000000000" pitchFamily="18" charset="-122"/>
                <a:ea typeface="Adobe 宋体 Std L" panose="02020300000000000000" pitchFamily="18" charset="-122"/>
              </a:rPr>
              <a:t>新的、多变的职业环境，而是趋向于选择很稳定的职业。</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D</a:t>
            </a:r>
            <a:r>
              <a:rPr lang="zh-CN" altLang="en-US" dirty="0">
                <a:solidFill>
                  <a:srgbClr val="221E1F"/>
                </a:solidFill>
                <a:latin typeface="Adobe 宋体 Std L" panose="02020300000000000000" pitchFamily="18" charset="-122"/>
                <a:ea typeface="Adobe 宋体 Std L" panose="02020300000000000000" pitchFamily="18" charset="-122"/>
              </a:rPr>
              <a:t>教育文化因素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接受一定的文化知识教育和职业技术培训，会使人在择业上占有不少优势。首先</a:t>
            </a:r>
            <a:r>
              <a:rPr lang="zh-CN" altLang="en-US" dirty="0" smtClean="0">
                <a:solidFill>
                  <a:srgbClr val="221E1F"/>
                </a:solidFill>
                <a:latin typeface="Adobe 宋体 Std L" panose="02020300000000000000" pitchFamily="18" charset="-122"/>
                <a:ea typeface="Adobe 宋体 Std L" panose="02020300000000000000" pitchFamily="18" charset="-122"/>
              </a:rPr>
              <a:t>，从</a:t>
            </a:r>
            <a:r>
              <a:rPr lang="zh-CN" altLang="en-US" dirty="0">
                <a:solidFill>
                  <a:srgbClr val="221E1F"/>
                </a:solidFill>
                <a:latin typeface="Adobe 宋体 Std L" panose="02020300000000000000" pitchFamily="18" charset="-122"/>
                <a:ea typeface="Adobe 宋体 Std L" panose="02020300000000000000" pitchFamily="18" charset="-122"/>
              </a:rPr>
              <a:t>就业机会来看，有调查表明，专业性就业的机会，是一般就业机会的两倍。其次</a:t>
            </a:r>
            <a:r>
              <a:rPr lang="zh-CN" altLang="en-US" dirty="0" smtClean="0">
                <a:solidFill>
                  <a:srgbClr val="221E1F"/>
                </a:solidFill>
                <a:latin typeface="Adobe 宋体 Std L" panose="02020300000000000000" pitchFamily="18" charset="-122"/>
                <a:ea typeface="Adobe 宋体 Std L" panose="02020300000000000000" pitchFamily="18" charset="-122"/>
              </a:rPr>
              <a:t>，在</a:t>
            </a:r>
            <a:r>
              <a:rPr lang="zh-CN" altLang="en-US" dirty="0">
                <a:solidFill>
                  <a:srgbClr val="221E1F"/>
                </a:solidFill>
                <a:latin typeface="Adobe 宋体 Std L" panose="02020300000000000000" pitchFamily="18" charset="-122"/>
                <a:ea typeface="Adobe 宋体 Std L" panose="02020300000000000000" pitchFamily="18" charset="-122"/>
              </a:rPr>
              <a:t>等级管理制度下，教育可提高人的社会地位，较高的学历或较多的教育经历是</a:t>
            </a:r>
            <a:r>
              <a:rPr lang="zh-CN" altLang="en-US" dirty="0" smtClean="0">
                <a:solidFill>
                  <a:srgbClr val="221E1F"/>
                </a:solidFill>
                <a:latin typeface="Adobe 宋体 Std L" panose="02020300000000000000" pitchFamily="18" charset="-122"/>
                <a:ea typeface="Adobe 宋体 Std L" panose="02020300000000000000" pitchFamily="18" charset="-122"/>
              </a:rPr>
              <a:t>取得地位</a:t>
            </a:r>
            <a:r>
              <a:rPr lang="zh-CN" altLang="en-US" dirty="0">
                <a:solidFill>
                  <a:srgbClr val="221E1F"/>
                </a:solidFill>
                <a:latin typeface="Adobe 宋体 Std L" panose="02020300000000000000" pitchFamily="18" charset="-122"/>
                <a:ea typeface="Adobe 宋体 Std L" panose="02020300000000000000" pitchFamily="18" charset="-122"/>
              </a:rPr>
              <a:t>较高的职业的一个条件。最后，在就职后的纵向发展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如职称评定、加薪</a:t>
            </a:r>
            <a:r>
              <a:rPr lang="zh-CN" altLang="en-US" dirty="0" smtClean="0">
                <a:solidFill>
                  <a:srgbClr val="221E1F"/>
                </a:solidFill>
                <a:latin typeface="Adobe 宋体 Std L" panose="02020300000000000000" pitchFamily="18" charset="-122"/>
                <a:ea typeface="Adobe 宋体 Std L" panose="02020300000000000000" pitchFamily="18" charset="-122"/>
              </a:rPr>
              <a:t>提职上</a:t>
            </a:r>
            <a:r>
              <a:rPr lang="zh-CN" altLang="en-US" dirty="0">
                <a:solidFill>
                  <a:srgbClr val="221E1F"/>
                </a:solidFill>
                <a:latin typeface="Adobe 宋体 Std L" panose="02020300000000000000" pitchFamily="18" charset="-122"/>
                <a:ea typeface="Adobe 宋体 Std L" panose="02020300000000000000" pitchFamily="18" charset="-122"/>
              </a:rPr>
              <a:t>，具有较高文化程度的人也有更多的机会和更大的优势。</a:t>
            </a:r>
          </a:p>
        </p:txBody>
      </p:sp>
    </p:spTree>
    <p:extLst>
      <p:ext uri="{BB962C8B-B14F-4D97-AF65-F5344CB8AC3E}">
        <p14:creationId xmlns:p14="http://schemas.microsoft.com/office/powerpoint/2010/main" val="10771935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58992"/>
            <a:ext cx="11265740" cy="6740307"/>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）环境因素。环境因素通过影响择业者的心态而影响其职业选择。</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a:t>
            </a:r>
            <a:r>
              <a:rPr lang="zh-CN" altLang="en-US" dirty="0">
                <a:solidFill>
                  <a:srgbClr val="221E1F"/>
                </a:solidFill>
                <a:latin typeface="Adobe 宋体 Std L" panose="02020300000000000000" pitchFamily="18" charset="-122"/>
                <a:ea typeface="Adobe 宋体 Std L" panose="02020300000000000000" pitchFamily="18" charset="-122"/>
              </a:rPr>
              <a:t>社会因素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首先，社会习俗和职业传统影响着人们的择业策略。如“女孩子安稳好”“</a:t>
            </a:r>
            <a:r>
              <a:rPr lang="zh-CN" altLang="en-US" dirty="0" smtClean="0">
                <a:solidFill>
                  <a:srgbClr val="221E1F"/>
                </a:solidFill>
                <a:latin typeface="Adobe 宋体 Std L" panose="02020300000000000000" pitchFamily="18" charset="-122"/>
                <a:ea typeface="Adobe 宋体 Std L" panose="02020300000000000000" pitchFamily="18" charset="-122"/>
              </a:rPr>
              <a:t>男孩子当</a:t>
            </a:r>
            <a:r>
              <a:rPr lang="zh-CN" altLang="en-US" dirty="0">
                <a:solidFill>
                  <a:srgbClr val="221E1F"/>
                </a:solidFill>
                <a:latin typeface="Adobe 宋体 Std L" panose="02020300000000000000" pitchFamily="18" charset="-122"/>
                <a:ea typeface="Adobe 宋体 Std L" panose="02020300000000000000" pitchFamily="18" charset="-122"/>
              </a:rPr>
              <a:t>老师没出息”等观念，束缚着一部分人的职业选择。其次，社会舆论和当前</a:t>
            </a:r>
            <a:r>
              <a:rPr lang="zh-CN" altLang="en-US" dirty="0" smtClean="0">
                <a:solidFill>
                  <a:srgbClr val="221E1F"/>
                </a:solidFill>
                <a:latin typeface="Adobe 宋体 Std L" panose="02020300000000000000" pitchFamily="18" charset="-122"/>
                <a:ea typeface="Adobe 宋体 Std L" panose="02020300000000000000" pitchFamily="18" charset="-122"/>
              </a:rPr>
              <a:t>社会上流行</a:t>
            </a:r>
            <a:r>
              <a:rPr lang="zh-CN" altLang="en-US" dirty="0">
                <a:solidFill>
                  <a:srgbClr val="221E1F"/>
                </a:solidFill>
                <a:latin typeface="Adobe 宋体 Std L" panose="02020300000000000000" pitchFamily="18" charset="-122"/>
                <a:ea typeface="Adobe 宋体 Std L" panose="02020300000000000000" pitchFamily="18" charset="-122"/>
              </a:rPr>
              <a:t>的价值观影响着人们的择业策略。比如，</a:t>
            </a:r>
            <a:r>
              <a:rPr lang="en-US" altLang="zh-CN" dirty="0">
                <a:solidFill>
                  <a:srgbClr val="221E1F"/>
                </a:solidFill>
                <a:latin typeface="Adobe 宋体 Std L" panose="02020300000000000000" pitchFamily="18" charset="-122"/>
                <a:ea typeface="Adobe 宋体 Std L" panose="02020300000000000000" pitchFamily="18" charset="-122"/>
              </a:rPr>
              <a:t>20 </a:t>
            </a:r>
            <a:r>
              <a:rPr lang="zh-CN" altLang="en-US" dirty="0">
                <a:solidFill>
                  <a:srgbClr val="221E1F"/>
                </a:solidFill>
                <a:latin typeface="Adobe 宋体 Std L" panose="02020300000000000000" pitchFamily="18" charset="-122"/>
                <a:ea typeface="Adobe 宋体 Std L" panose="02020300000000000000" pitchFamily="18" charset="-122"/>
              </a:rPr>
              <a:t>世纪 </a:t>
            </a:r>
            <a:r>
              <a:rPr lang="en-US" altLang="zh-CN" dirty="0">
                <a:solidFill>
                  <a:srgbClr val="221E1F"/>
                </a:solidFill>
                <a:latin typeface="Adobe 宋体 Std L" panose="02020300000000000000" pitchFamily="18" charset="-122"/>
                <a:ea typeface="Adobe 宋体 Std L" panose="02020300000000000000" pitchFamily="18" charset="-122"/>
              </a:rPr>
              <a:t>80 </a:t>
            </a:r>
            <a:r>
              <a:rPr lang="zh-CN" altLang="en-US" dirty="0">
                <a:solidFill>
                  <a:srgbClr val="221E1F"/>
                </a:solidFill>
                <a:latin typeface="Adobe 宋体 Std L" panose="02020300000000000000" pitchFamily="18" charset="-122"/>
                <a:ea typeface="Adobe 宋体 Std L" panose="02020300000000000000" pitchFamily="18" charset="-122"/>
              </a:rPr>
              <a:t>年代，整个社会弥散着创业</a:t>
            </a:r>
            <a:r>
              <a:rPr lang="zh-CN" altLang="en-US" dirty="0" smtClean="0">
                <a:solidFill>
                  <a:srgbClr val="221E1F"/>
                </a:solidFill>
                <a:latin typeface="Adobe 宋体 Std L" panose="02020300000000000000" pitchFamily="18" charset="-122"/>
                <a:ea typeface="Adobe 宋体 Std L" panose="02020300000000000000" pitchFamily="18" charset="-122"/>
              </a:rPr>
              <a:t>气氛</a:t>
            </a:r>
            <a:r>
              <a:rPr lang="zh-CN" altLang="en-US" dirty="0">
                <a:solidFill>
                  <a:srgbClr val="221E1F"/>
                </a:solidFill>
                <a:latin typeface="Adobe 宋体 Std L" panose="02020300000000000000" pitchFamily="18" charset="-122"/>
                <a:ea typeface="Adobe 宋体 Std L" panose="02020300000000000000" pitchFamily="18" charset="-122"/>
              </a:rPr>
              <a:t>，全国掀起一股“下海热”“经商热”的浪潮，影响了许多人的择业趋向。最后</a:t>
            </a:r>
            <a:r>
              <a:rPr lang="zh-CN" altLang="en-US" dirty="0" smtClean="0">
                <a:solidFill>
                  <a:srgbClr val="221E1F"/>
                </a:solidFill>
                <a:latin typeface="Adobe 宋体 Std L" panose="02020300000000000000" pitchFamily="18" charset="-122"/>
                <a:ea typeface="Adobe 宋体 Std L" panose="02020300000000000000" pitchFamily="18" charset="-122"/>
              </a:rPr>
              <a:t>，社会</a:t>
            </a:r>
            <a:r>
              <a:rPr lang="zh-CN" altLang="en-US" dirty="0">
                <a:solidFill>
                  <a:srgbClr val="221E1F"/>
                </a:solidFill>
                <a:latin typeface="Adobe 宋体 Std L" panose="02020300000000000000" pitchFamily="18" charset="-122"/>
                <a:ea typeface="Adobe 宋体 Std L" panose="02020300000000000000" pitchFamily="18" charset="-122"/>
              </a:rPr>
              <a:t>通过特定的人际交往、人际关系影响择业者的心态和行为，有时形成一种环境</a:t>
            </a:r>
            <a:r>
              <a:rPr lang="zh-CN" altLang="en-US" dirty="0" smtClean="0">
                <a:solidFill>
                  <a:srgbClr val="221E1F"/>
                </a:solidFill>
                <a:latin typeface="Adobe 宋体 Std L" panose="02020300000000000000" pitchFamily="18" charset="-122"/>
                <a:ea typeface="Adobe 宋体 Std L" panose="02020300000000000000" pitchFamily="18" charset="-122"/>
              </a:rPr>
              <a:t>的压力</a:t>
            </a:r>
            <a:r>
              <a:rPr lang="zh-CN" altLang="en-US" dirty="0">
                <a:solidFill>
                  <a:srgbClr val="221E1F"/>
                </a:solidFill>
                <a:latin typeface="Adobe 宋体 Std L" panose="02020300000000000000" pitchFamily="18" charset="-122"/>
                <a:ea typeface="Adobe 宋体 Std L" panose="02020300000000000000" pitchFamily="18" charset="-122"/>
              </a:rPr>
              <a:t>，促使择业者做出某种选择。</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B</a:t>
            </a:r>
            <a:r>
              <a:rPr lang="zh-CN" altLang="en-US" dirty="0">
                <a:solidFill>
                  <a:srgbClr val="221E1F"/>
                </a:solidFill>
                <a:latin typeface="Adobe 宋体 Std L" panose="02020300000000000000" pitchFamily="18" charset="-122"/>
                <a:ea typeface="Adobe 宋体 Std L" panose="02020300000000000000" pitchFamily="18" charset="-122"/>
              </a:rPr>
              <a:t>家庭因素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家庭因素对人们择业的影响表现在两个方面：其一是家庭成员的影响和干预，如</a:t>
            </a:r>
            <a:r>
              <a:rPr lang="zh-CN" altLang="en-US" dirty="0" smtClean="0">
                <a:solidFill>
                  <a:srgbClr val="221E1F"/>
                </a:solidFill>
                <a:latin typeface="Adobe 宋体 Std L" panose="02020300000000000000" pitchFamily="18" charset="-122"/>
                <a:ea typeface="Adobe 宋体 Std L" panose="02020300000000000000" pitchFamily="18" charset="-122"/>
              </a:rPr>
              <a:t>想从事</a:t>
            </a:r>
            <a:r>
              <a:rPr lang="zh-CN" altLang="en-US" dirty="0">
                <a:solidFill>
                  <a:srgbClr val="221E1F"/>
                </a:solidFill>
                <a:latin typeface="Adobe 宋体 Std L" panose="02020300000000000000" pitchFamily="18" charset="-122"/>
                <a:ea typeface="Adobe 宋体 Std L" panose="02020300000000000000" pitchFamily="18" charset="-122"/>
              </a:rPr>
              <a:t>个体经营的青年，可能受到几代书香世家的捍卫者</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父母的重重阻挠。家庭</a:t>
            </a:r>
            <a:r>
              <a:rPr lang="zh-CN" altLang="en-US" dirty="0" smtClean="0">
                <a:solidFill>
                  <a:srgbClr val="221E1F"/>
                </a:solidFill>
                <a:latin typeface="Adobe 宋体 Std L" panose="02020300000000000000" pitchFamily="18" charset="-122"/>
                <a:ea typeface="Adobe 宋体 Std L" panose="02020300000000000000" pitchFamily="18" charset="-122"/>
              </a:rPr>
              <a:t>成员</a:t>
            </a:r>
            <a:r>
              <a:rPr lang="zh-CN" altLang="en-US" dirty="0">
                <a:solidFill>
                  <a:srgbClr val="221E1F"/>
                </a:solidFill>
                <a:latin typeface="Adobe 宋体 Std L" panose="02020300000000000000" pitchFamily="18" charset="-122"/>
                <a:ea typeface="Adobe 宋体 Std L" panose="02020300000000000000" pitchFamily="18" charset="-122"/>
              </a:rPr>
              <a:t>有时把社会偏见更具体化，形成直接压力。其二是家庭的经济状况和社会地位。</a:t>
            </a:r>
            <a:r>
              <a:rPr lang="zh-CN" altLang="en-US" dirty="0" smtClean="0">
                <a:solidFill>
                  <a:srgbClr val="221E1F"/>
                </a:solidFill>
                <a:latin typeface="Adobe 宋体 Std L" panose="02020300000000000000" pitchFamily="18" charset="-122"/>
                <a:ea typeface="Adobe 宋体 Std L" panose="02020300000000000000" pitchFamily="18" charset="-122"/>
              </a:rPr>
              <a:t>如家境</a:t>
            </a:r>
            <a:r>
              <a:rPr lang="zh-CN" altLang="en-US" dirty="0">
                <a:solidFill>
                  <a:srgbClr val="221E1F"/>
                </a:solidFill>
                <a:latin typeface="Adobe 宋体 Std L" panose="02020300000000000000" pitchFamily="18" charset="-122"/>
                <a:ea typeface="Adobe 宋体 Std L" panose="02020300000000000000" pitchFamily="18" charset="-122"/>
              </a:rPr>
              <a:t>拮据的人，可能想找待遇好些的工作；较为低层、受压制的家庭的孩子，则</a:t>
            </a:r>
            <a:r>
              <a:rPr lang="zh-CN" altLang="en-US" dirty="0" smtClean="0">
                <a:solidFill>
                  <a:srgbClr val="221E1F"/>
                </a:solidFill>
                <a:latin typeface="Adobe 宋体 Std L" panose="02020300000000000000" pitchFamily="18" charset="-122"/>
                <a:ea typeface="Adobe 宋体 Std L" panose="02020300000000000000" pitchFamily="18" charset="-122"/>
              </a:rPr>
              <a:t>可能想</a:t>
            </a:r>
            <a:r>
              <a:rPr lang="zh-CN" altLang="en-US" dirty="0">
                <a:solidFill>
                  <a:srgbClr val="221E1F"/>
                </a:solidFill>
                <a:latin typeface="Adobe 宋体 Std L" panose="02020300000000000000" pitchFamily="18" charset="-122"/>
                <a:ea typeface="Adobe 宋体 Std L" panose="02020300000000000000" pitchFamily="18" charset="-122"/>
              </a:rPr>
              <a:t>出人头地，改善现状。</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C</a:t>
            </a:r>
            <a:r>
              <a:rPr lang="zh-CN" altLang="en-US" dirty="0">
                <a:solidFill>
                  <a:srgbClr val="221E1F"/>
                </a:solidFill>
                <a:latin typeface="Adobe 宋体 Std L" panose="02020300000000000000" pitchFamily="18" charset="-122"/>
                <a:ea typeface="Adobe 宋体 Std L" panose="02020300000000000000" pitchFamily="18" charset="-122"/>
              </a:rPr>
              <a:t>信息因素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信息是职业选择的前提和依据。求职者掌握的信息量越大、越新，职业选择的</a:t>
            </a:r>
            <a:r>
              <a:rPr lang="zh-CN" altLang="en-US" dirty="0" smtClean="0">
                <a:solidFill>
                  <a:srgbClr val="221E1F"/>
                </a:solidFill>
                <a:latin typeface="Adobe 宋体 Std L" panose="02020300000000000000" pitchFamily="18" charset="-122"/>
                <a:ea typeface="Adobe 宋体 Std L" panose="02020300000000000000" pitchFamily="18" charset="-122"/>
              </a:rPr>
              <a:t>主动权</a:t>
            </a:r>
            <a:r>
              <a:rPr lang="zh-CN" altLang="en-US" dirty="0">
                <a:solidFill>
                  <a:srgbClr val="221E1F"/>
                </a:solidFill>
                <a:latin typeface="Adobe 宋体 Std L" panose="02020300000000000000" pitchFamily="18" charset="-122"/>
                <a:ea typeface="Adobe 宋体 Std L" panose="02020300000000000000" pitchFamily="18" charset="-122"/>
              </a:rPr>
              <a:t>也就越大。信息既为求职者提供了机会和条件，同时又制约着选择，从而保证</a:t>
            </a:r>
            <a:r>
              <a:rPr lang="zh-CN" altLang="en-US" dirty="0" smtClean="0">
                <a:solidFill>
                  <a:srgbClr val="221E1F"/>
                </a:solidFill>
                <a:latin typeface="Adobe 宋体 Std L" panose="02020300000000000000" pitchFamily="18" charset="-122"/>
                <a:ea typeface="Adobe 宋体 Std L" panose="02020300000000000000" pitchFamily="18" charset="-122"/>
              </a:rPr>
              <a:t>个人和</a:t>
            </a:r>
            <a:r>
              <a:rPr lang="zh-CN" altLang="en-US" dirty="0">
                <a:solidFill>
                  <a:srgbClr val="221E1F"/>
                </a:solidFill>
                <a:latin typeface="Adobe 宋体 Std L" panose="02020300000000000000" pitchFamily="18" charset="-122"/>
                <a:ea typeface="Adobe 宋体 Std L" panose="02020300000000000000" pitchFamily="18" charset="-122"/>
              </a:rPr>
              <a:t>单位能各得其所。信息也提供给人们新产业和新职业的动向，为人们作某种规划</a:t>
            </a:r>
            <a:r>
              <a:rPr lang="zh-CN" altLang="en-US" dirty="0" smtClean="0">
                <a:solidFill>
                  <a:srgbClr val="221E1F"/>
                </a:solidFill>
                <a:latin typeface="Adobe 宋体 Std L" panose="02020300000000000000" pitchFamily="18" charset="-122"/>
                <a:ea typeface="Adobe 宋体 Std L" panose="02020300000000000000" pitchFamily="18" charset="-122"/>
              </a:rPr>
              <a:t>或某些</a:t>
            </a:r>
            <a:r>
              <a:rPr lang="zh-CN" altLang="en-US" dirty="0">
                <a:solidFill>
                  <a:srgbClr val="221E1F"/>
                </a:solidFill>
                <a:latin typeface="Adobe 宋体 Std L" panose="02020300000000000000" pitchFamily="18" charset="-122"/>
                <a:ea typeface="Adobe 宋体 Std L" panose="02020300000000000000" pitchFamily="18" charset="-122"/>
              </a:rPr>
              <a:t>决策提供依据</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6049683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114033"/>
            <a:ext cx="11265740" cy="4247317"/>
          </a:xfrm>
          <a:prstGeom prst="rect">
            <a:avLst/>
          </a:prstGeom>
        </p:spPr>
        <p:txBody>
          <a:bodyPr wrap="square">
            <a:spAutoFit/>
          </a:bodyPr>
          <a:lstStyle/>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a:t>
            </a:r>
            <a:r>
              <a:rPr lang="zh-CN" altLang="en-US" dirty="0">
                <a:solidFill>
                  <a:srgbClr val="221E1F"/>
                </a:solidFill>
                <a:latin typeface="Adobe 宋体 Std L" panose="02020300000000000000" pitchFamily="18" charset="-122"/>
                <a:ea typeface="Adobe 宋体 Std L" panose="02020300000000000000" pitchFamily="18" charset="-122"/>
              </a:rPr>
              <a:t>用人单位</a:t>
            </a:r>
            <a:r>
              <a:rPr lang="zh-CN" altLang="en-US" dirty="0" smtClean="0">
                <a:solidFill>
                  <a:srgbClr val="221E1F"/>
                </a:solidFill>
                <a:latin typeface="Adobe 宋体 Std L" panose="02020300000000000000" pitchFamily="18" charset="-122"/>
                <a:ea typeface="Adobe 宋体 Std L" panose="02020300000000000000" pitchFamily="18" charset="-122"/>
              </a:rPr>
              <a:t>的发展</a:t>
            </a:r>
            <a:r>
              <a:rPr lang="zh-CN" altLang="en-US" dirty="0">
                <a:solidFill>
                  <a:srgbClr val="221E1F"/>
                </a:solidFill>
                <a:latin typeface="Adobe 宋体 Std L" panose="02020300000000000000" pitchFamily="18" charset="-122"/>
                <a:ea typeface="Adobe 宋体 Std L" panose="02020300000000000000" pitchFamily="18" charset="-122"/>
              </a:rPr>
              <a:t>前景和</a:t>
            </a:r>
            <a:r>
              <a:rPr lang="zh-CN" altLang="en-US" dirty="0" smtClean="0">
                <a:solidFill>
                  <a:srgbClr val="221E1F"/>
                </a:solidFill>
                <a:latin typeface="Adobe 宋体 Std L" panose="02020300000000000000" pitchFamily="18" charset="-122"/>
                <a:ea typeface="Adobe 宋体 Std L" panose="02020300000000000000" pitchFamily="18" charset="-122"/>
              </a:rPr>
              <a:t>内部</a:t>
            </a:r>
            <a:r>
              <a:rPr lang="zh-CN" altLang="en-US" dirty="0">
                <a:solidFill>
                  <a:srgbClr val="221E1F"/>
                </a:solidFill>
                <a:latin typeface="Adobe 宋体 Std L" panose="02020300000000000000" pitchFamily="18" charset="-122"/>
                <a:ea typeface="Adobe 宋体 Std L" panose="02020300000000000000" pitchFamily="18" charset="-122"/>
              </a:rPr>
              <a:t>环境</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在选择职业时，用人单位的发展前景也是一个影响因素。在一个规模大、领导知</a:t>
            </a:r>
            <a:r>
              <a:rPr lang="zh-CN" altLang="en-US" dirty="0" smtClean="0">
                <a:solidFill>
                  <a:srgbClr val="221E1F"/>
                </a:solidFill>
                <a:latin typeface="Adobe 宋体 Std L" panose="02020300000000000000" pitchFamily="18" charset="-122"/>
                <a:ea typeface="Adobe 宋体 Std L" panose="02020300000000000000" pitchFamily="18" charset="-122"/>
              </a:rPr>
              <a:t>人善用</a:t>
            </a:r>
            <a:r>
              <a:rPr lang="zh-CN" altLang="en-US" dirty="0">
                <a:solidFill>
                  <a:srgbClr val="221E1F"/>
                </a:solidFill>
                <a:latin typeface="Adobe 宋体 Std L" panose="02020300000000000000" pitchFamily="18" charset="-122"/>
                <a:ea typeface="Adobe 宋体 Std L" panose="02020300000000000000" pitchFamily="18" charset="-122"/>
              </a:rPr>
              <a:t>、重视发挥人才的作用、发展势头良好的单位工作，个人的发展前途一般也</a:t>
            </a:r>
            <a:r>
              <a:rPr lang="zh-CN" altLang="en-US" dirty="0" smtClean="0">
                <a:solidFill>
                  <a:srgbClr val="221E1F"/>
                </a:solidFill>
                <a:latin typeface="Adobe 宋体 Std L" panose="02020300000000000000" pitchFamily="18" charset="-122"/>
                <a:ea typeface="Adobe 宋体 Std L" panose="02020300000000000000" pitchFamily="18" charset="-122"/>
              </a:rPr>
              <a:t>不会太</a:t>
            </a:r>
            <a:r>
              <a:rPr lang="zh-CN" altLang="en-US" dirty="0">
                <a:solidFill>
                  <a:srgbClr val="221E1F"/>
                </a:solidFill>
                <a:latin typeface="Adobe 宋体 Std L" panose="02020300000000000000" pitchFamily="18" charset="-122"/>
                <a:ea typeface="Adobe 宋体 Std L" panose="02020300000000000000" pitchFamily="18" charset="-122"/>
              </a:rPr>
              <a:t>差，人们自然愿意选择这样的用人单位。就单位的内部环境来说，也有两个重要</a:t>
            </a:r>
            <a:r>
              <a:rPr lang="zh-CN" altLang="en-US" dirty="0" smtClean="0">
                <a:solidFill>
                  <a:srgbClr val="221E1F"/>
                </a:solidFill>
                <a:latin typeface="Adobe 宋体 Std L" panose="02020300000000000000" pitchFamily="18" charset="-122"/>
                <a:ea typeface="Adobe 宋体 Std L" panose="02020300000000000000" pitchFamily="18" charset="-122"/>
              </a:rPr>
              <a:t>因素</a:t>
            </a:r>
            <a:r>
              <a:rPr lang="zh-CN" altLang="en-US" dirty="0">
                <a:solidFill>
                  <a:srgbClr val="221E1F"/>
                </a:solidFill>
                <a:latin typeface="Adobe 宋体 Std L" panose="02020300000000000000" pitchFamily="18" charset="-122"/>
                <a:ea typeface="Adobe 宋体 Std L" panose="02020300000000000000" pitchFamily="18" charset="-122"/>
              </a:rPr>
              <a:t>影响人们的职业选择：培训机会和人际关系，特别是培训机会已成为白领们择业</a:t>
            </a:r>
            <a:r>
              <a:rPr lang="zh-CN" altLang="en-US" dirty="0" smtClean="0">
                <a:solidFill>
                  <a:srgbClr val="221E1F"/>
                </a:solidFill>
                <a:latin typeface="Adobe 宋体 Std L" panose="02020300000000000000" pitchFamily="18" charset="-122"/>
                <a:ea typeface="Adobe 宋体 Std L" panose="02020300000000000000" pitchFamily="18" charset="-122"/>
              </a:rPr>
              <a:t>时首先</a:t>
            </a:r>
            <a:r>
              <a:rPr lang="zh-CN" altLang="en-US" dirty="0">
                <a:solidFill>
                  <a:srgbClr val="221E1F"/>
                </a:solidFill>
                <a:latin typeface="Adobe 宋体 Std L" panose="02020300000000000000" pitchFamily="18" charset="-122"/>
                <a:ea typeface="Adobe 宋体 Std L" panose="02020300000000000000" pitchFamily="18" charset="-122"/>
              </a:rPr>
              <a:t>要考虑的一个因素，因为在社会发展日新月异的今天，培训机会的多少已成为</a:t>
            </a:r>
            <a:r>
              <a:rPr lang="zh-CN" altLang="en-US" dirty="0" smtClean="0">
                <a:solidFill>
                  <a:srgbClr val="221E1F"/>
                </a:solidFill>
                <a:latin typeface="Adobe 宋体 Std L" panose="02020300000000000000" pitchFamily="18" charset="-122"/>
                <a:ea typeface="Adobe 宋体 Std L" panose="02020300000000000000" pitchFamily="18" charset="-122"/>
              </a:rPr>
              <a:t>影响</a:t>
            </a:r>
            <a:r>
              <a:rPr lang="zh-CN" altLang="en-US" dirty="0">
                <a:solidFill>
                  <a:srgbClr val="221E1F"/>
                </a:solidFill>
                <a:latin typeface="Adobe 宋体 Std L" panose="02020300000000000000" pitchFamily="18" charset="-122"/>
                <a:ea typeface="Adobe 宋体 Std L" panose="02020300000000000000" pitchFamily="18" charset="-122"/>
              </a:rPr>
              <a:t>个人职业发展的重要因素。人际关系也是择业时所不得不考虑的因素，在一个人</a:t>
            </a:r>
            <a:r>
              <a:rPr lang="zh-CN" altLang="en-US" dirty="0" smtClean="0">
                <a:solidFill>
                  <a:srgbClr val="221E1F"/>
                </a:solidFill>
                <a:latin typeface="Adobe 宋体 Std L" panose="02020300000000000000" pitchFamily="18" charset="-122"/>
                <a:ea typeface="Adobe 宋体 Std L" panose="02020300000000000000" pitchFamily="18" charset="-122"/>
              </a:rPr>
              <a:t>际关系</a:t>
            </a:r>
            <a:r>
              <a:rPr lang="zh-CN" altLang="en-US" dirty="0">
                <a:solidFill>
                  <a:srgbClr val="221E1F"/>
                </a:solidFill>
                <a:latin typeface="Adobe 宋体 Std L" panose="02020300000000000000" pitchFamily="18" charset="-122"/>
                <a:ea typeface="Adobe 宋体 Std L" panose="02020300000000000000" pitchFamily="18" charset="-122"/>
              </a:rPr>
              <a:t>紧张、互相钩心斗角的团体里，个人不仅很难取得什么成就，而且个人的情绪</a:t>
            </a:r>
            <a:r>
              <a:rPr lang="zh-CN" altLang="en-US" dirty="0" smtClean="0">
                <a:solidFill>
                  <a:srgbClr val="221E1F"/>
                </a:solidFill>
                <a:latin typeface="Adobe 宋体 Std L" panose="02020300000000000000" pitchFamily="18" charset="-122"/>
                <a:ea typeface="Adobe 宋体 Std L" panose="02020300000000000000" pitchFamily="18" charset="-122"/>
              </a:rPr>
              <a:t>和心理健康</a:t>
            </a:r>
            <a:r>
              <a:rPr lang="zh-CN" altLang="en-US" dirty="0">
                <a:solidFill>
                  <a:srgbClr val="221E1F"/>
                </a:solidFill>
                <a:latin typeface="Adobe 宋体 Std L" panose="02020300000000000000" pitchFamily="18" charset="-122"/>
                <a:ea typeface="Adobe 宋体 Std L" panose="02020300000000000000" pitchFamily="18" charset="-122"/>
              </a:rPr>
              <a:t>也会受到不良影响。</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E</a:t>
            </a:r>
            <a:r>
              <a:rPr lang="zh-CN" altLang="en-US" dirty="0">
                <a:solidFill>
                  <a:srgbClr val="221E1F"/>
                </a:solidFill>
                <a:latin typeface="Adobe 宋体 Std L" panose="02020300000000000000" pitchFamily="18" charset="-122"/>
                <a:ea typeface="Adobe 宋体 Std L" panose="02020300000000000000" pitchFamily="18" charset="-122"/>
              </a:rPr>
              <a:t>机遇</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在职业选择中，有时会有一些意外的、偶然的机会影响个人职业选择的方向和</a:t>
            </a:r>
            <a:r>
              <a:rPr lang="zh-CN" altLang="en-US" dirty="0" smtClean="0">
                <a:solidFill>
                  <a:srgbClr val="221E1F"/>
                </a:solidFill>
                <a:latin typeface="Adobe 宋体 Std L" panose="02020300000000000000" pitchFamily="18" charset="-122"/>
                <a:ea typeface="Adobe 宋体 Std L" panose="02020300000000000000" pitchFamily="18" charset="-122"/>
              </a:rPr>
              <a:t>进程</a:t>
            </a:r>
            <a:r>
              <a:rPr lang="zh-CN" altLang="en-US" dirty="0">
                <a:solidFill>
                  <a:srgbClr val="221E1F"/>
                </a:solidFill>
                <a:latin typeface="Adobe 宋体 Std L" panose="02020300000000000000" pitchFamily="18" charset="-122"/>
                <a:ea typeface="Adobe 宋体 Std L" panose="02020300000000000000" pitchFamily="18" charset="-122"/>
              </a:rPr>
              <a:t>，这便是机遇的因素。这种因素虽然具有不稳定性和不可预见性，但如果有所</a:t>
            </a:r>
            <a:r>
              <a:rPr lang="zh-CN" altLang="en-US" dirty="0" smtClean="0">
                <a:solidFill>
                  <a:srgbClr val="221E1F"/>
                </a:solidFill>
                <a:latin typeface="Adobe 宋体 Std L" panose="02020300000000000000" pitchFamily="18" charset="-122"/>
                <a:ea typeface="Adobe 宋体 Std L" panose="02020300000000000000" pitchFamily="18" charset="-122"/>
              </a:rPr>
              <a:t>准备</a:t>
            </a:r>
            <a:r>
              <a:rPr lang="zh-CN" altLang="en-US" dirty="0">
                <a:solidFill>
                  <a:srgbClr val="221E1F"/>
                </a:solidFill>
                <a:latin typeface="Adobe 宋体 Std L" panose="02020300000000000000" pitchFamily="18" charset="-122"/>
                <a:ea typeface="Adobe 宋体 Std L" panose="02020300000000000000" pitchFamily="18" charset="-122"/>
              </a:rPr>
              <a:t>，并适当把握，还是会有意想不到的效果的。</a:t>
            </a:r>
          </a:p>
        </p:txBody>
      </p:sp>
      <p:sp>
        <p:nvSpPr>
          <p:cNvPr id="3" name="矩形 2"/>
          <p:cNvSpPr/>
          <p:nvPr/>
        </p:nvSpPr>
        <p:spPr>
          <a:xfrm>
            <a:off x="335210" y="4268506"/>
            <a:ext cx="8263099" cy="2585323"/>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）薪酬因素。薪酬是指物质待遇，包括工资、奖金以及各种福利待遇。在过去，</a:t>
            </a:r>
            <a:r>
              <a:rPr lang="zh-CN" altLang="en-US" dirty="0" smtClean="0">
                <a:solidFill>
                  <a:srgbClr val="221E1F"/>
                </a:solidFill>
                <a:latin typeface="Adobe 宋体 Std L" panose="02020300000000000000" pitchFamily="18" charset="-122"/>
                <a:ea typeface="Adobe 宋体 Std L" panose="02020300000000000000" pitchFamily="18" charset="-122"/>
              </a:rPr>
              <a:t>工资</a:t>
            </a:r>
            <a:r>
              <a:rPr lang="zh-CN" altLang="en-US" dirty="0">
                <a:solidFill>
                  <a:srgbClr val="221E1F"/>
                </a:solidFill>
                <a:latin typeface="Adobe 宋体 Std L" panose="02020300000000000000" pitchFamily="18" charset="-122"/>
                <a:ea typeface="Adobe 宋体 Std L" panose="02020300000000000000" pitchFamily="18" charset="-122"/>
              </a:rPr>
              <a:t>水平都是国家规定的，各行业、各单位之间差别不大。如今，</a:t>
            </a:r>
            <a:r>
              <a:rPr lang="zh-CN" altLang="en-US" dirty="0" smtClean="0">
                <a:solidFill>
                  <a:srgbClr val="221E1F"/>
                </a:solidFill>
                <a:latin typeface="Adobe 宋体 Std L" panose="02020300000000000000" pitchFamily="18" charset="-122"/>
                <a:ea typeface="Adobe 宋体 Std L" panose="02020300000000000000" pitchFamily="18" charset="-122"/>
              </a:rPr>
              <a:t>工资在</a:t>
            </a:r>
            <a:r>
              <a:rPr lang="zh-CN" altLang="en-US" dirty="0">
                <a:solidFill>
                  <a:srgbClr val="221E1F"/>
                </a:solidFill>
                <a:latin typeface="Adobe 宋体 Std L" panose="02020300000000000000" pitchFamily="18" charset="-122"/>
                <a:ea typeface="Adobe 宋体 Std L" panose="02020300000000000000" pitchFamily="18" charset="-122"/>
              </a:rPr>
              <a:t>人们的物质待遇中所占的比重已大大下降，各种补贴、奖金和</a:t>
            </a:r>
            <a:r>
              <a:rPr lang="zh-CN" altLang="en-US" dirty="0" smtClean="0">
                <a:solidFill>
                  <a:srgbClr val="221E1F"/>
                </a:solidFill>
                <a:latin typeface="Adobe 宋体 Std L" panose="02020300000000000000" pitchFamily="18" charset="-122"/>
                <a:ea typeface="Adobe 宋体 Std L" panose="02020300000000000000" pitchFamily="18" charset="-122"/>
              </a:rPr>
              <a:t>其他待遇</a:t>
            </a:r>
            <a:r>
              <a:rPr lang="zh-CN" altLang="en-US" dirty="0">
                <a:solidFill>
                  <a:srgbClr val="221E1F"/>
                </a:solidFill>
                <a:latin typeface="Adobe 宋体 Std L" panose="02020300000000000000" pitchFamily="18" charset="-122"/>
                <a:ea typeface="Adobe 宋体 Std L" panose="02020300000000000000" pitchFamily="18" charset="-122"/>
              </a:rPr>
              <a:t>已成为不同性质工作的主要差别。为此，在择业前对单位的薪</a:t>
            </a:r>
            <a:r>
              <a:rPr lang="zh-CN" altLang="en-US" dirty="0" smtClean="0">
                <a:solidFill>
                  <a:srgbClr val="221E1F"/>
                </a:solidFill>
                <a:latin typeface="Adobe 宋体 Std L" panose="02020300000000000000" pitchFamily="18" charset="-122"/>
                <a:ea typeface="Adobe 宋体 Std L" panose="02020300000000000000" pitchFamily="18" charset="-122"/>
              </a:rPr>
              <a:t>酬应</a:t>
            </a:r>
            <a:r>
              <a:rPr lang="zh-CN" altLang="en-US" dirty="0">
                <a:solidFill>
                  <a:srgbClr val="221E1F"/>
                </a:solidFill>
                <a:latin typeface="Adobe 宋体 Std L" panose="02020300000000000000" pitchFamily="18" charset="-122"/>
                <a:ea typeface="Adobe 宋体 Std L" panose="02020300000000000000" pitchFamily="18" charset="-122"/>
              </a:rPr>
              <a:t>该了解清楚，毕竟收入的高低也是衡量一个人社会贡献大小和</a:t>
            </a:r>
            <a:r>
              <a:rPr lang="zh-CN" altLang="en-US" dirty="0" smtClean="0">
                <a:solidFill>
                  <a:srgbClr val="221E1F"/>
                </a:solidFill>
                <a:latin typeface="Adobe 宋体 Std L" panose="02020300000000000000" pitchFamily="18" charset="-122"/>
                <a:ea typeface="Adobe 宋体 Std L" panose="02020300000000000000" pitchFamily="18" charset="-122"/>
              </a:rPr>
              <a:t>社会地位</a:t>
            </a:r>
            <a:r>
              <a:rPr lang="zh-CN" altLang="en-US" dirty="0">
                <a:solidFill>
                  <a:srgbClr val="221E1F"/>
                </a:solidFill>
                <a:latin typeface="Adobe 宋体 Std L" panose="02020300000000000000" pitchFamily="18" charset="-122"/>
                <a:ea typeface="Adobe 宋体 Std L" panose="02020300000000000000" pitchFamily="18" charset="-122"/>
              </a:rPr>
              <a:t>高低的一个重要方面。当然，我们也不能一味地追求实惠而</a:t>
            </a:r>
            <a:r>
              <a:rPr lang="zh-CN" altLang="en-US" dirty="0" smtClean="0">
                <a:solidFill>
                  <a:srgbClr val="221E1F"/>
                </a:solidFill>
                <a:latin typeface="Adobe 宋体 Std L" panose="02020300000000000000" pitchFamily="18" charset="-122"/>
                <a:ea typeface="Adobe 宋体 Std L" panose="02020300000000000000" pitchFamily="18" charset="-122"/>
              </a:rPr>
              <a:t>荒废了</a:t>
            </a:r>
            <a:r>
              <a:rPr lang="zh-CN" altLang="en-US" dirty="0">
                <a:solidFill>
                  <a:srgbClr val="221E1F"/>
                </a:solidFill>
                <a:latin typeface="Adobe 宋体 Std L" panose="02020300000000000000" pitchFamily="18" charset="-122"/>
                <a:ea typeface="Adobe 宋体 Std L" panose="02020300000000000000" pitchFamily="18" charset="-122"/>
              </a:rPr>
              <a:t>自己的专业，忽视了自己的个人发展。</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9254" y="4361350"/>
            <a:ext cx="2284772" cy="2284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56272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634179"/>
            <a:ext cx="11265740" cy="5493812"/>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遵循正确择业原则</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职业选择是中职毕业生在一定职业需要的驱动下，根据社会需求所做出的选择行为。</a:t>
            </a:r>
            <a:r>
              <a:rPr lang="zh-CN" altLang="en-US" dirty="0" smtClean="0">
                <a:solidFill>
                  <a:srgbClr val="221E1F"/>
                </a:solidFill>
                <a:latin typeface="Adobe 宋体 Std L" panose="02020300000000000000" pitchFamily="18" charset="-122"/>
                <a:ea typeface="Adobe 宋体 Std L" panose="02020300000000000000" pitchFamily="18" charset="-122"/>
              </a:rPr>
              <a:t>在职业选择</a:t>
            </a:r>
            <a:r>
              <a:rPr lang="zh-CN" altLang="en-US" dirty="0">
                <a:solidFill>
                  <a:srgbClr val="221E1F"/>
                </a:solidFill>
                <a:latin typeface="Adobe 宋体 Std L" panose="02020300000000000000" pitchFamily="18" charset="-122"/>
                <a:ea typeface="Adobe 宋体 Std L" panose="02020300000000000000" pitchFamily="18" charset="-122"/>
              </a:rPr>
              <a:t>中，每个人的价值理念和背景不同，往往会做出不同的决策。毕业生在择业时，</a:t>
            </a:r>
            <a:r>
              <a:rPr lang="zh-CN" altLang="en-US" dirty="0" smtClean="0">
                <a:solidFill>
                  <a:srgbClr val="221E1F"/>
                </a:solidFill>
                <a:latin typeface="Adobe 宋体 Std L" panose="02020300000000000000" pitchFamily="18" charset="-122"/>
                <a:ea typeface="Adobe 宋体 Std L" panose="02020300000000000000" pitchFamily="18" charset="-122"/>
              </a:rPr>
              <a:t>正确</a:t>
            </a:r>
            <a:r>
              <a:rPr lang="zh-CN" altLang="en-US" dirty="0">
                <a:solidFill>
                  <a:srgbClr val="221E1F"/>
                </a:solidFill>
                <a:latin typeface="Adobe 宋体 Std L" panose="02020300000000000000" pitchFamily="18" charset="-122"/>
                <a:ea typeface="Adobe 宋体 Std L" panose="02020300000000000000" pitchFamily="18" charset="-122"/>
              </a:rPr>
              <a:t>地认识和掌握择业原则，不仅有助于个人找到合适的职业岗位，而且有利于个人的成长</a:t>
            </a:r>
            <a:r>
              <a:rPr lang="zh-CN" altLang="en-US" dirty="0" smtClean="0">
                <a:solidFill>
                  <a:srgbClr val="221E1F"/>
                </a:solidFill>
                <a:latin typeface="Adobe 宋体 Std L" panose="02020300000000000000" pitchFamily="18" charset="-122"/>
                <a:ea typeface="Adobe 宋体 Std L" panose="02020300000000000000" pitchFamily="18" charset="-122"/>
              </a:rPr>
              <a:t>、成才</a:t>
            </a:r>
            <a:r>
              <a:rPr lang="zh-CN" altLang="en-US" dirty="0">
                <a:solidFill>
                  <a:srgbClr val="221E1F"/>
                </a:solidFill>
                <a:latin typeface="Adobe 宋体 Std L" panose="02020300000000000000" pitchFamily="18" charset="-122"/>
                <a:ea typeface="Adobe 宋体 Std L" panose="02020300000000000000" pitchFamily="18" charset="-122"/>
              </a:rPr>
              <a:t>和职业理想的实现。</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）从实际出发，及时就业原则。职业技术类学生在职业选择时，一定要从实际情况</a:t>
            </a:r>
            <a:r>
              <a:rPr lang="zh-CN" altLang="en-US" dirty="0" smtClean="0">
                <a:solidFill>
                  <a:srgbClr val="221E1F"/>
                </a:solidFill>
                <a:latin typeface="Adobe 宋体 Std L" panose="02020300000000000000" pitchFamily="18" charset="-122"/>
                <a:ea typeface="Adobe 宋体 Std L" panose="02020300000000000000" pitchFamily="18" charset="-122"/>
              </a:rPr>
              <a:t>出发</a:t>
            </a:r>
            <a:r>
              <a:rPr lang="zh-CN" altLang="en-US" dirty="0">
                <a:solidFill>
                  <a:srgbClr val="221E1F"/>
                </a:solidFill>
                <a:latin typeface="Adobe 宋体 Std L" panose="02020300000000000000" pitchFamily="18" charset="-122"/>
                <a:ea typeface="Adobe 宋体 Std L" panose="02020300000000000000" pitchFamily="18" charset="-122"/>
              </a:rPr>
              <a:t>，谨防脱离实际、贪图虚荣、盲目攀比，走入就业误区，浪费青春时光。从实际情况</a:t>
            </a:r>
            <a:r>
              <a:rPr lang="zh-CN" altLang="en-US" dirty="0" smtClean="0">
                <a:solidFill>
                  <a:srgbClr val="221E1F"/>
                </a:solidFill>
                <a:latin typeface="Adobe 宋体 Std L" panose="02020300000000000000" pitchFamily="18" charset="-122"/>
                <a:ea typeface="Adobe 宋体 Std L" panose="02020300000000000000" pitchFamily="18" charset="-122"/>
              </a:rPr>
              <a:t>出发就是</a:t>
            </a:r>
            <a:r>
              <a:rPr lang="zh-CN" altLang="en-US" dirty="0">
                <a:solidFill>
                  <a:srgbClr val="221E1F"/>
                </a:solidFill>
                <a:latin typeface="Adobe 宋体 Std L" panose="02020300000000000000" pitchFamily="18" charset="-122"/>
                <a:ea typeface="Adobe 宋体 Std L" panose="02020300000000000000" pitchFamily="18" charset="-122"/>
              </a:rPr>
              <a:t>要清晰地认识自己，同时要了解职业。认识自己既包括认识自己的各种个性优缺点和</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水平及特征，也包括认识自己的生理素质、知识结构和职业适应性，目的在于真正发现</a:t>
            </a:r>
            <a:r>
              <a:rPr lang="zh-CN" altLang="en-US" dirty="0" smtClean="0">
                <a:solidFill>
                  <a:srgbClr val="221E1F"/>
                </a:solidFill>
                <a:latin typeface="Adobe 宋体 Std L" panose="02020300000000000000" pitchFamily="18" charset="-122"/>
                <a:ea typeface="Adobe 宋体 Std L" panose="02020300000000000000" pitchFamily="18" charset="-122"/>
              </a:rPr>
              <a:t>自己</a:t>
            </a:r>
            <a:r>
              <a:rPr lang="zh-CN" altLang="en-US" dirty="0">
                <a:solidFill>
                  <a:srgbClr val="221E1F"/>
                </a:solidFill>
                <a:latin typeface="Adobe 宋体 Std L" panose="02020300000000000000" pitchFamily="18" charset="-122"/>
                <a:ea typeface="Adobe 宋体 Std L" panose="02020300000000000000" pitchFamily="18" charset="-122"/>
              </a:rPr>
              <a:t>最适合干什么工作。了解职业，既要了解各种职业的性质、特点、报酬等，也要了解各</a:t>
            </a:r>
            <a:r>
              <a:rPr lang="zh-CN" altLang="en-US" dirty="0" smtClean="0">
                <a:solidFill>
                  <a:srgbClr val="221E1F"/>
                </a:solidFill>
                <a:latin typeface="Adobe 宋体 Std L" panose="02020300000000000000" pitchFamily="18" charset="-122"/>
                <a:ea typeface="Adobe 宋体 Std L" panose="02020300000000000000" pitchFamily="18" charset="-122"/>
              </a:rPr>
              <a:t>类职业</a:t>
            </a:r>
            <a:r>
              <a:rPr lang="zh-CN" altLang="en-US" dirty="0">
                <a:solidFill>
                  <a:srgbClr val="221E1F"/>
                </a:solidFill>
                <a:latin typeface="Adobe 宋体 Std L" panose="02020300000000000000" pitchFamily="18" charset="-122"/>
                <a:ea typeface="Adobe 宋体 Std L" panose="02020300000000000000" pitchFamily="18" charset="-122"/>
              </a:rPr>
              <a:t>对人的素质要求。此外，还要加深对职业流动性的认识，改变一次就业定终身的状况</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）发挥个人素质优势原则。所谓发挥素质优势，是指青年学生在面临职业岗位</a:t>
            </a:r>
            <a:r>
              <a:rPr lang="zh-CN" altLang="en-US" dirty="0" smtClean="0">
                <a:solidFill>
                  <a:srgbClr val="221E1F"/>
                </a:solidFill>
                <a:latin typeface="Adobe 宋体 Std L" panose="02020300000000000000" pitchFamily="18" charset="-122"/>
                <a:ea typeface="Adobe 宋体 Std L" panose="02020300000000000000" pitchFamily="18" charset="-122"/>
              </a:rPr>
              <a:t>选择时</a:t>
            </a:r>
            <a:r>
              <a:rPr lang="zh-CN" altLang="en-US" dirty="0">
                <a:solidFill>
                  <a:srgbClr val="221E1F"/>
                </a:solidFill>
                <a:latin typeface="Adobe 宋体 Std L" panose="02020300000000000000" pitchFamily="18" charset="-122"/>
                <a:ea typeface="Adobe 宋体 Std L" panose="02020300000000000000" pitchFamily="18" charset="-122"/>
              </a:rPr>
              <a:t>，正确评估自己的素质、能力情况，将个人的求职意愿与社会</a:t>
            </a:r>
            <a:r>
              <a:rPr lang="zh-CN" altLang="en-US" dirty="0" smtClean="0">
                <a:solidFill>
                  <a:srgbClr val="221E1F"/>
                </a:solidFill>
                <a:latin typeface="Adobe 宋体 Std L" panose="02020300000000000000" pitchFamily="18" charset="-122"/>
                <a:ea typeface="Adobe 宋体 Std L" panose="02020300000000000000" pitchFamily="18" charset="-122"/>
              </a:rPr>
              <a:t>的客观</a:t>
            </a:r>
            <a:r>
              <a:rPr lang="zh-CN" altLang="en-US" dirty="0">
                <a:solidFill>
                  <a:srgbClr val="221E1F"/>
                </a:solidFill>
                <a:latin typeface="Adobe 宋体 Std L" panose="02020300000000000000" pitchFamily="18" charset="-122"/>
                <a:ea typeface="Adobe 宋体 Std L" panose="02020300000000000000" pitchFamily="18" charset="-122"/>
              </a:rPr>
              <a:t>需要结合起来，加以全面而充分的考虑，侧重某一特长或某</a:t>
            </a:r>
            <a:r>
              <a:rPr lang="zh-CN" altLang="en-US" dirty="0" smtClean="0">
                <a:solidFill>
                  <a:srgbClr val="221E1F"/>
                </a:solidFill>
                <a:latin typeface="Adobe 宋体 Std L" panose="02020300000000000000" pitchFamily="18" charset="-122"/>
                <a:ea typeface="Adobe 宋体 Std L" panose="02020300000000000000" pitchFamily="18" charset="-122"/>
              </a:rPr>
              <a:t>一优势</a:t>
            </a:r>
            <a:r>
              <a:rPr lang="zh-CN" altLang="en-US" dirty="0">
                <a:solidFill>
                  <a:srgbClr val="221E1F"/>
                </a:solidFill>
                <a:latin typeface="Adobe 宋体 Std L" panose="02020300000000000000" pitchFamily="18" charset="-122"/>
                <a:ea typeface="Adobe 宋体 Std L" panose="02020300000000000000" pitchFamily="18" charset="-122"/>
              </a:rPr>
              <a:t>来选择职业岗位，以利于今后在职业岗位上顺利而出色地</a:t>
            </a:r>
            <a:r>
              <a:rPr lang="zh-CN" altLang="en-US" dirty="0" smtClean="0">
                <a:solidFill>
                  <a:srgbClr val="221E1F"/>
                </a:solidFill>
                <a:latin typeface="Adobe 宋体 Std L" panose="02020300000000000000" pitchFamily="18" charset="-122"/>
                <a:ea typeface="Adobe 宋体 Std L" panose="02020300000000000000" pitchFamily="18" charset="-122"/>
              </a:rPr>
              <a:t>完成本职工作</a:t>
            </a:r>
            <a:r>
              <a:rPr lang="zh-CN" altLang="en-US" dirty="0">
                <a:solidFill>
                  <a:srgbClr val="221E1F"/>
                </a:solidFill>
                <a:latin typeface="Adobe 宋体 Std L" panose="02020300000000000000" pitchFamily="18" charset="-122"/>
                <a:ea typeface="Adobe 宋体 Std L" panose="02020300000000000000" pitchFamily="18" charset="-122"/>
              </a:rPr>
              <a:t>。发挥个人素质优势原则，同时也体现了现实需要性</a:t>
            </a:r>
            <a:r>
              <a:rPr lang="zh-CN" altLang="en-US" dirty="0" smtClean="0">
                <a:solidFill>
                  <a:srgbClr val="221E1F"/>
                </a:solidFill>
                <a:latin typeface="Adobe 宋体 Std L" panose="02020300000000000000" pitchFamily="18" charset="-122"/>
                <a:ea typeface="Adobe 宋体 Std L" panose="02020300000000000000" pitchFamily="18" charset="-122"/>
              </a:rPr>
              <a:t>原则</a:t>
            </a:r>
            <a:r>
              <a:rPr lang="zh-CN" altLang="en-US" dirty="0">
                <a:solidFill>
                  <a:srgbClr val="221E1F"/>
                </a:solidFill>
                <a:latin typeface="Adobe 宋体 Std L" panose="02020300000000000000" pitchFamily="18" charset="-122"/>
                <a:ea typeface="Adobe 宋体 Std L" panose="02020300000000000000" pitchFamily="18" charset="-122"/>
              </a:rPr>
              <a:t>、个人发展性原则以及从实际出发的原则。</a:t>
            </a:r>
          </a:p>
        </p:txBody>
      </p:sp>
    </p:spTree>
    <p:extLst>
      <p:ext uri="{BB962C8B-B14F-4D97-AF65-F5344CB8AC3E}">
        <p14:creationId xmlns:p14="http://schemas.microsoft.com/office/powerpoint/2010/main" val="31152719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634179"/>
            <a:ext cx="11265740" cy="5078313"/>
          </a:xfrm>
          <a:prstGeom prst="rect">
            <a:avLst/>
          </a:prstGeom>
        </p:spPr>
        <p:txBody>
          <a:bodyPr wrap="square">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）个人发展性原则。个人发展性原则，包括两方面的含义：一方面，在择业时要</a:t>
            </a:r>
            <a:r>
              <a:rPr lang="zh-CN" altLang="en-US" dirty="0" smtClean="0">
                <a:solidFill>
                  <a:srgbClr val="221E1F"/>
                </a:solidFill>
                <a:latin typeface="Adobe 宋体 Std L" panose="02020300000000000000" pitchFamily="18" charset="-122"/>
                <a:ea typeface="Adobe 宋体 Std L" panose="02020300000000000000" pitchFamily="18" charset="-122"/>
              </a:rPr>
              <a:t>注意</a:t>
            </a:r>
            <a:r>
              <a:rPr lang="zh-CN" altLang="en-US" dirty="0">
                <a:solidFill>
                  <a:srgbClr val="221E1F"/>
                </a:solidFill>
                <a:latin typeface="Adobe 宋体 Std L" panose="02020300000000000000" pitchFamily="18" charset="-122"/>
                <a:ea typeface="Adobe 宋体 Std L" panose="02020300000000000000" pitchFamily="18" charset="-122"/>
              </a:rPr>
              <a:t>选择那些有利于自己今后发展的职业，根据自己的特长、兴趣等因素，综合判断自己在</a:t>
            </a:r>
            <a:r>
              <a:rPr lang="zh-CN" altLang="en-US" dirty="0" smtClean="0">
                <a:solidFill>
                  <a:srgbClr val="221E1F"/>
                </a:solidFill>
                <a:latin typeface="Adobe 宋体 Std L" panose="02020300000000000000" pitchFamily="18" charset="-122"/>
                <a:ea typeface="Adobe 宋体 Std L" panose="02020300000000000000" pitchFamily="18" charset="-122"/>
              </a:rPr>
              <a:t>今后</a:t>
            </a:r>
            <a:r>
              <a:rPr lang="zh-CN" altLang="en-US" dirty="0">
                <a:solidFill>
                  <a:srgbClr val="221E1F"/>
                </a:solidFill>
                <a:latin typeface="Adobe 宋体 Std L" panose="02020300000000000000" pitchFamily="18" charset="-122"/>
                <a:ea typeface="Adobe 宋体 Std L" panose="02020300000000000000" pitchFamily="18" charset="-122"/>
              </a:rPr>
              <a:t>的职业岗位上有无发展前途，能否把自己所从事的职业作为事业去做。另一方面，在</a:t>
            </a:r>
            <a:r>
              <a:rPr lang="zh-CN" altLang="en-US" dirty="0" smtClean="0">
                <a:solidFill>
                  <a:srgbClr val="221E1F"/>
                </a:solidFill>
                <a:latin typeface="Adobe 宋体 Std L" panose="02020300000000000000" pitchFamily="18" charset="-122"/>
                <a:ea typeface="Adobe 宋体 Std L" panose="02020300000000000000" pitchFamily="18" charset="-122"/>
              </a:rPr>
              <a:t>择业时</a:t>
            </a:r>
            <a:r>
              <a:rPr lang="zh-CN" altLang="en-US" dirty="0">
                <a:solidFill>
                  <a:srgbClr val="221E1F"/>
                </a:solidFill>
                <a:latin typeface="Adobe 宋体 Std L" panose="02020300000000000000" pitchFamily="18" charset="-122"/>
                <a:ea typeface="Adobe 宋体 Std L" panose="02020300000000000000" pitchFamily="18" charset="-122"/>
              </a:rPr>
              <a:t>要考虑这种职业在当时当地有没有发展前途。有的职业在当时当地可能还不景气，但是</a:t>
            </a:r>
            <a:r>
              <a:rPr lang="zh-CN" altLang="en-US" dirty="0" smtClean="0">
                <a:solidFill>
                  <a:srgbClr val="221E1F"/>
                </a:solidFill>
                <a:latin typeface="Adobe 宋体 Std L" panose="02020300000000000000" pitchFamily="18" charset="-122"/>
                <a:ea typeface="Adobe 宋体 Std L" panose="02020300000000000000" pitchFamily="18" charset="-122"/>
              </a:rPr>
              <a:t>根据</a:t>
            </a:r>
            <a:r>
              <a:rPr lang="zh-CN" altLang="en-US" dirty="0">
                <a:solidFill>
                  <a:srgbClr val="221E1F"/>
                </a:solidFill>
                <a:latin typeface="Adobe 宋体 Std L" panose="02020300000000000000" pitchFamily="18" charset="-122"/>
                <a:ea typeface="Adobe 宋体 Std L" panose="02020300000000000000" pitchFamily="18" charset="-122"/>
              </a:rPr>
              <a:t>资源及社会需要的分析，在不久的将来会有很大的发展，就可选择。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）现实需要性原则。现实需要性原则主要是学生在择业时，要考虑到特定的</a:t>
            </a:r>
            <a:r>
              <a:rPr lang="zh-CN" altLang="en-US" dirty="0" smtClean="0">
                <a:solidFill>
                  <a:srgbClr val="221E1F"/>
                </a:solidFill>
                <a:latin typeface="Adobe 宋体 Std L" panose="02020300000000000000" pitchFamily="18" charset="-122"/>
                <a:ea typeface="Adobe 宋体 Std L" panose="02020300000000000000" pitchFamily="18" charset="-122"/>
              </a:rPr>
              <a:t>环境条件</a:t>
            </a:r>
            <a:r>
              <a:rPr lang="zh-CN" altLang="en-US" dirty="0">
                <a:solidFill>
                  <a:srgbClr val="221E1F"/>
                </a:solidFill>
                <a:latin typeface="Adobe 宋体 Std L" panose="02020300000000000000" pitchFamily="18" charset="-122"/>
                <a:ea typeface="Adobe 宋体 Std L" panose="02020300000000000000" pitchFamily="18" charset="-122"/>
              </a:rPr>
              <a:t>和时代要求，而不能脱离社会现实，孤立地追求“自我设计”。包括职业技术类学校</a:t>
            </a:r>
            <a:r>
              <a:rPr lang="zh-CN" altLang="en-US" dirty="0" smtClean="0">
                <a:solidFill>
                  <a:srgbClr val="221E1F"/>
                </a:solidFill>
                <a:latin typeface="Adobe 宋体 Std L" panose="02020300000000000000" pitchFamily="18" charset="-122"/>
                <a:ea typeface="Adobe 宋体 Std L" panose="02020300000000000000" pitchFamily="18" charset="-122"/>
              </a:rPr>
              <a:t>的业</a:t>
            </a:r>
            <a:r>
              <a:rPr lang="zh-CN" altLang="en-US" dirty="0">
                <a:solidFill>
                  <a:srgbClr val="221E1F"/>
                </a:solidFill>
                <a:latin typeface="Adobe 宋体 Std L" panose="02020300000000000000" pitchFamily="18" charset="-122"/>
                <a:ea typeface="Adobe 宋体 Std L" panose="02020300000000000000" pitchFamily="18" charset="-122"/>
              </a:rPr>
              <a:t>生都想去大城市就业，但是，要看到近年来就业形势的严峻，与那些高等院校的毕业</a:t>
            </a:r>
            <a:r>
              <a:rPr lang="zh-CN" altLang="en-US" dirty="0" smtClean="0">
                <a:solidFill>
                  <a:srgbClr val="221E1F"/>
                </a:solidFill>
                <a:latin typeface="Adobe 宋体 Std L" panose="02020300000000000000" pitchFamily="18" charset="-122"/>
                <a:ea typeface="Adobe 宋体 Std L" panose="02020300000000000000" pitchFamily="18" charset="-122"/>
              </a:rPr>
              <a:t>生相比</a:t>
            </a:r>
            <a:r>
              <a:rPr lang="zh-CN" altLang="en-US" dirty="0">
                <a:solidFill>
                  <a:srgbClr val="221E1F"/>
                </a:solidFill>
                <a:latin typeface="Adobe 宋体 Std L" panose="02020300000000000000" pitchFamily="18" charset="-122"/>
                <a:ea typeface="Adobe 宋体 Std L" panose="02020300000000000000" pitchFamily="18" charset="-122"/>
              </a:rPr>
              <a:t>，职业技术类学校毕业生在竞争高级岗位时处于劣势。而国家正在实施科教兴国的战略</a:t>
            </a:r>
            <a:r>
              <a:rPr lang="zh-CN" altLang="en-US" dirty="0" smtClean="0">
                <a:solidFill>
                  <a:srgbClr val="221E1F"/>
                </a:solidFill>
                <a:latin typeface="Adobe 宋体 Std L" panose="02020300000000000000" pitchFamily="18" charset="-122"/>
                <a:ea typeface="Adobe 宋体 Std L" panose="02020300000000000000" pitchFamily="18" charset="-122"/>
              </a:rPr>
              <a:t>方针</a:t>
            </a:r>
            <a:r>
              <a:rPr lang="zh-CN" altLang="en-US" dirty="0">
                <a:solidFill>
                  <a:srgbClr val="221E1F"/>
                </a:solidFill>
                <a:latin typeface="Adobe 宋体 Std L" panose="02020300000000000000" pitchFamily="18" charset="-122"/>
                <a:ea typeface="Adobe 宋体 Std L" panose="02020300000000000000" pitchFamily="18" charset="-122"/>
              </a:rPr>
              <a:t>，一些国家重点建设项目、重点单位、西部及边远地区、艰苦行业以及对国民经济影响</a:t>
            </a:r>
            <a:r>
              <a:rPr lang="zh-CN" altLang="en-US" dirty="0" smtClean="0">
                <a:solidFill>
                  <a:srgbClr val="221E1F"/>
                </a:solidFill>
                <a:latin typeface="Adobe 宋体 Std L" panose="02020300000000000000" pitchFamily="18" charset="-122"/>
                <a:ea typeface="Adobe 宋体 Std L" panose="02020300000000000000" pitchFamily="18" charset="-122"/>
              </a:rPr>
              <a:t>较大</a:t>
            </a:r>
            <a:r>
              <a:rPr lang="zh-CN" altLang="en-US" dirty="0">
                <a:solidFill>
                  <a:srgbClr val="221E1F"/>
                </a:solidFill>
                <a:latin typeface="Adobe 宋体 Std L" panose="02020300000000000000" pitchFamily="18" charset="-122"/>
                <a:ea typeface="Adobe 宋体 Std L" panose="02020300000000000000" pitchFamily="18" charset="-122"/>
              </a:rPr>
              <a:t>的能源、农林、交通、原材料部门需要人才，地、市及区县的大中型企业需要人才，</a:t>
            </a:r>
            <a:r>
              <a:rPr lang="zh-CN" altLang="en-US" dirty="0" smtClean="0">
                <a:solidFill>
                  <a:srgbClr val="221E1F"/>
                </a:solidFill>
                <a:latin typeface="Adobe 宋体 Std L" panose="02020300000000000000" pitchFamily="18" charset="-122"/>
                <a:ea typeface="Adobe 宋体 Std L" panose="02020300000000000000" pitchFamily="18" charset="-122"/>
              </a:rPr>
              <a:t>一些集体</a:t>
            </a:r>
            <a:r>
              <a:rPr lang="zh-CN" altLang="en-US" dirty="0">
                <a:solidFill>
                  <a:srgbClr val="221E1F"/>
                </a:solidFill>
                <a:latin typeface="Adobe 宋体 Std L" panose="02020300000000000000" pitchFamily="18" charset="-122"/>
                <a:ea typeface="Adobe 宋体 Std L" panose="02020300000000000000" pitchFamily="18" charset="-122"/>
              </a:rPr>
              <a:t>、联营、股份制等经济类型的企业更急需人才。职业技术类学生在择业时，可以考虑</a:t>
            </a:r>
            <a:r>
              <a:rPr lang="zh-CN" altLang="en-US" dirty="0" smtClean="0">
                <a:solidFill>
                  <a:srgbClr val="221E1F"/>
                </a:solidFill>
                <a:latin typeface="Adobe 宋体 Std L" panose="02020300000000000000" pitchFamily="18" charset="-122"/>
                <a:ea typeface="Adobe 宋体 Std L" panose="02020300000000000000" pitchFamily="18" charset="-122"/>
              </a:rPr>
              <a:t>到中西部</a:t>
            </a:r>
            <a:r>
              <a:rPr lang="zh-CN" altLang="en-US" dirty="0">
                <a:solidFill>
                  <a:srgbClr val="221E1F"/>
                </a:solidFill>
                <a:latin typeface="Adobe 宋体 Std L" panose="02020300000000000000" pitchFamily="18" charset="-122"/>
                <a:ea typeface="Adobe 宋体 Std L" panose="02020300000000000000" pitchFamily="18" charset="-122"/>
              </a:rPr>
              <a:t>的地、市及区县就业或创业，这既符合国家建设的现实需要，也适合职业技术类</a:t>
            </a:r>
            <a:r>
              <a:rPr lang="zh-CN" altLang="en-US" dirty="0" smtClean="0">
                <a:solidFill>
                  <a:srgbClr val="221E1F"/>
                </a:solidFill>
                <a:latin typeface="Adobe 宋体 Std L" panose="02020300000000000000" pitchFamily="18" charset="-122"/>
                <a:ea typeface="Adobe 宋体 Std L" panose="02020300000000000000" pitchFamily="18" charset="-122"/>
              </a:rPr>
              <a:t>学生发挥</a:t>
            </a:r>
            <a:r>
              <a:rPr lang="zh-CN" altLang="en-US" dirty="0">
                <a:solidFill>
                  <a:srgbClr val="221E1F"/>
                </a:solidFill>
                <a:latin typeface="Adobe 宋体 Std L" panose="02020300000000000000" pitchFamily="18" charset="-122"/>
                <a:ea typeface="Adobe 宋体 Std L" panose="02020300000000000000" pitchFamily="18" charset="-122"/>
              </a:rPr>
              <a:t>自己所学的个人现实需要。只有这样，才能更好地实现自身的价值和成才的抱负。</a:t>
            </a:r>
          </a:p>
        </p:txBody>
      </p:sp>
    </p:spTree>
    <p:extLst>
      <p:ext uri="{BB962C8B-B14F-4D97-AF65-F5344CB8AC3E}">
        <p14:creationId xmlns:p14="http://schemas.microsoft.com/office/powerpoint/2010/main" val="129172593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132737"/>
            <a:ext cx="11265740" cy="7155805"/>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5. </a:t>
            </a:r>
            <a:r>
              <a:rPr lang="zh-CN" altLang="en-US" b="1" dirty="0">
                <a:solidFill>
                  <a:srgbClr val="221E1F"/>
                </a:solidFill>
                <a:latin typeface="Adobe 宋体 Std L" panose="02020300000000000000" pitchFamily="18" charset="-122"/>
                <a:ea typeface="Adobe 宋体 Std L" panose="02020300000000000000" pitchFamily="18" charset="-122"/>
              </a:rPr>
              <a:t>择业观念的转变</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择业观念是毕业生的世界观、人生观、价值观在择业活动中的综合反映，是他们对于</a:t>
            </a:r>
            <a:r>
              <a:rPr lang="zh-CN" altLang="en-US" dirty="0" smtClean="0">
                <a:solidFill>
                  <a:srgbClr val="221E1F"/>
                </a:solidFill>
                <a:latin typeface="Adobe 宋体 Std L" panose="02020300000000000000" pitchFamily="18" charset="-122"/>
                <a:ea typeface="Adobe 宋体 Std L" panose="02020300000000000000" pitchFamily="18" charset="-122"/>
              </a:rPr>
              <a:t>择业</a:t>
            </a:r>
            <a:r>
              <a:rPr lang="zh-CN" altLang="en-US" dirty="0">
                <a:solidFill>
                  <a:srgbClr val="221E1F"/>
                </a:solidFill>
                <a:latin typeface="Adobe 宋体 Std L" panose="02020300000000000000" pitchFamily="18" charset="-122"/>
                <a:ea typeface="Adobe 宋体 Std L" panose="02020300000000000000" pitchFamily="18" charset="-122"/>
              </a:rPr>
              <a:t>的目的、意义的根本看法和态度的体现。择业观念的正确与否将直接影响到毕业生能否</a:t>
            </a:r>
            <a:r>
              <a:rPr lang="zh-CN" altLang="en-US" dirty="0" smtClean="0">
                <a:solidFill>
                  <a:srgbClr val="221E1F"/>
                </a:solidFill>
                <a:latin typeface="Adobe 宋体 Std L" panose="02020300000000000000" pitchFamily="18" charset="-122"/>
                <a:ea typeface="Adobe 宋体 Std L" panose="02020300000000000000" pitchFamily="18" charset="-122"/>
              </a:rPr>
              <a:t>正确</a:t>
            </a:r>
            <a:r>
              <a:rPr lang="zh-CN" altLang="en-US" dirty="0">
                <a:solidFill>
                  <a:srgbClr val="221E1F"/>
                </a:solidFill>
                <a:latin typeface="Adobe 宋体 Std L" panose="02020300000000000000" pitchFamily="18" charset="-122"/>
                <a:ea typeface="Adobe 宋体 Std L" panose="02020300000000000000" pitchFamily="18" charset="-122"/>
              </a:rPr>
              <a:t>认识自我、适应社会并成功就业，也将在一定程度上影响到国家经济和社会的持续发展</a:t>
            </a:r>
            <a:r>
              <a:rPr lang="zh-CN" altLang="en-US" dirty="0" smtClean="0">
                <a:solidFill>
                  <a:srgbClr val="221E1F"/>
                </a:solidFill>
                <a:latin typeface="Adobe 宋体 Std L" panose="02020300000000000000" pitchFamily="18" charset="-122"/>
                <a:ea typeface="Adobe 宋体 Std L" panose="02020300000000000000" pitchFamily="18" charset="-122"/>
              </a:rPr>
              <a:t>。同时</a:t>
            </a:r>
            <a:r>
              <a:rPr lang="zh-CN" altLang="en-US" dirty="0">
                <a:solidFill>
                  <a:srgbClr val="221E1F"/>
                </a:solidFill>
                <a:latin typeface="Adobe 宋体 Std L" panose="02020300000000000000" pitchFamily="18" charset="-122"/>
                <a:ea typeface="Adobe 宋体 Std L" panose="02020300000000000000" pitchFamily="18" charset="-122"/>
              </a:rPr>
              <a:t>，随着产业结构的调整、职业的变迁，“皇帝的女儿不愁嫁”已成为历史，就业形势</a:t>
            </a:r>
            <a:r>
              <a:rPr lang="zh-CN" altLang="en-US" dirty="0" smtClean="0">
                <a:solidFill>
                  <a:srgbClr val="221E1F"/>
                </a:solidFill>
                <a:latin typeface="Adobe 宋体 Std L" panose="02020300000000000000" pitchFamily="18" charset="-122"/>
                <a:ea typeface="Adobe 宋体 Std L" panose="02020300000000000000" pitchFamily="18" charset="-122"/>
              </a:rPr>
              <a:t>的严峻</a:t>
            </a:r>
            <a:r>
              <a:rPr lang="zh-CN" altLang="en-US" dirty="0">
                <a:solidFill>
                  <a:srgbClr val="221E1F"/>
                </a:solidFill>
                <a:latin typeface="Adobe 宋体 Std L" panose="02020300000000000000" pitchFamily="18" charset="-122"/>
                <a:ea typeface="Adobe 宋体 Std L" panose="02020300000000000000" pitchFamily="18" charset="-122"/>
              </a:rPr>
              <a:t>要求毕业生顺应潮流，转变择业思路，树立正确而新型的择业观。</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）自主择业。“双向选择，自主择业”已经成为社会现实，大势所趋。然而，在</a:t>
            </a:r>
            <a:r>
              <a:rPr lang="zh-CN" altLang="en-US" dirty="0" smtClean="0">
                <a:solidFill>
                  <a:srgbClr val="221E1F"/>
                </a:solidFill>
                <a:latin typeface="Adobe 宋体 Std L" panose="02020300000000000000" pitchFamily="18" charset="-122"/>
                <a:ea typeface="Adobe 宋体 Std L" panose="02020300000000000000" pitchFamily="18" charset="-122"/>
              </a:rPr>
              <a:t>择业</a:t>
            </a:r>
            <a:r>
              <a:rPr lang="zh-CN" altLang="en-US" dirty="0">
                <a:solidFill>
                  <a:srgbClr val="221E1F"/>
                </a:solidFill>
                <a:latin typeface="Adobe 宋体 Std L" panose="02020300000000000000" pitchFamily="18" charset="-122"/>
                <a:ea typeface="Adobe 宋体 Std L" panose="02020300000000000000" pitchFamily="18" charset="-122"/>
              </a:rPr>
              <a:t>活动中，常可见到这样的情况，有不少同学自己羞于碰壁，竟然让家长去给自己投简历</a:t>
            </a:r>
            <a:r>
              <a:rPr lang="zh-CN" altLang="en-US" dirty="0" smtClean="0">
                <a:solidFill>
                  <a:srgbClr val="221E1F"/>
                </a:solidFill>
                <a:latin typeface="Adobe 宋体 Std L" panose="02020300000000000000" pitchFamily="18" charset="-122"/>
                <a:ea typeface="Adobe 宋体 Std L" panose="02020300000000000000" pitchFamily="18" charset="-122"/>
              </a:rPr>
              <a:t>，有</a:t>
            </a:r>
            <a:r>
              <a:rPr lang="zh-CN" altLang="en-US" dirty="0">
                <a:solidFill>
                  <a:srgbClr val="221E1F"/>
                </a:solidFill>
                <a:latin typeface="Adobe 宋体 Std L" panose="02020300000000000000" pitchFamily="18" charset="-122"/>
                <a:ea typeface="Adobe 宋体 Std L" panose="02020300000000000000" pitchFamily="18" charset="-122"/>
              </a:rPr>
              <a:t>的由家长陪着参加“双向选择”会，不能显出自主择业能力。有的同学在与用人单位</a:t>
            </a:r>
            <a:r>
              <a:rPr lang="zh-CN" altLang="en-US" dirty="0" smtClean="0">
                <a:solidFill>
                  <a:srgbClr val="221E1F"/>
                </a:solidFill>
                <a:latin typeface="Adobe 宋体 Std L" panose="02020300000000000000" pitchFamily="18" charset="-122"/>
                <a:ea typeface="Adobe 宋体 Std L" panose="02020300000000000000" pitchFamily="18" charset="-122"/>
              </a:rPr>
              <a:t>洽谈时</a:t>
            </a:r>
            <a:r>
              <a:rPr lang="zh-CN" altLang="en-US" dirty="0">
                <a:solidFill>
                  <a:srgbClr val="221E1F"/>
                </a:solidFill>
                <a:latin typeface="Adobe 宋体 Std L" panose="02020300000000000000" pitchFamily="18" charset="-122"/>
                <a:ea typeface="Adobe 宋体 Std L" panose="02020300000000000000" pitchFamily="18" charset="-122"/>
              </a:rPr>
              <a:t>，心情紧张，甚至连自己的基本情况都表达不清楚。有的对自主择业，说起来热情很高</a:t>
            </a:r>
            <a:r>
              <a:rPr lang="zh-CN" altLang="en-US" dirty="0" smtClean="0">
                <a:solidFill>
                  <a:srgbClr val="221E1F"/>
                </a:solidFill>
                <a:latin typeface="Adobe 宋体 Std L" panose="02020300000000000000" pitchFamily="18" charset="-122"/>
                <a:ea typeface="Adobe 宋体 Std L" panose="02020300000000000000" pitchFamily="18" charset="-122"/>
              </a:rPr>
              <a:t>，精神</a:t>
            </a:r>
            <a:r>
              <a:rPr lang="zh-CN" altLang="en-US" dirty="0">
                <a:solidFill>
                  <a:srgbClr val="221E1F"/>
                </a:solidFill>
                <a:latin typeface="Adobe 宋体 Std L" panose="02020300000000000000" pitchFamily="18" charset="-122"/>
                <a:ea typeface="Adobe 宋体 Std L" panose="02020300000000000000" pitchFamily="18" charset="-122"/>
              </a:rPr>
              <a:t>振奋，可一旦在择业中碰了壁，就心灰意懒，总希望家人托关系找到一个就业机会。</a:t>
            </a:r>
            <a:r>
              <a:rPr lang="zh-CN" altLang="en-US" dirty="0" smtClean="0">
                <a:solidFill>
                  <a:srgbClr val="221E1F"/>
                </a:solidFill>
                <a:latin typeface="Adobe 宋体 Std L" panose="02020300000000000000" pitchFamily="18" charset="-122"/>
                <a:ea typeface="Adobe 宋体 Std L" panose="02020300000000000000" pitchFamily="18" charset="-122"/>
              </a:rPr>
              <a:t>在发展</a:t>
            </a:r>
            <a:r>
              <a:rPr lang="zh-CN" altLang="en-US" dirty="0">
                <a:solidFill>
                  <a:srgbClr val="221E1F"/>
                </a:solidFill>
                <a:latin typeface="Adobe 宋体 Std L" panose="02020300000000000000" pitchFamily="18" charset="-122"/>
                <a:ea typeface="Adobe 宋体 Std L" panose="02020300000000000000" pitchFamily="18" charset="-122"/>
              </a:rPr>
              <a:t>社会主义市场经济的今天，同学们应该确立与之相适应的自主择业观念，树立竞争</a:t>
            </a:r>
            <a:r>
              <a:rPr lang="zh-CN" altLang="en-US" dirty="0" smtClean="0">
                <a:solidFill>
                  <a:srgbClr val="221E1F"/>
                </a:solidFill>
                <a:latin typeface="Adobe 宋体 Std L" panose="02020300000000000000" pitchFamily="18" charset="-122"/>
                <a:ea typeface="Adobe 宋体 Std L" panose="02020300000000000000" pitchFamily="18" charset="-122"/>
              </a:rPr>
              <a:t>意识</a:t>
            </a:r>
            <a:r>
              <a:rPr lang="zh-CN" altLang="en-US" dirty="0">
                <a:solidFill>
                  <a:srgbClr val="221E1F"/>
                </a:solidFill>
                <a:latin typeface="Adobe 宋体 Std L" panose="02020300000000000000" pitchFamily="18" charset="-122"/>
                <a:ea typeface="Adobe 宋体 Std L" panose="02020300000000000000" pitchFamily="18" charset="-122"/>
              </a:rPr>
              <a:t>，克服依赖心理，积极参与竞争。在择业中，不能人云亦云，要有自己独立的判断能力</a:t>
            </a:r>
            <a:r>
              <a:rPr lang="zh-CN" altLang="en-US" dirty="0" smtClean="0">
                <a:solidFill>
                  <a:srgbClr val="221E1F"/>
                </a:solidFill>
                <a:latin typeface="Adobe 宋体 Std L" panose="02020300000000000000" pitchFamily="18" charset="-122"/>
                <a:ea typeface="Adobe 宋体 Std L" panose="02020300000000000000" pitchFamily="18" charset="-122"/>
              </a:rPr>
              <a:t>，从</a:t>
            </a:r>
            <a:r>
              <a:rPr lang="zh-CN" altLang="en-US" dirty="0">
                <a:solidFill>
                  <a:srgbClr val="221E1F"/>
                </a:solidFill>
                <a:latin typeface="Adobe 宋体 Std L" panose="02020300000000000000" pitchFamily="18" charset="-122"/>
                <a:ea typeface="Adobe 宋体 Std L" panose="02020300000000000000" pitchFamily="18" charset="-122"/>
              </a:rPr>
              <a:t>就业的形势、国家的需要、自身的实际情况、事业的发展来综合考虑，实事求是地做出</a:t>
            </a:r>
            <a:r>
              <a:rPr lang="zh-CN" altLang="en-US" dirty="0" smtClean="0">
                <a:solidFill>
                  <a:srgbClr val="221E1F"/>
                </a:solidFill>
                <a:latin typeface="Adobe 宋体 Std L" panose="02020300000000000000" pitchFamily="18" charset="-122"/>
                <a:ea typeface="Adobe 宋体 Std L" panose="02020300000000000000" pitchFamily="18" charset="-122"/>
              </a:rPr>
              <a:t>符合</a:t>
            </a:r>
            <a:r>
              <a:rPr lang="zh-CN" altLang="en-US" dirty="0">
                <a:solidFill>
                  <a:srgbClr val="221E1F"/>
                </a:solidFill>
                <a:latin typeface="Adobe 宋体 Std L" panose="02020300000000000000" pitchFamily="18" charset="-122"/>
                <a:ea typeface="Adobe 宋体 Std L" panose="02020300000000000000" pitchFamily="18" charset="-122"/>
              </a:rPr>
              <a:t>自己的选择。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）勇于面对竞争。市场经济的鲜明的特点是自主性、开放性和竞争性等，它在为</a:t>
            </a:r>
            <a:r>
              <a:rPr lang="zh-CN" altLang="en-US" dirty="0" smtClean="0">
                <a:solidFill>
                  <a:srgbClr val="221E1F"/>
                </a:solidFill>
                <a:latin typeface="Adobe 宋体 Std L" panose="02020300000000000000" pitchFamily="18" charset="-122"/>
                <a:ea typeface="Adobe 宋体 Std L" panose="02020300000000000000" pitchFamily="18" charset="-122"/>
              </a:rPr>
              <a:t>人们</a:t>
            </a:r>
            <a:r>
              <a:rPr lang="zh-CN" altLang="en-US" dirty="0">
                <a:solidFill>
                  <a:srgbClr val="221E1F"/>
                </a:solidFill>
                <a:latin typeface="Adobe 宋体 Std L" panose="02020300000000000000" pitchFamily="18" charset="-122"/>
                <a:ea typeface="Adobe 宋体 Std L" panose="02020300000000000000" pitchFamily="18" charset="-122"/>
              </a:rPr>
              <a:t>的经济活动提供广阔的舞台和自由空间的同时，也渗透了更强的竞争力。竞争可以激发</a:t>
            </a:r>
            <a:r>
              <a:rPr lang="zh-CN" altLang="en-US" dirty="0" smtClean="0">
                <a:solidFill>
                  <a:srgbClr val="221E1F"/>
                </a:solidFill>
                <a:latin typeface="Adobe 宋体 Std L" panose="02020300000000000000" pitchFamily="18" charset="-122"/>
                <a:ea typeface="Adobe 宋体 Std L" panose="02020300000000000000" pitchFamily="18" charset="-122"/>
              </a:rPr>
              <a:t>人们</a:t>
            </a:r>
            <a:r>
              <a:rPr lang="zh-CN" altLang="en-US" dirty="0">
                <a:solidFill>
                  <a:srgbClr val="221E1F"/>
                </a:solidFill>
                <a:latin typeface="Adobe 宋体 Std L" panose="02020300000000000000" pitchFamily="18" charset="-122"/>
                <a:ea typeface="Adobe 宋体 Std L" panose="02020300000000000000" pitchFamily="18" charset="-122"/>
              </a:rPr>
              <a:t>自立、自强、自主的精神，调动人的内在潜能，增强人的工作和社会活动的能力，因此</a:t>
            </a:r>
            <a:r>
              <a:rPr lang="zh-CN" altLang="en-US" dirty="0" smtClean="0">
                <a:solidFill>
                  <a:srgbClr val="221E1F"/>
                </a:solidFill>
                <a:latin typeface="Adobe 宋体 Std L" panose="02020300000000000000" pitchFamily="18" charset="-122"/>
                <a:ea typeface="Adobe 宋体 Std L" panose="02020300000000000000" pitchFamily="18" charset="-122"/>
              </a:rPr>
              <a:t>，竞争</a:t>
            </a:r>
            <a:r>
              <a:rPr lang="zh-CN" altLang="en-US" dirty="0">
                <a:solidFill>
                  <a:srgbClr val="221E1F"/>
                </a:solidFill>
                <a:latin typeface="Adobe 宋体 Std L" panose="02020300000000000000" pitchFamily="18" charset="-122"/>
                <a:ea typeface="Adobe 宋体 Std L" panose="02020300000000000000" pitchFamily="18" charset="-122"/>
              </a:rPr>
              <a:t>意识是现代人必备的观念之一。毕业生就业市场同样存在着激烈的竞争，面对就业</a:t>
            </a:r>
            <a:r>
              <a:rPr lang="zh-CN" altLang="en-US" dirty="0" smtClean="0">
                <a:solidFill>
                  <a:srgbClr val="221E1F"/>
                </a:solidFill>
                <a:latin typeface="Adobe 宋体 Std L" panose="02020300000000000000" pitchFamily="18" charset="-122"/>
                <a:ea typeface="Adobe 宋体 Std L" panose="02020300000000000000" pitchFamily="18" charset="-122"/>
              </a:rPr>
              <a:t>竞争的</a:t>
            </a:r>
            <a:r>
              <a:rPr lang="zh-CN" altLang="en-US" dirty="0">
                <a:solidFill>
                  <a:srgbClr val="221E1F"/>
                </a:solidFill>
                <a:latin typeface="Adobe 宋体 Std L" panose="02020300000000000000" pitchFamily="18" charset="-122"/>
                <a:ea typeface="Adobe 宋体 Std L" panose="02020300000000000000" pitchFamily="18" charset="-122"/>
              </a:rPr>
              <a:t>现实，毕业生应当摆脱被动依赖、消极等待的状况，敢于竞争，树立“爱拼才会赢”的</a:t>
            </a:r>
            <a:r>
              <a:rPr lang="zh-CN" altLang="en-US" dirty="0" smtClean="0">
                <a:solidFill>
                  <a:srgbClr val="221E1F"/>
                </a:solidFill>
                <a:latin typeface="Adobe 宋体 Std L" panose="02020300000000000000" pitchFamily="18" charset="-122"/>
                <a:ea typeface="Adobe 宋体 Std L" panose="02020300000000000000" pitchFamily="18" charset="-122"/>
              </a:rPr>
              <a:t>竞争</a:t>
            </a:r>
            <a:r>
              <a:rPr lang="zh-CN" altLang="en-US" dirty="0">
                <a:solidFill>
                  <a:srgbClr val="221E1F"/>
                </a:solidFill>
                <a:latin typeface="Adobe 宋体 Std L" panose="02020300000000000000" pitchFamily="18" charset="-122"/>
                <a:ea typeface="Adobe 宋体 Std L" panose="02020300000000000000" pitchFamily="18" charset="-122"/>
              </a:rPr>
              <a:t>观念，做好多方面的竞争准备。</a:t>
            </a:r>
          </a:p>
        </p:txBody>
      </p:sp>
    </p:spTree>
    <p:extLst>
      <p:ext uri="{BB962C8B-B14F-4D97-AF65-F5344CB8AC3E}">
        <p14:creationId xmlns:p14="http://schemas.microsoft.com/office/powerpoint/2010/main" val="22762990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73747"/>
            <a:ext cx="11537242" cy="6740307"/>
          </a:xfrm>
          <a:prstGeom prst="rect">
            <a:avLst/>
          </a:prstGeom>
        </p:spPr>
        <p:txBody>
          <a:bodyPr wrap="square">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要树立强烈的竞争</a:t>
            </a:r>
            <a:r>
              <a:rPr lang="zh-CN" altLang="en-US" dirty="0" smtClean="0">
                <a:solidFill>
                  <a:srgbClr val="221E1F"/>
                </a:solidFill>
                <a:latin typeface="Adobe 宋体 Std L" panose="02020300000000000000" pitchFamily="18" charset="-122"/>
                <a:ea typeface="Adobe 宋体 Std L" panose="02020300000000000000" pitchFamily="18" charset="-122"/>
              </a:rPr>
              <a:t>意识</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要培养雄厚的竞争</a:t>
            </a:r>
            <a:r>
              <a:rPr lang="zh-CN" altLang="en-US" dirty="0" smtClean="0">
                <a:solidFill>
                  <a:srgbClr val="221E1F"/>
                </a:solidFill>
                <a:latin typeface="Adobe 宋体 Std L" panose="02020300000000000000" pitchFamily="18" charset="-122"/>
                <a:ea typeface="Adobe 宋体 Std L" panose="02020300000000000000" pitchFamily="18" charset="-122"/>
              </a:rPr>
              <a:t>实力</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要坚持正确的竞争</a:t>
            </a:r>
            <a:r>
              <a:rPr lang="zh-CN" altLang="en-US" dirty="0" smtClean="0">
                <a:solidFill>
                  <a:srgbClr val="221E1F"/>
                </a:solidFill>
                <a:latin typeface="Adobe 宋体 Std L" panose="02020300000000000000" pitchFamily="18" charset="-122"/>
                <a:ea typeface="Adobe 宋体 Std L" panose="02020300000000000000" pitchFamily="18" charset="-122"/>
              </a:rPr>
              <a:t>原则</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要保持良好的竞争</a:t>
            </a:r>
            <a:r>
              <a:rPr lang="zh-CN" altLang="en-US" dirty="0" smtClean="0">
                <a:solidFill>
                  <a:srgbClr val="221E1F"/>
                </a:solidFill>
                <a:latin typeface="Adobe 宋体 Std L" panose="02020300000000000000" pitchFamily="18" charset="-122"/>
                <a:ea typeface="Adobe 宋体 Std L" panose="02020300000000000000" pitchFamily="18" charset="-122"/>
              </a:rPr>
              <a:t>心态</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）到基层、进农村。刚刚走出校门，即将踏入社会的青年学生理想远大，心怀</a:t>
            </a:r>
            <a:r>
              <a:rPr lang="zh-CN" altLang="en-US" dirty="0" smtClean="0">
                <a:solidFill>
                  <a:srgbClr val="221E1F"/>
                </a:solidFill>
                <a:latin typeface="Adobe 宋体 Std L" panose="02020300000000000000" pitchFamily="18" charset="-122"/>
                <a:ea typeface="Adobe 宋体 Std L" panose="02020300000000000000" pitchFamily="18" charset="-122"/>
              </a:rPr>
              <a:t>斗志</a:t>
            </a:r>
            <a:r>
              <a:rPr lang="zh-CN" altLang="en-US" dirty="0">
                <a:solidFill>
                  <a:srgbClr val="221E1F"/>
                </a:solidFill>
                <a:latin typeface="Adobe 宋体 Std L" panose="02020300000000000000" pitchFamily="18" charset="-122"/>
                <a:ea typeface="Adobe 宋体 Std L" panose="02020300000000000000" pitchFamily="18" charset="-122"/>
              </a:rPr>
              <a:t>，向往大城市、沿海地区等经济发达、待遇丰厚的地区，这些都是没有错的。但是，</a:t>
            </a:r>
            <a:r>
              <a:rPr lang="zh-CN" altLang="en-US" dirty="0" smtClean="0">
                <a:solidFill>
                  <a:srgbClr val="221E1F"/>
                </a:solidFill>
                <a:latin typeface="Adobe 宋体 Std L" panose="02020300000000000000" pitchFamily="18" charset="-122"/>
                <a:ea typeface="Adobe 宋体 Std L" panose="02020300000000000000" pitchFamily="18" charset="-122"/>
              </a:rPr>
              <a:t>这些城市</a:t>
            </a:r>
            <a:r>
              <a:rPr lang="zh-CN" altLang="en-US" dirty="0">
                <a:solidFill>
                  <a:srgbClr val="221E1F"/>
                </a:solidFill>
                <a:latin typeface="Adobe 宋体 Std L" panose="02020300000000000000" pitchFamily="18" charset="-122"/>
                <a:ea typeface="Adobe 宋体 Std L" panose="02020300000000000000" pitchFamily="18" charset="-122"/>
              </a:rPr>
              <a:t>各种人才高度集中，而不少单位接收能力很有限，且不说由于竞争的激烈，应聘未必</a:t>
            </a:r>
            <a:r>
              <a:rPr lang="zh-CN" altLang="en-US" dirty="0" smtClean="0">
                <a:solidFill>
                  <a:srgbClr val="221E1F"/>
                </a:solidFill>
                <a:latin typeface="Adobe 宋体 Std L" panose="02020300000000000000" pitchFamily="18" charset="-122"/>
                <a:ea typeface="Adobe 宋体 Std L" panose="02020300000000000000" pitchFamily="18" charset="-122"/>
              </a:rPr>
              <a:t>会录用</a:t>
            </a:r>
            <a:r>
              <a:rPr lang="zh-CN" altLang="en-US" dirty="0">
                <a:solidFill>
                  <a:srgbClr val="221E1F"/>
                </a:solidFill>
                <a:latin typeface="Adobe 宋体 Std L" panose="02020300000000000000" pitchFamily="18" charset="-122"/>
                <a:ea typeface="Adobe 宋体 Std L" panose="02020300000000000000" pitchFamily="18" charset="-122"/>
              </a:rPr>
              <a:t>。即使被录用，大多并非个人兴趣所在，度日如年，被淹没在人才泛滥的大海之中。</a:t>
            </a:r>
            <a:r>
              <a:rPr lang="zh-CN" altLang="en-US" dirty="0" smtClean="0">
                <a:solidFill>
                  <a:srgbClr val="221E1F"/>
                </a:solidFill>
                <a:latin typeface="Adobe 宋体 Std L" panose="02020300000000000000" pitchFamily="18" charset="-122"/>
                <a:ea typeface="Adobe 宋体 Std L" panose="02020300000000000000" pitchFamily="18" charset="-122"/>
              </a:rPr>
              <a:t>同时</a:t>
            </a:r>
            <a:r>
              <a:rPr lang="zh-CN" altLang="en-US" dirty="0">
                <a:solidFill>
                  <a:srgbClr val="221E1F"/>
                </a:solidFill>
                <a:latin typeface="Adobe 宋体 Std L" panose="02020300000000000000" pitchFamily="18" charset="-122"/>
                <a:ea typeface="Adobe 宋体 Std L" panose="02020300000000000000" pitchFamily="18" charset="-122"/>
              </a:rPr>
              <a:t>还要看到，我们国家正进行经济结构的调整，企业加大改革力度，减员增效，机关</a:t>
            </a:r>
            <a:r>
              <a:rPr lang="zh-CN" altLang="en-US" dirty="0" smtClean="0">
                <a:solidFill>
                  <a:srgbClr val="221E1F"/>
                </a:solidFill>
                <a:latin typeface="Adobe 宋体 Std L" panose="02020300000000000000" pitchFamily="18" charset="-122"/>
                <a:ea typeface="Adobe 宋体 Std L" panose="02020300000000000000" pitchFamily="18" charset="-122"/>
              </a:rPr>
              <a:t>事业单位</a:t>
            </a:r>
            <a:r>
              <a:rPr lang="zh-CN" altLang="en-US" dirty="0">
                <a:solidFill>
                  <a:srgbClr val="221E1F"/>
                </a:solidFill>
                <a:latin typeface="Adobe 宋体 Std L" panose="02020300000000000000" pitchFamily="18" charset="-122"/>
                <a:ea typeface="Adobe 宋体 Std L" panose="02020300000000000000" pitchFamily="18" charset="-122"/>
              </a:rPr>
              <a:t>也要减员，用人需求量比往年有所下降，僧多粥少，很多人势必被减裁，与其如此，</a:t>
            </a:r>
            <a:r>
              <a:rPr lang="zh-CN" altLang="en-US" dirty="0" smtClean="0">
                <a:solidFill>
                  <a:srgbClr val="221E1F"/>
                </a:solidFill>
                <a:latin typeface="Adobe 宋体 Std L" panose="02020300000000000000" pitchFamily="18" charset="-122"/>
                <a:ea typeface="Adobe 宋体 Std L" panose="02020300000000000000" pitchFamily="18" charset="-122"/>
              </a:rPr>
              <a:t>不如不</a:t>
            </a:r>
            <a:r>
              <a:rPr lang="zh-CN" altLang="en-US" dirty="0">
                <a:solidFill>
                  <a:srgbClr val="221E1F"/>
                </a:solidFill>
                <a:latin typeface="Adobe 宋体 Std L" panose="02020300000000000000" pitchFamily="18" charset="-122"/>
                <a:ea typeface="Adobe 宋体 Std L" panose="02020300000000000000" pitchFamily="18" charset="-122"/>
              </a:rPr>
              <a:t>去</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）先就业后择业。中国人向来追求稳定的生活条件。在计划经济条件下，一次</a:t>
            </a:r>
            <a:r>
              <a:rPr lang="zh-CN" altLang="en-US" dirty="0" smtClean="0">
                <a:solidFill>
                  <a:srgbClr val="221E1F"/>
                </a:solidFill>
                <a:latin typeface="Adobe 宋体 Std L" panose="02020300000000000000" pitchFamily="18" charset="-122"/>
                <a:ea typeface="Adobe 宋体 Std L" panose="02020300000000000000" pitchFamily="18" charset="-122"/>
              </a:rPr>
              <a:t>就业定</a:t>
            </a:r>
            <a:r>
              <a:rPr lang="zh-CN" altLang="en-US" dirty="0">
                <a:solidFill>
                  <a:srgbClr val="221E1F"/>
                </a:solidFill>
                <a:latin typeface="Adobe 宋体 Std L" panose="02020300000000000000" pitchFamily="18" charset="-122"/>
                <a:ea typeface="Adobe 宋体 Std L" panose="02020300000000000000" pitchFamily="18" charset="-122"/>
              </a:rPr>
              <a:t>终身的观念，经过历史的积淀便形成了具有普遍性的就业心理。而现代社会市场优化</a:t>
            </a:r>
            <a:r>
              <a:rPr lang="zh-CN" altLang="en-US" dirty="0" smtClean="0">
                <a:solidFill>
                  <a:srgbClr val="221E1F"/>
                </a:solidFill>
                <a:latin typeface="Adobe 宋体 Std L" panose="02020300000000000000" pitchFamily="18" charset="-122"/>
                <a:ea typeface="Adobe 宋体 Std L" panose="02020300000000000000" pitchFamily="18" charset="-122"/>
              </a:rPr>
              <a:t>配置资源</a:t>
            </a:r>
            <a:r>
              <a:rPr lang="zh-CN" altLang="en-US" dirty="0">
                <a:solidFill>
                  <a:srgbClr val="221E1F"/>
                </a:solidFill>
                <a:latin typeface="Adobe 宋体 Std L" panose="02020300000000000000" pitchFamily="18" charset="-122"/>
                <a:ea typeface="Adobe 宋体 Std L" panose="02020300000000000000" pitchFamily="18" charset="-122"/>
              </a:rPr>
              <a:t>的方式是合理的流动，人力资源也同样要随着那只“无形的手”流动，社会不再有</a:t>
            </a:r>
            <a:r>
              <a:rPr lang="zh-CN" altLang="en-US" dirty="0" smtClean="0">
                <a:solidFill>
                  <a:srgbClr val="221E1F"/>
                </a:solidFill>
                <a:latin typeface="Adobe 宋体 Std L" panose="02020300000000000000" pitchFamily="18" charset="-122"/>
                <a:ea typeface="Adobe 宋体 Std L" panose="02020300000000000000" pitchFamily="18" charset="-122"/>
              </a:rPr>
              <a:t>从一而终</a:t>
            </a:r>
            <a:r>
              <a:rPr lang="zh-CN" altLang="en-US" dirty="0">
                <a:solidFill>
                  <a:srgbClr val="221E1F"/>
                </a:solidFill>
                <a:latin typeface="Adobe 宋体 Std L" panose="02020300000000000000" pitchFamily="18" charset="-122"/>
                <a:ea typeface="Adobe 宋体 Std L" panose="02020300000000000000" pitchFamily="18" charset="-122"/>
              </a:rPr>
              <a:t>的职业。毕业生不必急于在短时间内找到一个固定的“铁饭碗”，要学会在流动中求</a:t>
            </a:r>
            <a:r>
              <a:rPr lang="zh-CN" altLang="en-US" dirty="0" smtClean="0">
                <a:solidFill>
                  <a:srgbClr val="221E1F"/>
                </a:solidFill>
                <a:latin typeface="Adobe 宋体 Std L" panose="02020300000000000000" pitchFamily="18" charset="-122"/>
                <a:ea typeface="Adobe 宋体 Std L" panose="02020300000000000000" pitchFamily="18" charset="-122"/>
              </a:rPr>
              <a:t>生存</a:t>
            </a:r>
            <a:r>
              <a:rPr lang="zh-CN" altLang="en-US" dirty="0">
                <a:solidFill>
                  <a:srgbClr val="221E1F"/>
                </a:solidFill>
                <a:latin typeface="Adobe 宋体 Std L" panose="02020300000000000000" pitchFamily="18" charset="-122"/>
                <a:ea typeface="Adobe 宋体 Std L" panose="02020300000000000000" pitchFamily="18" charset="-122"/>
              </a:rPr>
              <a:t>求发展。近年来，一部分毕业生，特别是职业技术类学校毕业生，不再勉强找一个固定</a:t>
            </a:r>
            <a:r>
              <a:rPr lang="zh-CN" altLang="en-US" dirty="0" smtClean="0">
                <a:solidFill>
                  <a:srgbClr val="221E1F"/>
                </a:solidFill>
                <a:latin typeface="Adobe 宋体 Std L" panose="02020300000000000000" pitchFamily="18" charset="-122"/>
                <a:ea typeface="Adobe 宋体 Std L" panose="02020300000000000000" pitchFamily="18" charset="-122"/>
              </a:rPr>
              <a:t>的就业</a:t>
            </a:r>
            <a:r>
              <a:rPr lang="zh-CN" altLang="en-US" dirty="0">
                <a:solidFill>
                  <a:srgbClr val="221E1F"/>
                </a:solidFill>
                <a:latin typeface="Adobe 宋体 Std L" panose="02020300000000000000" pitchFamily="18" charset="-122"/>
                <a:ea typeface="Adobe 宋体 Std L" panose="02020300000000000000" pitchFamily="18" charset="-122"/>
              </a:rPr>
              <a:t>单位，而是毕业时将户口迁回生源地。人事代理制度的不断完善，也为毕业生的流动</a:t>
            </a:r>
            <a:r>
              <a:rPr lang="zh-CN" altLang="en-US" dirty="0" smtClean="0">
                <a:solidFill>
                  <a:srgbClr val="221E1F"/>
                </a:solidFill>
                <a:latin typeface="Adobe 宋体 Std L" panose="02020300000000000000" pitchFamily="18" charset="-122"/>
                <a:ea typeface="Adobe 宋体 Std L" panose="02020300000000000000" pitchFamily="18" charset="-122"/>
              </a:rPr>
              <a:t>就业</a:t>
            </a:r>
            <a:r>
              <a:rPr lang="zh-CN" altLang="en-US" dirty="0">
                <a:solidFill>
                  <a:srgbClr val="221E1F"/>
                </a:solidFill>
                <a:latin typeface="Adobe 宋体 Std L" panose="02020300000000000000" pitchFamily="18" charset="-122"/>
                <a:ea typeface="Adobe 宋体 Std L" panose="02020300000000000000" pitchFamily="18" charset="-122"/>
              </a:rPr>
              <a:t>创造了条件。把档案托管在工作地的人才交流中心，哪里找到岗位就在哪里就业。因此</a:t>
            </a:r>
            <a:r>
              <a:rPr lang="zh-CN" altLang="en-US" dirty="0" smtClean="0">
                <a:solidFill>
                  <a:srgbClr val="221E1F"/>
                </a:solidFill>
                <a:latin typeface="Adobe 宋体 Std L" panose="02020300000000000000" pitchFamily="18" charset="-122"/>
                <a:ea typeface="Adobe 宋体 Std L" panose="02020300000000000000" pitchFamily="18" charset="-122"/>
              </a:rPr>
              <a:t>，毕业生</a:t>
            </a:r>
            <a:r>
              <a:rPr lang="zh-CN" altLang="en-US" dirty="0">
                <a:solidFill>
                  <a:srgbClr val="221E1F"/>
                </a:solidFill>
                <a:latin typeface="Adobe 宋体 Std L" panose="02020300000000000000" pitchFamily="18" charset="-122"/>
                <a:ea typeface="Adobe 宋体 Std L" panose="02020300000000000000" pitchFamily="18" charset="-122"/>
              </a:rPr>
              <a:t>要树立不断进取的职业流动观念，并学会在流动中发展机会、抓住机会、把握机会</a:t>
            </a:r>
            <a:r>
              <a:rPr lang="zh-CN" altLang="en-US" dirty="0" smtClean="0">
                <a:solidFill>
                  <a:srgbClr val="221E1F"/>
                </a:solidFill>
                <a:latin typeface="Adobe 宋体 Std L" panose="02020300000000000000" pitchFamily="18" charset="-122"/>
                <a:ea typeface="Adobe 宋体 Std L" panose="02020300000000000000" pitchFamily="18" charset="-122"/>
              </a:rPr>
              <a:t>，先</a:t>
            </a:r>
            <a:r>
              <a:rPr lang="zh-CN" altLang="en-US" dirty="0">
                <a:solidFill>
                  <a:srgbClr val="221E1F"/>
                </a:solidFill>
                <a:latin typeface="Adobe 宋体 Std L" panose="02020300000000000000" pitchFamily="18" charset="-122"/>
                <a:ea typeface="Adobe 宋体 Std L" panose="02020300000000000000" pitchFamily="18" charset="-122"/>
              </a:rPr>
              <a:t>就业后择业，打破一步到位、从一而终的旧的就业观</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93496494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265471"/>
            <a:ext cx="11537242" cy="2126608"/>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）自主创业。自主创业是指毕业生不参加市场上双向选择的就业，通过采取单干</a:t>
            </a:r>
            <a:r>
              <a:rPr lang="zh-CN" altLang="en-US" dirty="0" smtClean="0">
                <a:solidFill>
                  <a:srgbClr val="221E1F"/>
                </a:solidFill>
                <a:latin typeface="Adobe 宋体 Std L" panose="02020300000000000000" pitchFamily="18" charset="-122"/>
                <a:ea typeface="Adobe 宋体 Std L" panose="02020300000000000000" pitchFamily="18" charset="-122"/>
              </a:rPr>
              <a:t>、合伙</a:t>
            </a:r>
            <a:r>
              <a:rPr lang="zh-CN" altLang="en-US" dirty="0">
                <a:solidFill>
                  <a:srgbClr val="221E1F"/>
                </a:solidFill>
                <a:latin typeface="Adobe 宋体 Std L" panose="02020300000000000000" pitchFamily="18" charset="-122"/>
                <a:ea typeface="Adobe 宋体 Std L" panose="02020300000000000000" pitchFamily="18" charset="-122"/>
              </a:rPr>
              <a:t>等方式创办企业，从事技术开发、科技服务以及其他经营活动来创造就业岗位，并</a:t>
            </a:r>
            <a:r>
              <a:rPr lang="zh-CN" altLang="en-US" dirty="0" smtClean="0">
                <a:solidFill>
                  <a:srgbClr val="221E1F"/>
                </a:solidFill>
                <a:latin typeface="Adobe 宋体 Std L" panose="02020300000000000000" pitchFamily="18" charset="-122"/>
                <a:ea typeface="Adobe 宋体 Std L" panose="02020300000000000000" pitchFamily="18" charset="-122"/>
              </a:rPr>
              <a:t>合法取得</a:t>
            </a:r>
            <a:r>
              <a:rPr lang="zh-CN" altLang="en-US" dirty="0">
                <a:solidFill>
                  <a:srgbClr val="221E1F"/>
                </a:solidFill>
                <a:latin typeface="Adobe 宋体 Std L" panose="02020300000000000000" pitchFamily="18" charset="-122"/>
                <a:ea typeface="Adobe 宋体 Std L" panose="02020300000000000000" pitchFamily="18" charset="-122"/>
              </a:rPr>
              <a:t>劳动报酬的择业方式。国家在调控毕业生就业政策的同时，鼓励毕业生自主创业，</a:t>
            </a:r>
            <a:r>
              <a:rPr lang="zh-CN" altLang="en-US" dirty="0" smtClean="0">
                <a:solidFill>
                  <a:srgbClr val="221E1F"/>
                </a:solidFill>
                <a:latin typeface="Adobe 宋体 Std L" panose="02020300000000000000" pitchFamily="18" charset="-122"/>
                <a:ea typeface="Adobe 宋体 Std L" panose="02020300000000000000" pitchFamily="18" charset="-122"/>
              </a:rPr>
              <a:t>自主创业</a:t>
            </a:r>
            <a:r>
              <a:rPr lang="zh-CN" altLang="en-US" dirty="0">
                <a:solidFill>
                  <a:srgbClr val="221E1F"/>
                </a:solidFill>
                <a:latin typeface="Adobe 宋体 Std L" panose="02020300000000000000" pitchFamily="18" charset="-122"/>
                <a:ea typeface="Adobe 宋体 Std L" panose="02020300000000000000" pitchFamily="18" charset="-122"/>
              </a:rPr>
              <a:t>给最具活力和创造力的学生军提供了就业以外的“创新之路”。诚然，自主创业具有</a:t>
            </a:r>
            <a:r>
              <a:rPr lang="zh-CN" altLang="en-US" dirty="0" smtClean="0">
                <a:solidFill>
                  <a:srgbClr val="221E1F"/>
                </a:solidFill>
                <a:latin typeface="Adobe 宋体 Std L" panose="02020300000000000000" pitchFamily="18" charset="-122"/>
                <a:ea typeface="Adobe 宋体 Std L" panose="02020300000000000000" pitchFamily="18" charset="-122"/>
              </a:rPr>
              <a:t>一定</a:t>
            </a:r>
            <a:r>
              <a:rPr lang="zh-CN" altLang="en-US" dirty="0">
                <a:solidFill>
                  <a:srgbClr val="221E1F"/>
                </a:solidFill>
                <a:latin typeface="Adobe 宋体 Std L" panose="02020300000000000000" pitchFamily="18" charset="-122"/>
                <a:ea typeface="Adobe 宋体 Std L" panose="02020300000000000000" pitchFamily="18" charset="-122"/>
              </a:rPr>
              <a:t>的风险，但是，随着我国政治、经济、文化和学校教育制度的不断改革，自主创业将是</a:t>
            </a:r>
            <a:r>
              <a:rPr lang="zh-CN" altLang="en-US" dirty="0" smtClean="0">
                <a:solidFill>
                  <a:srgbClr val="221E1F"/>
                </a:solidFill>
                <a:latin typeface="Adobe 宋体 Std L" panose="02020300000000000000" pitchFamily="18" charset="-122"/>
                <a:ea typeface="Adobe 宋体 Std L" panose="02020300000000000000" pitchFamily="18" charset="-122"/>
              </a:rPr>
              <a:t>一个</a:t>
            </a:r>
            <a:r>
              <a:rPr lang="zh-CN" altLang="en-US" dirty="0">
                <a:solidFill>
                  <a:srgbClr val="221E1F"/>
                </a:solidFill>
                <a:latin typeface="Adobe 宋体 Std L" panose="02020300000000000000" pitchFamily="18" charset="-122"/>
                <a:ea typeface="Adobe 宋体 Std L" panose="02020300000000000000" pitchFamily="18" charset="-122"/>
              </a:rPr>
              <a:t>必然的趋势。</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335210" y="327338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一、职业生涯的含义及其特征</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404593" y="3857179"/>
            <a:ext cx="11467859" cy="3000821"/>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职业生涯的含义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规划人生，对于每一个不想虚度年华的人来说都是十分重要的。现代社会复杂多变</a:t>
            </a:r>
            <a:r>
              <a:rPr lang="zh-CN" altLang="en-US" dirty="0" smtClean="0">
                <a:solidFill>
                  <a:srgbClr val="221E1F"/>
                </a:solidFill>
                <a:latin typeface="Adobe 宋体 Std L" panose="02020300000000000000" pitchFamily="18" charset="-122"/>
                <a:ea typeface="Adobe 宋体 Std L" panose="02020300000000000000" pitchFamily="18" charset="-122"/>
              </a:rPr>
              <a:t>，人生</a:t>
            </a:r>
            <a:r>
              <a:rPr lang="zh-CN" altLang="en-US" dirty="0">
                <a:solidFill>
                  <a:srgbClr val="221E1F"/>
                </a:solidFill>
                <a:latin typeface="Adobe 宋体 Std L" panose="02020300000000000000" pitchFamily="18" charset="-122"/>
                <a:ea typeface="Adobe 宋体 Std L" panose="02020300000000000000" pitchFamily="18" charset="-122"/>
              </a:rPr>
              <a:t>事业发展更需要职业生涯规划。对即将步入社会的中职生来说，为了实现人生理想和</a:t>
            </a:r>
            <a:r>
              <a:rPr lang="zh-CN" altLang="en-US" dirty="0" smtClean="0">
                <a:solidFill>
                  <a:srgbClr val="221E1F"/>
                </a:solidFill>
                <a:latin typeface="Adobe 宋体 Std L" panose="02020300000000000000" pitchFamily="18" charset="-122"/>
                <a:ea typeface="Adobe 宋体 Std L" panose="02020300000000000000" pitchFamily="18" charset="-122"/>
              </a:rPr>
              <a:t>价值</a:t>
            </a:r>
            <a:r>
              <a:rPr lang="zh-CN" altLang="en-US" dirty="0">
                <a:solidFill>
                  <a:srgbClr val="221E1F"/>
                </a:solidFill>
                <a:latin typeface="Adobe 宋体 Std L" panose="02020300000000000000" pitchFamily="18" charset="-122"/>
                <a:ea typeface="Adobe 宋体 Std L" panose="02020300000000000000" pitchFamily="18" charset="-122"/>
              </a:rPr>
              <a:t>，就应善于规划好自己的职业生涯。</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职业生涯是以开发人的心理、生理、智力、技能、伦理等潜能为基础，以工作内容的</a:t>
            </a:r>
            <a:r>
              <a:rPr lang="zh-CN" altLang="en-US" dirty="0" smtClean="0">
                <a:solidFill>
                  <a:srgbClr val="221E1F"/>
                </a:solidFill>
                <a:latin typeface="Adobe 宋体 Std L" panose="02020300000000000000" pitchFamily="18" charset="-122"/>
                <a:ea typeface="Adobe 宋体 Std L" panose="02020300000000000000" pitchFamily="18" charset="-122"/>
              </a:rPr>
              <a:t>确定</a:t>
            </a:r>
            <a:r>
              <a:rPr lang="zh-CN" altLang="en-US" dirty="0">
                <a:solidFill>
                  <a:srgbClr val="221E1F"/>
                </a:solidFill>
                <a:latin typeface="Adobe 宋体 Std L" panose="02020300000000000000" pitchFamily="18" charset="-122"/>
                <a:ea typeface="Adobe 宋体 Std L" panose="02020300000000000000" pitchFamily="18" charset="-122"/>
              </a:rPr>
              <a:t>和变化、工作业绩的评价、工资待遇、职称、职务的变动为标志，以满足需求为目标的</a:t>
            </a:r>
            <a:r>
              <a:rPr lang="zh-CN" altLang="en-US" dirty="0" smtClean="0">
                <a:solidFill>
                  <a:srgbClr val="221E1F"/>
                </a:solidFill>
                <a:latin typeface="Adobe 宋体 Std L" panose="02020300000000000000" pitchFamily="18" charset="-122"/>
                <a:ea typeface="Adobe 宋体 Std L" panose="02020300000000000000" pitchFamily="18" charset="-122"/>
              </a:rPr>
              <a:t>工作</a:t>
            </a:r>
            <a:r>
              <a:rPr lang="zh-CN" altLang="en-US" dirty="0">
                <a:solidFill>
                  <a:srgbClr val="221E1F"/>
                </a:solidFill>
                <a:latin typeface="Adobe 宋体 Std L" panose="02020300000000000000" pitchFamily="18" charset="-122"/>
                <a:ea typeface="Adobe 宋体 Std L" panose="02020300000000000000" pitchFamily="18" charset="-122"/>
              </a:rPr>
              <a:t>经历和内心体验的经历。它是个体而非群体或组织的行为经历，是一个人一生之中的</a:t>
            </a:r>
            <a:r>
              <a:rPr lang="zh-CN" altLang="en-US" dirty="0" smtClean="0">
                <a:solidFill>
                  <a:srgbClr val="221E1F"/>
                </a:solidFill>
                <a:latin typeface="Adobe 宋体 Std L" panose="02020300000000000000" pitchFamily="18" charset="-122"/>
                <a:ea typeface="Adobe 宋体 Std L" panose="02020300000000000000" pitchFamily="18" charset="-122"/>
              </a:rPr>
              <a:t>工作任职</a:t>
            </a:r>
            <a:r>
              <a:rPr lang="zh-CN" altLang="en-US" dirty="0">
                <a:solidFill>
                  <a:srgbClr val="221E1F"/>
                </a:solidFill>
                <a:latin typeface="Adobe 宋体 Std L" panose="02020300000000000000" pitchFamily="18" charset="-122"/>
                <a:ea typeface="Adobe 宋体 Std L" panose="02020300000000000000" pitchFamily="18" charset="-122"/>
              </a:rPr>
              <a:t>经历或历程，包含着从事何种职业工作、职业发展的阶段、由一种职业向另一种职业</a:t>
            </a:r>
            <a:r>
              <a:rPr lang="zh-CN" altLang="en-US" dirty="0" smtClean="0">
                <a:solidFill>
                  <a:srgbClr val="221E1F"/>
                </a:solidFill>
                <a:latin typeface="Adobe 宋体 Std L" panose="02020300000000000000" pitchFamily="18" charset="-122"/>
                <a:ea typeface="Adobe 宋体 Std L" panose="02020300000000000000" pitchFamily="18" charset="-122"/>
              </a:rPr>
              <a:t>的转换</a:t>
            </a:r>
            <a:r>
              <a:rPr lang="zh-CN" altLang="en-US" dirty="0">
                <a:solidFill>
                  <a:srgbClr val="221E1F"/>
                </a:solidFill>
                <a:latin typeface="Adobe 宋体 Std L" panose="02020300000000000000" pitchFamily="18" charset="-122"/>
                <a:ea typeface="Adobe 宋体 Std L" panose="02020300000000000000" pitchFamily="18" charset="-122"/>
              </a:rPr>
              <a:t>等具体内容。</a:t>
            </a: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335210" y="2582759"/>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3    </a:t>
            </a:r>
            <a:r>
              <a:rPr lang="zh-CN" altLang="en-US" sz="2600" dirty="0" smtClean="0">
                <a:solidFill>
                  <a:srgbClr val="C00000"/>
                </a:solidFill>
                <a:latin typeface="方正准圆_GBK" pitchFamily="65" charset="-122"/>
                <a:ea typeface="方正准圆_GBK" pitchFamily="65" charset="-122"/>
              </a:rPr>
              <a:t>职业</a:t>
            </a:r>
            <a:r>
              <a:rPr lang="zh-CN" altLang="en-US" sz="2600" dirty="0">
                <a:solidFill>
                  <a:srgbClr val="C00000"/>
                </a:solidFill>
                <a:latin typeface="方正准圆_GBK" pitchFamily="65" charset="-122"/>
                <a:ea typeface="方正准圆_GBK" pitchFamily="65" charset="-122"/>
              </a:rPr>
              <a:t>生涯规划</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144000846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339212"/>
            <a:ext cx="11265740" cy="5909310"/>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职业生涯的特征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）差异性。从个性来说，每个人的成长环境、文化背景、个性类型、文化资本</a:t>
            </a:r>
            <a:r>
              <a:rPr lang="zh-CN" altLang="en-US" dirty="0" smtClean="0">
                <a:solidFill>
                  <a:srgbClr val="221E1F"/>
                </a:solidFill>
                <a:latin typeface="Adobe 宋体 Std L" panose="02020300000000000000" pitchFamily="18" charset="-122"/>
                <a:ea typeface="Adobe 宋体 Std L" panose="02020300000000000000" pitchFamily="18" charset="-122"/>
              </a:rPr>
              <a:t>构成</a:t>
            </a:r>
            <a:r>
              <a:rPr lang="zh-CN" altLang="en-US" dirty="0">
                <a:solidFill>
                  <a:srgbClr val="221E1F"/>
                </a:solidFill>
                <a:latin typeface="Adobe 宋体 Std L" panose="02020300000000000000" pitchFamily="18" charset="-122"/>
                <a:ea typeface="Adobe 宋体 Std L" panose="02020300000000000000" pitchFamily="18" charset="-122"/>
              </a:rPr>
              <a:t>、价值观、能力、职业生涯目标、对成功评价的标准等不尽相同，所以不同的人对自己</a:t>
            </a:r>
            <a:r>
              <a:rPr lang="zh-CN" altLang="en-US" dirty="0" smtClean="0">
                <a:solidFill>
                  <a:srgbClr val="221E1F"/>
                </a:solidFill>
                <a:latin typeface="Adobe 宋体 Std L" panose="02020300000000000000" pitchFamily="18" charset="-122"/>
                <a:ea typeface="Adobe 宋体 Std L" panose="02020300000000000000" pitchFamily="18" charset="-122"/>
              </a:rPr>
              <a:t>的职业</a:t>
            </a:r>
            <a:r>
              <a:rPr lang="zh-CN" altLang="en-US" dirty="0">
                <a:solidFill>
                  <a:srgbClr val="221E1F"/>
                </a:solidFill>
                <a:latin typeface="Adobe 宋体 Std L" panose="02020300000000000000" pitchFamily="18" charset="-122"/>
                <a:ea typeface="Adobe 宋体 Std L" panose="02020300000000000000" pitchFamily="18" charset="-122"/>
              </a:rPr>
              <a:t>生涯规划也不相同。从职业来说，每个人都有自己的职业条件，有自己的职业理想，</a:t>
            </a:r>
            <a:r>
              <a:rPr lang="zh-CN" altLang="en-US" dirty="0" smtClean="0">
                <a:solidFill>
                  <a:srgbClr val="221E1F"/>
                </a:solidFill>
                <a:latin typeface="Adobe 宋体 Std L" panose="02020300000000000000" pitchFamily="18" charset="-122"/>
                <a:ea typeface="Adobe 宋体 Std L" panose="02020300000000000000" pitchFamily="18" charset="-122"/>
              </a:rPr>
              <a:t>有自己</a:t>
            </a:r>
            <a:r>
              <a:rPr lang="zh-CN" altLang="en-US" dirty="0">
                <a:solidFill>
                  <a:srgbClr val="221E1F"/>
                </a:solidFill>
                <a:latin typeface="Adobe 宋体 Std L" panose="02020300000000000000" pitchFamily="18" charset="-122"/>
                <a:ea typeface="Adobe 宋体 Std L" panose="02020300000000000000" pitchFamily="18" charset="-122"/>
              </a:rPr>
              <a:t>的职业选择，有为实现自己的职业理想所做的种种不同努力，从而有着与别人相区别</a:t>
            </a:r>
            <a:r>
              <a:rPr lang="zh-CN" altLang="en-US" dirty="0" smtClean="0">
                <a:solidFill>
                  <a:srgbClr val="221E1F"/>
                </a:solidFill>
                <a:latin typeface="Adobe 宋体 Std L" panose="02020300000000000000" pitchFamily="18" charset="-122"/>
                <a:ea typeface="Adobe 宋体 Std L" panose="02020300000000000000" pitchFamily="18" charset="-122"/>
              </a:rPr>
              <a:t>的独特</a:t>
            </a:r>
            <a:r>
              <a:rPr lang="zh-CN" altLang="en-US" dirty="0">
                <a:solidFill>
                  <a:srgbClr val="221E1F"/>
                </a:solidFill>
                <a:latin typeface="Adobe 宋体 Std L" panose="02020300000000000000" pitchFamily="18" charset="-122"/>
                <a:ea typeface="Adobe 宋体 Std L" panose="02020300000000000000" pitchFamily="18" charset="-122"/>
              </a:rPr>
              <a:t>的职业生涯历程。因此说，人生职业生涯规划是个性化的职业发展蓝图，无论是单位</a:t>
            </a:r>
            <a:r>
              <a:rPr lang="zh-CN" altLang="en-US" dirty="0" smtClean="0">
                <a:solidFill>
                  <a:srgbClr val="221E1F"/>
                </a:solidFill>
                <a:latin typeface="Adobe 宋体 Std L" panose="02020300000000000000" pitchFamily="18" charset="-122"/>
                <a:ea typeface="Adobe 宋体 Std L" panose="02020300000000000000" pitchFamily="18" charset="-122"/>
              </a:rPr>
              <a:t>的领导</a:t>
            </a:r>
            <a:r>
              <a:rPr lang="zh-CN" altLang="en-US" dirty="0">
                <a:solidFill>
                  <a:srgbClr val="221E1F"/>
                </a:solidFill>
                <a:latin typeface="Adobe 宋体 Std L" panose="02020300000000000000" pitchFamily="18" charset="-122"/>
                <a:ea typeface="Adobe 宋体 Std L" panose="02020300000000000000" pitchFamily="18" charset="-122"/>
              </a:rPr>
              <a:t>还是父母朋友，都无法替个人做规划；组织和企业也不能把既定的职业生涯规划强加</a:t>
            </a:r>
            <a:r>
              <a:rPr lang="zh-CN" altLang="en-US" dirty="0" smtClean="0">
                <a:solidFill>
                  <a:srgbClr val="221E1F"/>
                </a:solidFill>
                <a:latin typeface="Adobe 宋体 Std L" panose="02020300000000000000" pitchFamily="18" charset="-122"/>
                <a:ea typeface="Adobe 宋体 Std L" panose="02020300000000000000" pitchFamily="18" charset="-122"/>
              </a:rPr>
              <a:t>在个人</a:t>
            </a:r>
            <a:r>
              <a:rPr lang="zh-CN" altLang="en-US" dirty="0">
                <a:solidFill>
                  <a:srgbClr val="221E1F"/>
                </a:solidFill>
                <a:latin typeface="Adobe 宋体 Std L" panose="02020300000000000000" pitchFamily="18" charset="-122"/>
                <a:ea typeface="Adobe 宋体 Std L" panose="02020300000000000000" pitchFamily="18" charset="-122"/>
              </a:rPr>
              <a:t>身上。从这个意义上来讲，个人职业生涯规划没有一套固定的模式，只能由个人根据</a:t>
            </a:r>
            <a:r>
              <a:rPr lang="zh-CN" altLang="en-US" dirty="0" smtClean="0">
                <a:solidFill>
                  <a:srgbClr val="221E1F"/>
                </a:solidFill>
                <a:latin typeface="Adobe 宋体 Std L" panose="02020300000000000000" pitchFamily="18" charset="-122"/>
                <a:ea typeface="Adobe 宋体 Std L" panose="02020300000000000000" pitchFamily="18" charset="-122"/>
              </a:rPr>
              <a:t>自己</a:t>
            </a:r>
            <a:r>
              <a:rPr lang="zh-CN" altLang="en-US" dirty="0">
                <a:solidFill>
                  <a:srgbClr val="221E1F"/>
                </a:solidFill>
                <a:latin typeface="Adobe 宋体 Std L" panose="02020300000000000000" pitchFamily="18" charset="-122"/>
                <a:ea typeface="Adobe 宋体 Std L" panose="02020300000000000000" pitchFamily="18" charset="-122"/>
              </a:rPr>
              <a:t>的实际情况细加斟酌。</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）变化性。每一个人的职业生涯都不是一成不变的，都是一种发展、变化的动态</a:t>
            </a:r>
            <a:r>
              <a:rPr lang="zh-CN" altLang="en-US" dirty="0" smtClean="0">
                <a:solidFill>
                  <a:srgbClr val="221E1F"/>
                </a:solidFill>
                <a:latin typeface="Adobe 宋体 Std L" panose="02020300000000000000" pitchFamily="18" charset="-122"/>
                <a:ea typeface="Adobe 宋体 Std L" panose="02020300000000000000" pitchFamily="18" charset="-122"/>
              </a:rPr>
              <a:t>过程</a:t>
            </a:r>
            <a:r>
              <a:rPr lang="zh-CN" altLang="en-US" dirty="0">
                <a:solidFill>
                  <a:srgbClr val="221E1F"/>
                </a:solidFill>
                <a:latin typeface="Adobe 宋体 Std L" panose="02020300000000000000" pitchFamily="18" charset="-122"/>
                <a:ea typeface="Adobe 宋体 Std L" panose="02020300000000000000" pitchFamily="18" charset="-122"/>
              </a:rPr>
              <a:t>。就个人的整个职业生涯来讲，它是一个具有一定逻辑性的演进过程。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）阶段性。每个人的职业生涯发展过程都有着不同的阶段，不同的职业生涯阶段</a:t>
            </a:r>
            <a:r>
              <a:rPr lang="zh-CN" altLang="en-US" dirty="0" smtClean="0">
                <a:solidFill>
                  <a:srgbClr val="221E1F"/>
                </a:solidFill>
                <a:latin typeface="Adobe 宋体 Std L" panose="02020300000000000000" pitchFamily="18" charset="-122"/>
                <a:ea typeface="Adobe 宋体 Std L" panose="02020300000000000000" pitchFamily="18" charset="-122"/>
              </a:rPr>
              <a:t>有着</a:t>
            </a:r>
            <a:r>
              <a:rPr lang="zh-CN" altLang="en-US" dirty="0">
                <a:solidFill>
                  <a:srgbClr val="221E1F"/>
                </a:solidFill>
                <a:latin typeface="Adobe 宋体 Std L" panose="02020300000000000000" pitchFamily="18" charset="-122"/>
                <a:ea typeface="Adobe 宋体 Std L" panose="02020300000000000000" pitchFamily="18" charset="-122"/>
              </a:rPr>
              <a:t>不同的目标和任务，根据这些目标和任务的特点，个人的职业生涯又可以分为不同的</a:t>
            </a:r>
            <a:r>
              <a:rPr lang="zh-CN" altLang="en-US" dirty="0" smtClean="0">
                <a:solidFill>
                  <a:srgbClr val="221E1F"/>
                </a:solidFill>
                <a:latin typeface="Adobe 宋体 Std L" panose="02020300000000000000" pitchFamily="18" charset="-122"/>
                <a:ea typeface="Adobe 宋体 Std L" panose="02020300000000000000" pitchFamily="18" charset="-122"/>
              </a:rPr>
              <a:t>时期</a:t>
            </a:r>
            <a:r>
              <a:rPr lang="zh-CN" altLang="en-US" dirty="0">
                <a:solidFill>
                  <a:srgbClr val="221E1F"/>
                </a:solidFill>
                <a:latin typeface="Adobe 宋体 Std L" panose="02020300000000000000" pitchFamily="18" charset="-122"/>
                <a:ea typeface="Adobe 宋体 Std L" panose="02020300000000000000" pitchFamily="18" charset="-122"/>
              </a:rPr>
              <a:t>。职业生涯的各个阶段及时期之间具有持续的递进性</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）互动性。个人的职业生涯是个人在职业活动中与他人、社会环境等互动的</a:t>
            </a:r>
            <a:r>
              <a:rPr lang="zh-CN" altLang="en-US" dirty="0" smtClean="0">
                <a:solidFill>
                  <a:srgbClr val="221E1F"/>
                </a:solidFill>
                <a:latin typeface="Adobe 宋体 Std L" panose="02020300000000000000" pitchFamily="18" charset="-122"/>
                <a:ea typeface="Adobe 宋体 Std L" panose="02020300000000000000" pitchFamily="18" charset="-122"/>
              </a:rPr>
              <a:t>结果</a:t>
            </a:r>
            <a:r>
              <a:rPr lang="zh-CN" altLang="en-US" dirty="0">
                <a:solidFill>
                  <a:srgbClr val="221E1F"/>
                </a:solidFill>
                <a:latin typeface="Adobe 宋体 Std L" panose="02020300000000000000" pitchFamily="18" charset="-122"/>
                <a:ea typeface="Adobe 宋体 Std L" panose="02020300000000000000" pitchFamily="18" charset="-122"/>
              </a:rPr>
              <a:t>。个人在职业活动中与外界互动而形成的“自我”观念，对于其职业生涯有着重要</a:t>
            </a:r>
            <a:r>
              <a:rPr lang="zh-CN" altLang="en-US" dirty="0" smtClean="0">
                <a:solidFill>
                  <a:srgbClr val="221E1F"/>
                </a:solidFill>
                <a:latin typeface="Adobe 宋体 Std L" panose="02020300000000000000" pitchFamily="18" charset="-122"/>
                <a:ea typeface="Adobe 宋体 Std L" panose="02020300000000000000" pitchFamily="18" charset="-122"/>
              </a:rPr>
              <a:t>的影响。</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95373882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2308324"/>
          </a:xfrm>
          <a:prstGeom prst="rect">
            <a:avLst/>
          </a:prstGeom>
          <a:noFill/>
        </p:spPr>
        <p:txBody>
          <a:bodyPr wrap="square" rtlCol="0">
            <a:spAutoFit/>
          </a:bodyPr>
          <a:lstStyle/>
          <a:p>
            <a:r>
              <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rPr>
              <a:t>职业与职业生涯规划</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第一章</a:t>
            </a:r>
            <a:endParaRPr lang="zh-CN" altLang="en-US" sz="6000" dirty="0">
              <a:solidFill>
                <a:schemeClr val="bg1"/>
              </a:solidFill>
              <a:cs typeface="+mn-ea"/>
              <a:sym typeface="+mn-lt"/>
            </a:endParaRPr>
          </a:p>
        </p:txBody>
      </p:sp>
    </p:spTree>
    <p:extLst>
      <p:ext uri="{BB962C8B-B14F-4D97-AF65-F5344CB8AC3E}">
        <p14:creationId xmlns:p14="http://schemas.microsoft.com/office/powerpoint/2010/main" val="330099958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634179"/>
            <a:ext cx="11265740" cy="2585323"/>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）整合性。个人所从事的工作或职业与他的生活是相联系的，职业情况往往会</a:t>
            </a:r>
            <a:r>
              <a:rPr lang="zh-CN" altLang="en-US" dirty="0" smtClean="0">
                <a:solidFill>
                  <a:srgbClr val="221E1F"/>
                </a:solidFill>
                <a:latin typeface="Adobe 宋体 Std L" panose="02020300000000000000" pitchFamily="18" charset="-122"/>
                <a:ea typeface="Adobe 宋体 Std L" panose="02020300000000000000" pitchFamily="18" charset="-122"/>
              </a:rPr>
              <a:t>决定他</a:t>
            </a:r>
            <a:r>
              <a:rPr lang="zh-CN" altLang="en-US" dirty="0">
                <a:solidFill>
                  <a:srgbClr val="221E1F"/>
                </a:solidFill>
                <a:latin typeface="Adobe 宋体 Std L" panose="02020300000000000000" pitchFamily="18" charset="-122"/>
                <a:ea typeface="Adobe 宋体 Std L" panose="02020300000000000000" pitchFamily="18" charset="-122"/>
              </a:rPr>
              <a:t>的生活状态，而生活又影响着职业发展，有时候职业与生活两者之间又很难区别。因此</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生涯应具有整合性，考虑到人生发展的各个层面，不能仅仅局限于工作或职业</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）操作性。职业生涯计划与职业发展过程有时会不一致，因此，在制定职业生涯</a:t>
            </a:r>
            <a:r>
              <a:rPr lang="zh-CN" altLang="en-US" dirty="0" smtClean="0">
                <a:solidFill>
                  <a:srgbClr val="221E1F"/>
                </a:solidFill>
                <a:latin typeface="Adobe 宋体 Std L" panose="02020300000000000000" pitchFamily="18" charset="-122"/>
                <a:ea typeface="Adobe 宋体 Std L" panose="02020300000000000000" pitchFamily="18" charset="-122"/>
              </a:rPr>
              <a:t>规划</a:t>
            </a:r>
            <a:r>
              <a:rPr lang="zh-CN" altLang="en-US" dirty="0">
                <a:solidFill>
                  <a:srgbClr val="221E1F"/>
                </a:solidFill>
                <a:latin typeface="Adobe 宋体 Std L" panose="02020300000000000000" pitchFamily="18" charset="-122"/>
                <a:ea typeface="Adobe 宋体 Std L" panose="02020300000000000000" pitchFamily="18" charset="-122"/>
              </a:rPr>
              <a:t>时，应周密预测职业发展过程会遇到的可能性因素，制订的职业生涯计划要有确定的</a:t>
            </a:r>
            <a:r>
              <a:rPr lang="zh-CN" altLang="en-US" dirty="0" smtClean="0">
                <a:solidFill>
                  <a:srgbClr val="221E1F"/>
                </a:solidFill>
                <a:latin typeface="Adobe 宋体 Std L" panose="02020300000000000000" pitchFamily="18" charset="-122"/>
                <a:ea typeface="Adobe 宋体 Std L" panose="02020300000000000000" pitchFamily="18" charset="-122"/>
              </a:rPr>
              <a:t>行为方向</a:t>
            </a:r>
            <a:r>
              <a:rPr lang="zh-CN" altLang="en-US" dirty="0">
                <a:solidFill>
                  <a:srgbClr val="221E1F"/>
                </a:solidFill>
                <a:latin typeface="Adobe 宋体 Std L" panose="02020300000000000000" pitchFamily="18" charset="-122"/>
                <a:ea typeface="Adobe 宋体 Std L" panose="02020300000000000000" pitchFamily="18" charset="-122"/>
              </a:rPr>
              <a:t>、行为时间和操作方法，并且要留有一定的灵活性。</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335210" y="327338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二、职业生涯的规划</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404593" y="3857179"/>
            <a:ext cx="7898749" cy="3000821"/>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个人</a:t>
            </a:r>
            <a:r>
              <a:rPr lang="zh-CN" altLang="en-US" dirty="0">
                <a:solidFill>
                  <a:srgbClr val="221E1F"/>
                </a:solidFill>
                <a:latin typeface="Adobe 宋体 Std L" panose="02020300000000000000" pitchFamily="18" charset="-122"/>
                <a:ea typeface="Adobe 宋体 Std L" panose="02020300000000000000" pitchFamily="18" charset="-122"/>
              </a:rPr>
              <a:t>职业生涯的规划要遵循一定的步骤和方法，具体可分为以下三步：</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分析自我实际条件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进行职业生涯设计，首先要对自我条件进行分析，也就是正确认识和评价自己。要</a:t>
            </a:r>
            <a:r>
              <a:rPr lang="zh-CN" altLang="en-US" dirty="0" smtClean="0">
                <a:solidFill>
                  <a:srgbClr val="221E1F"/>
                </a:solidFill>
                <a:latin typeface="Adobe 宋体 Std L" panose="02020300000000000000" pitchFamily="18" charset="-122"/>
                <a:ea typeface="Adobe 宋体 Std L" panose="02020300000000000000" pitchFamily="18" charset="-122"/>
              </a:rPr>
              <a:t>通过</a:t>
            </a:r>
            <a:r>
              <a:rPr lang="zh-CN" altLang="en-US" dirty="0">
                <a:solidFill>
                  <a:srgbClr val="221E1F"/>
                </a:solidFill>
                <a:latin typeface="Adobe 宋体 Std L" panose="02020300000000000000" pitchFamily="18" charset="-122"/>
                <a:ea typeface="Adobe 宋体 Std L" panose="02020300000000000000" pitchFamily="18" charset="-122"/>
              </a:rPr>
              <a:t>科学认知的方法和手段，对自己的职业兴趣、气质、性格、能力等进行全面认识，</a:t>
            </a:r>
            <a:r>
              <a:rPr lang="zh-CN" altLang="en-US" dirty="0" smtClean="0">
                <a:solidFill>
                  <a:srgbClr val="221E1F"/>
                </a:solidFill>
                <a:latin typeface="Adobe 宋体 Std L" panose="02020300000000000000" pitchFamily="18" charset="-122"/>
                <a:ea typeface="Adobe 宋体 Std L" panose="02020300000000000000" pitchFamily="18" charset="-122"/>
              </a:rPr>
              <a:t>清楚自己</a:t>
            </a:r>
            <a:r>
              <a:rPr lang="zh-CN" altLang="en-US" dirty="0">
                <a:solidFill>
                  <a:srgbClr val="221E1F"/>
                </a:solidFill>
                <a:latin typeface="Adobe 宋体 Std L" panose="02020300000000000000" pitchFamily="18" charset="-122"/>
                <a:ea typeface="Adobe 宋体 Std L" panose="02020300000000000000" pitchFamily="18" charset="-122"/>
              </a:rPr>
              <a:t>的优势与特长，劣势与不足。要客观、冷静地进行自我分析，既要看到自己的优点</a:t>
            </a:r>
            <a:r>
              <a:rPr lang="zh-CN" altLang="en-US" dirty="0" smtClean="0">
                <a:solidFill>
                  <a:srgbClr val="221E1F"/>
                </a:solidFill>
                <a:latin typeface="Adobe 宋体 Std L" panose="02020300000000000000" pitchFamily="18" charset="-122"/>
                <a:ea typeface="Adobe 宋体 Std L" panose="02020300000000000000" pitchFamily="18" charset="-122"/>
              </a:rPr>
              <a:t>，又要</a:t>
            </a:r>
            <a:r>
              <a:rPr lang="zh-CN" altLang="en-US" dirty="0">
                <a:solidFill>
                  <a:srgbClr val="221E1F"/>
                </a:solidFill>
                <a:latin typeface="Adobe 宋体 Std L" panose="02020300000000000000" pitchFamily="18" charset="-122"/>
                <a:ea typeface="Adobe 宋体 Std L" panose="02020300000000000000" pitchFamily="18" charset="-122"/>
              </a:rPr>
              <a:t>面对自己的缺点。只有这样，才能避免职业生涯设计中的盲目性，使设计符合</a:t>
            </a:r>
            <a:r>
              <a:rPr lang="zh-CN" altLang="en-US" dirty="0" smtClean="0">
                <a:solidFill>
                  <a:srgbClr val="221E1F"/>
                </a:solidFill>
                <a:latin typeface="Adobe 宋体 Std L" panose="02020300000000000000" pitchFamily="18" charset="-122"/>
                <a:ea typeface="Adobe 宋体 Std L" panose="02020300000000000000" pitchFamily="18" charset="-122"/>
              </a:rPr>
              <a:t>自身实际</a:t>
            </a:r>
            <a:r>
              <a:rPr lang="zh-CN" altLang="en-US" dirty="0">
                <a:solidFill>
                  <a:srgbClr val="221E1F"/>
                </a:solidFill>
                <a:latin typeface="Adobe 宋体 Std L" panose="02020300000000000000" pitchFamily="18" charset="-122"/>
                <a:ea typeface="Adobe 宋体 Std L" panose="02020300000000000000" pitchFamily="18" charset="-122"/>
              </a:rPr>
              <a:t>。</a:t>
            </a: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3342" y="4149373"/>
            <a:ext cx="3630319" cy="2416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119091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339212"/>
            <a:ext cx="11265740" cy="5909310"/>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）对自己现实条件的分析。在对自己的现实条件</a:t>
            </a:r>
            <a:r>
              <a:rPr lang="zh-CN" altLang="en-US" dirty="0" smtClean="0">
                <a:solidFill>
                  <a:srgbClr val="221E1F"/>
                </a:solidFill>
                <a:latin typeface="Adobe 宋体 Std L" panose="02020300000000000000" pitchFamily="18" charset="-122"/>
                <a:ea typeface="Adobe 宋体 Std L" panose="02020300000000000000" pitchFamily="18" charset="-122"/>
              </a:rPr>
              <a:t>进行</a:t>
            </a:r>
            <a:r>
              <a:rPr lang="zh-CN" altLang="en-US" dirty="0">
                <a:solidFill>
                  <a:srgbClr val="221E1F"/>
                </a:solidFill>
                <a:latin typeface="Adobe 宋体 Std L" panose="02020300000000000000" pitchFamily="18" charset="-122"/>
                <a:ea typeface="Adobe 宋体 Std L" panose="02020300000000000000" pitchFamily="18" charset="-122"/>
              </a:rPr>
              <a:t>分析时，要问自己，“我学习了什么”“我曾经做过</a:t>
            </a:r>
            <a:r>
              <a:rPr lang="zh-CN" altLang="en-US" dirty="0" smtClean="0">
                <a:solidFill>
                  <a:srgbClr val="221E1F"/>
                </a:solidFill>
                <a:latin typeface="Adobe 宋体 Std L" panose="02020300000000000000" pitchFamily="18" charset="-122"/>
                <a:ea typeface="Adobe 宋体 Std L" panose="02020300000000000000" pitchFamily="18" charset="-122"/>
              </a:rPr>
              <a:t>什么</a:t>
            </a:r>
            <a:r>
              <a:rPr lang="zh-CN" altLang="en-US" dirty="0">
                <a:solidFill>
                  <a:srgbClr val="221E1F"/>
                </a:solidFill>
                <a:latin typeface="Adobe 宋体 Std L" panose="02020300000000000000" pitchFamily="18" charset="-122"/>
                <a:ea typeface="Adobe 宋体 Std L" panose="02020300000000000000" pitchFamily="18" charset="-122"/>
              </a:rPr>
              <a:t>”“我最成功的是什么”等，从而明确自己的能力大小</a:t>
            </a:r>
            <a:r>
              <a:rPr lang="zh-CN" altLang="en-US" dirty="0" smtClean="0">
                <a:solidFill>
                  <a:srgbClr val="221E1F"/>
                </a:solidFill>
                <a:latin typeface="Adobe 宋体 Std L" panose="02020300000000000000" pitchFamily="18" charset="-122"/>
                <a:ea typeface="Adobe 宋体 Std L" panose="02020300000000000000" pitchFamily="18" charset="-122"/>
              </a:rPr>
              <a:t>，看看</a:t>
            </a:r>
            <a:r>
              <a:rPr lang="zh-CN" altLang="en-US" dirty="0">
                <a:solidFill>
                  <a:srgbClr val="221E1F"/>
                </a:solidFill>
                <a:latin typeface="Adobe 宋体 Std L" panose="02020300000000000000" pitchFamily="18" charset="-122"/>
                <a:ea typeface="Adobe 宋体 Std L" panose="02020300000000000000" pitchFamily="18" charset="-122"/>
              </a:rPr>
              <a:t>自己的优势和劣势，找出自己与众不同的地方并</a:t>
            </a:r>
            <a:r>
              <a:rPr lang="zh-CN" altLang="en-US" dirty="0" smtClean="0">
                <a:solidFill>
                  <a:srgbClr val="221E1F"/>
                </a:solidFill>
                <a:latin typeface="Adobe 宋体 Std L" panose="02020300000000000000" pitchFamily="18" charset="-122"/>
                <a:ea typeface="Adobe 宋体 Std L" panose="02020300000000000000" pitchFamily="18" charset="-122"/>
              </a:rPr>
              <a:t>发扬光大</a:t>
            </a:r>
            <a:r>
              <a:rPr lang="zh-CN" altLang="en-US" dirty="0">
                <a:solidFill>
                  <a:srgbClr val="221E1F"/>
                </a:solidFill>
                <a:latin typeface="Adobe 宋体 Std L" panose="02020300000000000000" pitchFamily="18" charset="-122"/>
                <a:ea typeface="Adobe 宋体 Std L" panose="02020300000000000000" pitchFamily="18" charset="-122"/>
              </a:rPr>
              <a:t>，根据过去的经验选择、推断未来可能的工作方向与</a:t>
            </a:r>
            <a:r>
              <a:rPr lang="zh-CN" altLang="en-US" dirty="0" smtClean="0">
                <a:solidFill>
                  <a:srgbClr val="221E1F"/>
                </a:solidFill>
                <a:latin typeface="Adobe 宋体 Std L" panose="02020300000000000000" pitchFamily="18" charset="-122"/>
                <a:ea typeface="Adobe 宋体 Std L" panose="02020300000000000000" pitchFamily="18" charset="-122"/>
              </a:rPr>
              <a:t>机会</a:t>
            </a:r>
            <a:r>
              <a:rPr lang="zh-CN" altLang="en-US" dirty="0">
                <a:solidFill>
                  <a:srgbClr val="221E1F"/>
                </a:solidFill>
                <a:latin typeface="Adobe 宋体 Std L" panose="02020300000000000000" pitchFamily="18" charset="-122"/>
                <a:ea typeface="Adobe 宋体 Std L" panose="02020300000000000000" pitchFamily="18" charset="-122"/>
              </a:rPr>
              <a:t>，从而确定自己的职业努力方向，彻底解决</a:t>
            </a:r>
            <a:r>
              <a:rPr lang="zh-CN" altLang="en-US" dirty="0" smtClean="0">
                <a:solidFill>
                  <a:srgbClr val="221E1F"/>
                </a:solidFill>
                <a:latin typeface="Adobe 宋体 Std L" panose="02020300000000000000" pitchFamily="18" charset="-122"/>
                <a:ea typeface="Adobe 宋体 Std L" panose="02020300000000000000" pitchFamily="18" charset="-122"/>
              </a:rPr>
              <a:t>“我能干什么”</a:t>
            </a:r>
            <a:r>
              <a:rPr lang="zh-CN" altLang="en-US" dirty="0">
                <a:solidFill>
                  <a:srgbClr val="221E1F"/>
                </a:solidFill>
                <a:latin typeface="Adobe 宋体 Std L" panose="02020300000000000000" pitchFamily="18" charset="-122"/>
                <a:ea typeface="Adobe 宋体 Std L" panose="02020300000000000000" pitchFamily="18" charset="-122"/>
              </a:rPr>
              <a:t>的问题。</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）对职业环境中人际关系的分析。个人处于复杂的职业环境中，不可避免地要与</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内外的各种人打交道，因而分析人际关系状况显得尤为必要。在进行职业生涯设计时，</a:t>
            </a:r>
            <a:r>
              <a:rPr lang="zh-CN" altLang="en-US" dirty="0" smtClean="0">
                <a:solidFill>
                  <a:srgbClr val="221E1F"/>
                </a:solidFill>
                <a:latin typeface="Adobe 宋体 Std L" panose="02020300000000000000" pitchFamily="18" charset="-122"/>
                <a:ea typeface="Adobe 宋体 Std L" panose="02020300000000000000" pitchFamily="18" charset="-122"/>
              </a:rPr>
              <a:t>人际关系</a:t>
            </a:r>
            <a:r>
              <a:rPr lang="zh-CN" altLang="en-US" dirty="0">
                <a:solidFill>
                  <a:srgbClr val="221E1F"/>
                </a:solidFill>
                <a:latin typeface="Adobe 宋体 Std L" panose="02020300000000000000" pitchFamily="18" charset="-122"/>
                <a:ea typeface="Adobe 宋体 Std L" panose="02020300000000000000" pitchFamily="18" charset="-122"/>
              </a:rPr>
              <a:t>分析应着眼于以下几个方面：个人职业发展过程中将与哪些人交往，其中哪些人将</a:t>
            </a:r>
            <a:r>
              <a:rPr lang="zh-CN" altLang="en-US" dirty="0" smtClean="0">
                <a:solidFill>
                  <a:srgbClr val="221E1F"/>
                </a:solidFill>
                <a:latin typeface="Adobe 宋体 Std L" panose="02020300000000000000" pitchFamily="18" charset="-122"/>
                <a:ea typeface="Adobe 宋体 Std L" panose="02020300000000000000" pitchFamily="18" charset="-122"/>
              </a:rPr>
              <a:t>对自身</a:t>
            </a:r>
            <a:r>
              <a:rPr lang="zh-CN" altLang="en-US" dirty="0">
                <a:solidFill>
                  <a:srgbClr val="221E1F"/>
                </a:solidFill>
                <a:latin typeface="Adobe 宋体 Std L" panose="02020300000000000000" pitchFamily="18" charset="-122"/>
                <a:ea typeface="Adobe 宋体 Std L" panose="02020300000000000000" pitchFamily="18" charset="-122"/>
              </a:rPr>
              <a:t>发展起重要作用，工作中会遇到什么样的上下级、同事及竞争者，他们对自己会有</a:t>
            </a:r>
            <a:r>
              <a:rPr lang="zh-CN" altLang="en-US" dirty="0" smtClean="0">
                <a:solidFill>
                  <a:srgbClr val="221E1F"/>
                </a:solidFill>
                <a:latin typeface="Adobe 宋体 Std L" panose="02020300000000000000" pitchFamily="18" charset="-122"/>
                <a:ea typeface="Adobe 宋体 Std L" panose="02020300000000000000" pitchFamily="18" charset="-122"/>
              </a:rPr>
              <a:t>什么影响</a:t>
            </a:r>
            <a:r>
              <a:rPr lang="zh-CN" altLang="en-US" dirty="0">
                <a:solidFill>
                  <a:srgbClr val="221E1F"/>
                </a:solidFill>
                <a:latin typeface="Adobe 宋体 Std L" panose="02020300000000000000" pitchFamily="18" charset="-122"/>
                <a:ea typeface="Adobe 宋体 Std L" panose="02020300000000000000" pitchFamily="18" charset="-122"/>
              </a:rPr>
              <a:t>，与他们如何相处等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）对自我职业发展潜力的分析。职业角色的发展与职业所在的行业的发展有着</a:t>
            </a:r>
            <a:r>
              <a:rPr lang="zh-CN" altLang="en-US" dirty="0" smtClean="0">
                <a:solidFill>
                  <a:srgbClr val="221E1F"/>
                </a:solidFill>
                <a:latin typeface="Adobe 宋体 Std L" panose="02020300000000000000" pitchFamily="18" charset="-122"/>
                <a:ea typeface="Adobe 宋体 Std L" panose="02020300000000000000" pitchFamily="18" charset="-122"/>
              </a:rPr>
              <a:t>密切的</a:t>
            </a:r>
            <a:r>
              <a:rPr lang="zh-CN" altLang="en-US" dirty="0">
                <a:solidFill>
                  <a:srgbClr val="221E1F"/>
                </a:solidFill>
                <a:latin typeface="Adobe 宋体 Std L" panose="02020300000000000000" pitchFamily="18" charset="-122"/>
                <a:ea typeface="Adobe 宋体 Std L" panose="02020300000000000000" pitchFamily="18" charset="-122"/>
              </a:rPr>
              <a:t>关系。进行职业生涯设计时，不要仅仅看到想从事职业的大小、名气，而是要对该职业</a:t>
            </a:r>
            <a:r>
              <a:rPr lang="zh-CN" altLang="en-US" dirty="0" smtClean="0">
                <a:solidFill>
                  <a:srgbClr val="221E1F"/>
                </a:solidFill>
                <a:latin typeface="Adobe 宋体 Std L" panose="02020300000000000000" pitchFamily="18" charset="-122"/>
                <a:ea typeface="Adobe 宋体 Std L" panose="02020300000000000000" pitchFamily="18" charset="-122"/>
              </a:rPr>
              <a:t>所在</a:t>
            </a:r>
            <a:r>
              <a:rPr lang="zh-CN" altLang="en-US" dirty="0">
                <a:solidFill>
                  <a:srgbClr val="221E1F"/>
                </a:solidFill>
                <a:latin typeface="Adobe 宋体 Std L" panose="02020300000000000000" pitchFamily="18" charset="-122"/>
                <a:ea typeface="Adobe 宋体 Std L" panose="02020300000000000000" pitchFamily="18" charset="-122"/>
              </a:rPr>
              <a:t>的行业现状和发展前景有比较深入的了解，比如人才供给情况</a:t>
            </a:r>
            <a:r>
              <a:rPr lang="zh-CN" altLang="en-US" dirty="0" smtClean="0">
                <a:solidFill>
                  <a:srgbClr val="221E1F"/>
                </a:solidFill>
                <a:latin typeface="Adobe 宋体 Std L" panose="02020300000000000000" pitchFamily="18" charset="-122"/>
                <a:ea typeface="Adobe 宋体 Std L" panose="02020300000000000000" pitchFamily="18" charset="-122"/>
              </a:rPr>
              <a:t>、平均工资</a:t>
            </a:r>
            <a:r>
              <a:rPr lang="zh-CN" altLang="en-US" dirty="0">
                <a:solidFill>
                  <a:srgbClr val="221E1F"/>
                </a:solidFill>
                <a:latin typeface="Adobe 宋体 Std L" panose="02020300000000000000" pitchFamily="18" charset="-122"/>
                <a:ea typeface="Adobe 宋体 Std L" panose="02020300000000000000" pitchFamily="18" charset="-122"/>
              </a:rPr>
              <a:t>状况、行业的非正式团体规范等。不同的职业岗位对</a:t>
            </a:r>
            <a:r>
              <a:rPr lang="zh-CN" altLang="en-US" dirty="0" smtClean="0">
                <a:solidFill>
                  <a:srgbClr val="221E1F"/>
                </a:solidFill>
                <a:latin typeface="Adobe 宋体 Std L" panose="02020300000000000000" pitchFamily="18" charset="-122"/>
                <a:ea typeface="Adobe 宋体 Std L" panose="02020300000000000000" pitchFamily="18" charset="-122"/>
              </a:rPr>
              <a:t>求职者</a:t>
            </a:r>
            <a:r>
              <a:rPr lang="zh-CN" altLang="en-US" dirty="0">
                <a:solidFill>
                  <a:srgbClr val="221E1F"/>
                </a:solidFill>
                <a:latin typeface="Adobe 宋体 Std L" panose="02020300000000000000" pitchFamily="18" charset="-122"/>
                <a:ea typeface="Adobe 宋体 Std L" panose="02020300000000000000" pitchFamily="18" charset="-122"/>
              </a:rPr>
              <a:t>的自身素质和能力有着不同的要求，在职业生涯设计时，除了</a:t>
            </a:r>
            <a:r>
              <a:rPr lang="zh-CN" altLang="en-US" dirty="0" smtClean="0">
                <a:solidFill>
                  <a:srgbClr val="221E1F"/>
                </a:solidFill>
                <a:latin typeface="Adobe 宋体 Std L" panose="02020300000000000000" pitchFamily="18" charset="-122"/>
                <a:ea typeface="Adobe 宋体 Std L" panose="02020300000000000000" pitchFamily="18" charset="-122"/>
              </a:rPr>
              <a:t>了解</a:t>
            </a:r>
            <a:r>
              <a:rPr lang="zh-CN" altLang="en-US" dirty="0">
                <a:solidFill>
                  <a:srgbClr val="221E1F"/>
                </a:solidFill>
                <a:latin typeface="Adobe 宋体 Std L" panose="02020300000000000000" pitchFamily="18" charset="-122"/>
                <a:ea typeface="Adobe 宋体 Std L" panose="02020300000000000000" pitchFamily="18" charset="-122"/>
              </a:rPr>
              <a:t>职业岗位的非职业素质要求外，还要了解职业素质要求；除了</a:t>
            </a:r>
            <a:r>
              <a:rPr lang="zh-CN" altLang="en-US" dirty="0" smtClean="0">
                <a:solidFill>
                  <a:srgbClr val="221E1F"/>
                </a:solidFill>
                <a:latin typeface="Adobe 宋体 Std L" panose="02020300000000000000" pitchFamily="18" charset="-122"/>
                <a:ea typeface="Adobe 宋体 Std L" panose="02020300000000000000" pitchFamily="18" charset="-122"/>
              </a:rPr>
              <a:t>了解</a:t>
            </a:r>
            <a:r>
              <a:rPr lang="zh-CN" altLang="en-US" dirty="0">
                <a:solidFill>
                  <a:srgbClr val="221E1F"/>
                </a:solidFill>
                <a:latin typeface="Adobe 宋体 Std L" panose="02020300000000000000" pitchFamily="18" charset="-122"/>
                <a:ea typeface="Adobe 宋体 Std L" panose="02020300000000000000" pitchFamily="18" charset="-122"/>
              </a:rPr>
              <a:t>所需要的一般能力外，还要了解所需要的特殊职业能力。分析</a:t>
            </a:r>
            <a:r>
              <a:rPr lang="zh-CN" altLang="en-US" dirty="0" smtClean="0">
                <a:solidFill>
                  <a:srgbClr val="221E1F"/>
                </a:solidFill>
                <a:latin typeface="Adobe 宋体 Std L" panose="02020300000000000000" pitchFamily="18" charset="-122"/>
                <a:ea typeface="Adobe 宋体 Std L" panose="02020300000000000000" pitchFamily="18" charset="-122"/>
              </a:rPr>
              <a:t>自己</a:t>
            </a:r>
            <a:r>
              <a:rPr lang="zh-CN" altLang="en-US" dirty="0">
                <a:solidFill>
                  <a:srgbClr val="221E1F"/>
                </a:solidFill>
                <a:latin typeface="Adobe 宋体 Std L" panose="02020300000000000000" pitchFamily="18" charset="-122"/>
                <a:ea typeface="Adobe 宋体 Std L" panose="02020300000000000000" pitchFamily="18" charset="-122"/>
              </a:rPr>
              <a:t>潜在的能力和条件，寻找到哪些是可以经过努力达到和具备的</a:t>
            </a:r>
            <a:r>
              <a:rPr lang="zh-CN" altLang="en-US" dirty="0" smtClean="0">
                <a:solidFill>
                  <a:srgbClr val="221E1F"/>
                </a:solidFill>
                <a:latin typeface="Adobe 宋体 Std L" panose="02020300000000000000" pitchFamily="18" charset="-122"/>
                <a:ea typeface="Adobe 宋体 Std L" panose="02020300000000000000" pitchFamily="18" charset="-122"/>
              </a:rPr>
              <a:t>，从而</a:t>
            </a:r>
            <a:r>
              <a:rPr lang="zh-CN" altLang="en-US" dirty="0">
                <a:solidFill>
                  <a:srgbClr val="221E1F"/>
                </a:solidFill>
                <a:latin typeface="Adobe 宋体 Std L" panose="02020300000000000000" pitchFamily="18" charset="-122"/>
                <a:ea typeface="Adobe 宋体 Std L" panose="02020300000000000000" pitchFamily="18" charset="-122"/>
              </a:rPr>
              <a:t>在职业生涯设计中制定出具体的方案</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6555769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339211"/>
            <a:ext cx="11080042" cy="4247317"/>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）认识自己的不足，及时弥补。自古以来“金无足赤，人无完人”，由于自我</a:t>
            </a:r>
            <a:r>
              <a:rPr lang="zh-CN" altLang="en-US" dirty="0" smtClean="0">
                <a:solidFill>
                  <a:srgbClr val="221E1F"/>
                </a:solidFill>
                <a:latin typeface="Adobe 宋体 Std L" panose="02020300000000000000" pitchFamily="18" charset="-122"/>
                <a:ea typeface="Adobe 宋体 Std L" panose="02020300000000000000" pitchFamily="18" charset="-122"/>
              </a:rPr>
              <a:t>经历的</a:t>
            </a:r>
            <a:r>
              <a:rPr lang="zh-CN" altLang="en-US" dirty="0">
                <a:solidFill>
                  <a:srgbClr val="221E1F"/>
                </a:solidFill>
                <a:latin typeface="Adobe 宋体 Std L" panose="02020300000000000000" pitchFamily="18" charset="-122"/>
                <a:ea typeface="Adobe 宋体 Std L" panose="02020300000000000000" pitchFamily="18" charset="-122"/>
              </a:rPr>
              <a:t>不同、环境的局限，每个人都无法避免与生俱来的弱点，无法避免一些经验上的欠缺，</a:t>
            </a:r>
            <a:r>
              <a:rPr lang="zh-CN" altLang="en-US" dirty="0" smtClean="0">
                <a:solidFill>
                  <a:srgbClr val="221E1F"/>
                </a:solidFill>
                <a:latin typeface="Adobe 宋体 Std L" panose="02020300000000000000" pitchFamily="18" charset="-122"/>
                <a:ea typeface="Adobe 宋体 Std L" panose="02020300000000000000" pitchFamily="18" charset="-122"/>
              </a:rPr>
              <a:t>因此</a:t>
            </a:r>
            <a:r>
              <a:rPr lang="zh-CN" altLang="en-US" dirty="0">
                <a:solidFill>
                  <a:srgbClr val="221E1F"/>
                </a:solidFill>
                <a:latin typeface="Adobe 宋体 Std L" panose="02020300000000000000" pitchFamily="18" charset="-122"/>
                <a:ea typeface="Adobe 宋体 Std L" panose="02020300000000000000" pitchFamily="18" charset="-122"/>
              </a:rPr>
              <a:t>，必须正视并尽快减少其对自己的影响。卡耐基曾说：“人性的弱点并不可怕，关键</a:t>
            </a:r>
            <a:r>
              <a:rPr lang="zh-CN" altLang="en-US" dirty="0" smtClean="0">
                <a:solidFill>
                  <a:srgbClr val="221E1F"/>
                </a:solidFill>
                <a:latin typeface="Adobe 宋体 Std L" panose="02020300000000000000" pitchFamily="18" charset="-122"/>
                <a:ea typeface="Adobe 宋体 Std L" panose="02020300000000000000" pitchFamily="18" charset="-122"/>
              </a:rPr>
              <a:t>要正确</a:t>
            </a:r>
            <a:r>
              <a:rPr lang="zh-CN" altLang="en-US" dirty="0">
                <a:solidFill>
                  <a:srgbClr val="221E1F"/>
                </a:solidFill>
                <a:latin typeface="Adobe 宋体 Std L" panose="02020300000000000000" pitchFamily="18" charset="-122"/>
                <a:ea typeface="Adobe 宋体 Std L" panose="02020300000000000000" pitchFamily="18" charset="-122"/>
              </a:rPr>
              <a:t>地认识，认真地对待，尽量寻找弥补、克服的方法，使自我趋于完善。”要能够平静</a:t>
            </a:r>
            <a:r>
              <a:rPr lang="zh-CN" altLang="en-US" dirty="0" smtClean="0">
                <a:solidFill>
                  <a:srgbClr val="221E1F"/>
                </a:solidFill>
                <a:latin typeface="Adobe 宋体 Std L" panose="02020300000000000000" pitchFamily="18" charset="-122"/>
                <a:ea typeface="Adobe 宋体 Std L" panose="02020300000000000000" pitchFamily="18" charset="-122"/>
              </a:rPr>
              <a:t>下来</a:t>
            </a:r>
            <a:r>
              <a:rPr lang="zh-CN" altLang="en-US" dirty="0">
                <a:solidFill>
                  <a:srgbClr val="221E1F"/>
                </a:solidFill>
                <a:latin typeface="Adobe 宋体 Std L" panose="02020300000000000000" pitchFamily="18" charset="-122"/>
                <a:ea typeface="Adobe 宋体 Std L" panose="02020300000000000000" pitchFamily="18" charset="-122"/>
              </a:rPr>
              <a:t>，多跟别人好好聊聊，尤其是与自己相熟的如父母、同学、朋友等交谈。看看别人眼中</a:t>
            </a:r>
            <a:r>
              <a:rPr lang="zh-CN" altLang="en-US" dirty="0" smtClean="0">
                <a:solidFill>
                  <a:srgbClr val="221E1F"/>
                </a:solidFill>
                <a:latin typeface="Adobe 宋体 Std L" panose="02020300000000000000" pitchFamily="18" charset="-122"/>
                <a:ea typeface="Adobe 宋体 Std L" panose="02020300000000000000" pitchFamily="18" charset="-122"/>
              </a:rPr>
              <a:t>的你</a:t>
            </a:r>
            <a:r>
              <a:rPr lang="zh-CN" altLang="en-US" dirty="0">
                <a:solidFill>
                  <a:srgbClr val="221E1F"/>
                </a:solidFill>
                <a:latin typeface="Adobe 宋体 Std L" panose="02020300000000000000" pitchFamily="18" charset="-122"/>
                <a:ea typeface="Adobe 宋体 Std L" panose="02020300000000000000" pitchFamily="18" charset="-122"/>
              </a:rPr>
              <a:t>是什么样子，与你的预想是否一致，找出其中的偏差，努力克服和提高。</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）对社会就业环境及其变化的分析。由于职业的流动和发展受社会经济、政治</a:t>
            </a:r>
            <a:r>
              <a:rPr lang="zh-CN" altLang="en-US" dirty="0" smtClean="0">
                <a:solidFill>
                  <a:srgbClr val="221E1F"/>
                </a:solidFill>
                <a:latin typeface="Adobe 宋体 Std L" panose="02020300000000000000" pitchFamily="18" charset="-122"/>
                <a:ea typeface="Adobe 宋体 Std L" panose="02020300000000000000" pitchFamily="18" charset="-122"/>
              </a:rPr>
              <a:t>发展的</a:t>
            </a:r>
            <a:r>
              <a:rPr lang="zh-CN" altLang="en-US" dirty="0">
                <a:solidFill>
                  <a:srgbClr val="221E1F"/>
                </a:solidFill>
                <a:latin typeface="Adobe 宋体 Std L" panose="02020300000000000000" pitchFamily="18" charset="-122"/>
                <a:ea typeface="Adobe 宋体 Std L" panose="02020300000000000000" pitchFamily="18" charset="-122"/>
              </a:rPr>
              <a:t>影响，所以同学们在职业生涯设计时，要看到当前社会的政治、经济发展趋势，社会</a:t>
            </a:r>
            <a:r>
              <a:rPr lang="zh-CN" altLang="en-US" dirty="0" smtClean="0">
                <a:solidFill>
                  <a:srgbClr val="221E1F"/>
                </a:solidFill>
                <a:latin typeface="Adobe 宋体 Std L" panose="02020300000000000000" pitchFamily="18" charset="-122"/>
                <a:ea typeface="Adobe 宋体 Std L" panose="02020300000000000000" pitchFamily="18" charset="-122"/>
              </a:rPr>
              <a:t>热点职业</a:t>
            </a:r>
            <a:r>
              <a:rPr lang="zh-CN" altLang="en-US" dirty="0">
                <a:solidFill>
                  <a:srgbClr val="221E1F"/>
                </a:solidFill>
                <a:latin typeface="Adobe 宋体 Std L" panose="02020300000000000000" pitchFamily="18" charset="-122"/>
                <a:ea typeface="Adobe 宋体 Std L" panose="02020300000000000000" pitchFamily="18" charset="-122"/>
              </a:rPr>
              <a:t>门类分布及需求状况，所学专业在社会上的需求形势，自己所选择职业在未来行业</a:t>
            </a:r>
            <a:r>
              <a:rPr lang="zh-CN" altLang="en-US" dirty="0" smtClean="0">
                <a:solidFill>
                  <a:srgbClr val="221E1F"/>
                </a:solidFill>
                <a:latin typeface="Adobe 宋体 Std L" panose="02020300000000000000" pitchFamily="18" charset="-122"/>
                <a:ea typeface="Adobe 宋体 Std L" panose="02020300000000000000" pitchFamily="18" charset="-122"/>
              </a:rPr>
              <a:t>发展中</a:t>
            </a:r>
            <a:r>
              <a:rPr lang="zh-CN" altLang="en-US" dirty="0">
                <a:solidFill>
                  <a:srgbClr val="221E1F"/>
                </a:solidFill>
                <a:latin typeface="Adobe 宋体 Std L" panose="02020300000000000000" pitchFamily="18" charset="-122"/>
                <a:ea typeface="Adobe 宋体 Std L" panose="02020300000000000000" pitchFamily="18" charset="-122"/>
              </a:rPr>
              <a:t>的变化情况，在本行业中的地位、市场占有及发展趋势等。对这些社会发展大趋势问题</a:t>
            </a:r>
            <a:r>
              <a:rPr lang="zh-CN" altLang="en-US" dirty="0" smtClean="0">
                <a:solidFill>
                  <a:srgbClr val="221E1F"/>
                </a:solidFill>
                <a:latin typeface="Adobe 宋体 Std L" panose="02020300000000000000" pitchFamily="18" charset="-122"/>
                <a:ea typeface="Adobe 宋体 Std L" panose="02020300000000000000" pitchFamily="18" charset="-122"/>
              </a:rPr>
              <a:t>的分析</a:t>
            </a:r>
            <a:r>
              <a:rPr lang="zh-CN" altLang="en-US" dirty="0">
                <a:solidFill>
                  <a:srgbClr val="221E1F"/>
                </a:solidFill>
                <a:latin typeface="Adobe 宋体 Std L" panose="02020300000000000000" pitchFamily="18" charset="-122"/>
                <a:ea typeface="Adobe 宋体 Std L" panose="02020300000000000000" pitchFamily="18" charset="-122"/>
              </a:rPr>
              <a:t>认识，有助于同学们把握职业社会需求，使自己的职业选择紧跟时代脚步。</a:t>
            </a:r>
          </a:p>
        </p:txBody>
      </p:sp>
    </p:spTree>
    <p:extLst>
      <p:ext uri="{BB962C8B-B14F-4D97-AF65-F5344CB8AC3E}">
        <p14:creationId xmlns:p14="http://schemas.microsoft.com/office/powerpoint/2010/main" val="61932172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339212"/>
            <a:ext cx="11265740" cy="6324808"/>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确定职业发展目标</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职业理想形成后，每个人都会确立明确的职业目标。职业发展目标的确定，是个人</a:t>
            </a:r>
            <a:r>
              <a:rPr lang="zh-CN" altLang="en-US" dirty="0" smtClean="0">
                <a:solidFill>
                  <a:srgbClr val="221E1F"/>
                </a:solidFill>
                <a:latin typeface="Adobe 宋体 Std L" panose="02020300000000000000" pitchFamily="18" charset="-122"/>
                <a:ea typeface="Adobe 宋体 Std L" panose="02020300000000000000" pitchFamily="18" charset="-122"/>
              </a:rPr>
              <a:t>理想</a:t>
            </a:r>
            <a:r>
              <a:rPr lang="zh-CN" altLang="en-US" dirty="0">
                <a:solidFill>
                  <a:srgbClr val="221E1F"/>
                </a:solidFill>
                <a:latin typeface="Adobe 宋体 Std L" panose="02020300000000000000" pitchFamily="18" charset="-122"/>
                <a:ea typeface="Adobe 宋体 Std L" panose="02020300000000000000" pitchFamily="18" charset="-122"/>
              </a:rPr>
              <a:t>的具体化和可操作化，是指可预想到的、有一定实现可能的目标。在职业生涯中，人生</a:t>
            </a:r>
            <a:r>
              <a:rPr lang="zh-CN" altLang="en-US" dirty="0" smtClean="0">
                <a:solidFill>
                  <a:srgbClr val="221E1F"/>
                </a:solidFill>
                <a:latin typeface="Adobe 宋体 Std L" panose="02020300000000000000" pitchFamily="18" charset="-122"/>
                <a:ea typeface="Adobe 宋体 Std L" panose="02020300000000000000" pitchFamily="18" charset="-122"/>
              </a:rPr>
              <a:t>的职业</a:t>
            </a:r>
            <a:r>
              <a:rPr lang="zh-CN" altLang="en-US" dirty="0">
                <a:solidFill>
                  <a:srgbClr val="221E1F"/>
                </a:solidFill>
                <a:latin typeface="Adobe 宋体 Std L" panose="02020300000000000000" pitchFamily="18" charset="-122"/>
                <a:ea typeface="Adobe 宋体 Std L" panose="02020300000000000000" pitchFamily="18" charset="-122"/>
              </a:rPr>
              <a:t>目标有短期目标和长期目标以及近期目标和长远目标之分，而且在一定时期还有可能</a:t>
            </a:r>
            <a:r>
              <a:rPr lang="zh-CN" altLang="en-US" dirty="0" smtClean="0">
                <a:solidFill>
                  <a:srgbClr val="221E1F"/>
                </a:solidFill>
                <a:latin typeface="Adobe 宋体 Std L" panose="02020300000000000000" pitchFamily="18" charset="-122"/>
                <a:ea typeface="Adobe 宋体 Std L" panose="02020300000000000000" pitchFamily="18" charset="-122"/>
              </a:rPr>
              <a:t>对职业</a:t>
            </a:r>
            <a:r>
              <a:rPr lang="zh-CN" altLang="en-US" dirty="0">
                <a:solidFill>
                  <a:srgbClr val="221E1F"/>
                </a:solidFill>
                <a:latin typeface="Adobe 宋体 Std L" panose="02020300000000000000" pitchFamily="18" charset="-122"/>
                <a:ea typeface="Adobe 宋体 Std L" panose="02020300000000000000" pitchFamily="18" charset="-122"/>
              </a:rPr>
              <a:t>目标进行一定的调整。职业生涯规划是根据一定的职业目标而进行的，是为了实现</a:t>
            </a:r>
            <a:r>
              <a:rPr lang="zh-CN" altLang="en-US" dirty="0" smtClean="0">
                <a:solidFill>
                  <a:srgbClr val="221E1F"/>
                </a:solidFill>
                <a:latin typeface="Adobe 宋体 Std L" panose="02020300000000000000" pitchFamily="18" charset="-122"/>
                <a:ea typeface="Adobe 宋体 Std L" panose="02020300000000000000" pitchFamily="18" charset="-122"/>
              </a:rPr>
              <a:t>这个目标</a:t>
            </a:r>
            <a:r>
              <a:rPr lang="zh-CN" altLang="en-US" dirty="0">
                <a:solidFill>
                  <a:srgbClr val="221E1F"/>
                </a:solidFill>
                <a:latin typeface="Adobe 宋体 Std L" panose="02020300000000000000" pitchFamily="18" charset="-122"/>
                <a:ea typeface="Adobe 宋体 Std L" panose="02020300000000000000" pitchFamily="18" charset="-122"/>
              </a:rPr>
              <a:t>而做的设想和打算，因此，中职生应当确定自己的职业目标，包括打算成为哪方面的</a:t>
            </a:r>
            <a:r>
              <a:rPr lang="zh-CN" altLang="en-US" dirty="0" smtClean="0">
                <a:solidFill>
                  <a:srgbClr val="221E1F"/>
                </a:solidFill>
                <a:latin typeface="Adobe 宋体 Std L" panose="02020300000000000000" pitchFamily="18" charset="-122"/>
                <a:ea typeface="Adobe 宋体 Std L" panose="02020300000000000000" pitchFamily="18" charset="-122"/>
              </a:rPr>
              <a:t>人才</a:t>
            </a:r>
            <a:r>
              <a:rPr lang="zh-CN" altLang="en-US" dirty="0">
                <a:solidFill>
                  <a:srgbClr val="221E1F"/>
                </a:solidFill>
                <a:latin typeface="Adobe 宋体 Std L" panose="02020300000000000000" pitchFamily="18" charset="-122"/>
                <a:ea typeface="Adobe 宋体 Std L" panose="02020300000000000000" pitchFamily="18" charset="-122"/>
              </a:rPr>
              <a:t>，打算在哪个领域成才等。对这些问题的不同答案不仅会影响个人职业生涯的设计，也</a:t>
            </a:r>
            <a:r>
              <a:rPr lang="zh-CN" altLang="en-US" dirty="0" smtClean="0">
                <a:solidFill>
                  <a:srgbClr val="221E1F"/>
                </a:solidFill>
                <a:latin typeface="Adobe 宋体 Std L" panose="02020300000000000000" pitchFamily="18" charset="-122"/>
                <a:ea typeface="Adobe 宋体 Std L" panose="02020300000000000000" pitchFamily="18" charset="-122"/>
              </a:rPr>
              <a:t>会影响</a:t>
            </a:r>
            <a:r>
              <a:rPr lang="zh-CN" altLang="en-US" dirty="0">
                <a:solidFill>
                  <a:srgbClr val="221E1F"/>
                </a:solidFill>
                <a:latin typeface="Adobe 宋体 Std L" panose="02020300000000000000" pitchFamily="18" charset="-122"/>
                <a:ea typeface="Adobe 宋体 Std L" panose="02020300000000000000" pitchFamily="18" charset="-122"/>
              </a:rPr>
              <a:t>个人成功的机会。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职业发展目标确定的依据有三方面的因素：</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）社会需要。选择职业作为一种社会活动必定受到一定的社会制约，任何人选择</a:t>
            </a:r>
            <a:r>
              <a:rPr lang="zh-CN" altLang="en-US" dirty="0" smtClean="0">
                <a:solidFill>
                  <a:srgbClr val="221E1F"/>
                </a:solidFill>
                <a:latin typeface="Adobe 宋体 Std L" panose="02020300000000000000" pitchFamily="18" charset="-122"/>
                <a:ea typeface="Adobe 宋体 Std L" panose="02020300000000000000" pitchFamily="18" charset="-122"/>
              </a:rPr>
              <a:t>职业的</a:t>
            </a:r>
            <a:r>
              <a:rPr lang="zh-CN" altLang="en-US" dirty="0">
                <a:solidFill>
                  <a:srgbClr val="221E1F"/>
                </a:solidFill>
                <a:latin typeface="Adobe 宋体 Std L" panose="02020300000000000000" pitchFamily="18" charset="-122"/>
                <a:ea typeface="Adobe 宋体 Std L" panose="02020300000000000000" pitchFamily="18" charset="-122"/>
              </a:rPr>
              <a:t>自由都是相对的、有条件的。如果择业脱离社会需要，将很难被社会接纳。中职生应积极</a:t>
            </a:r>
            <a:r>
              <a:rPr lang="zh-CN" altLang="en-US" dirty="0" smtClean="0">
                <a:solidFill>
                  <a:srgbClr val="221E1F"/>
                </a:solidFill>
                <a:latin typeface="Adobe 宋体 Std L" panose="02020300000000000000" pitchFamily="18" charset="-122"/>
                <a:ea typeface="Adobe 宋体 Std L" panose="02020300000000000000" pitchFamily="18" charset="-122"/>
              </a:rPr>
              <a:t>把握</a:t>
            </a:r>
            <a:r>
              <a:rPr lang="zh-CN" altLang="en-US" dirty="0">
                <a:solidFill>
                  <a:srgbClr val="221E1F"/>
                </a:solidFill>
                <a:latin typeface="Adobe 宋体 Std L" panose="02020300000000000000" pitchFamily="18" charset="-122"/>
                <a:ea typeface="Adobe 宋体 Std L" panose="02020300000000000000" pitchFamily="18" charset="-122"/>
              </a:rPr>
              <a:t>社会人才需求的动向，把社会需要作为出发点和归宿；以社会对个人的要求为准绳，既要</a:t>
            </a:r>
            <a:r>
              <a:rPr lang="zh-CN" altLang="en-US" dirty="0" smtClean="0">
                <a:solidFill>
                  <a:srgbClr val="221E1F"/>
                </a:solidFill>
                <a:latin typeface="Adobe 宋体 Std L" panose="02020300000000000000" pitchFamily="18" charset="-122"/>
                <a:ea typeface="Adobe 宋体 Std L" panose="02020300000000000000" pitchFamily="18" charset="-122"/>
              </a:rPr>
              <a:t>看到</a:t>
            </a:r>
            <a:r>
              <a:rPr lang="zh-CN" altLang="en-US" dirty="0">
                <a:solidFill>
                  <a:srgbClr val="221E1F"/>
                </a:solidFill>
                <a:latin typeface="Adobe 宋体 Std L" panose="02020300000000000000" pitchFamily="18" charset="-122"/>
                <a:ea typeface="Adobe 宋体 Std L" panose="02020300000000000000" pitchFamily="18" charset="-122"/>
              </a:rPr>
              <a:t>眼前的利益，又要考虑长远的发展，既要考虑个人的因素，也要自觉服从社会的需要。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）所学专业和技能。职业技术类学校的学生都经过一定的专业训练，具有某一</a:t>
            </a:r>
            <a:r>
              <a:rPr lang="zh-CN" altLang="en-US" dirty="0" smtClean="0">
                <a:solidFill>
                  <a:srgbClr val="221E1F"/>
                </a:solidFill>
                <a:latin typeface="Adobe 宋体 Std L" panose="02020300000000000000" pitchFamily="18" charset="-122"/>
                <a:ea typeface="Adobe 宋体 Std L" panose="02020300000000000000" pitchFamily="18" charset="-122"/>
              </a:rPr>
              <a:t>专业的</a:t>
            </a:r>
            <a:r>
              <a:rPr lang="zh-CN" altLang="en-US" dirty="0">
                <a:solidFill>
                  <a:srgbClr val="221E1F"/>
                </a:solidFill>
                <a:latin typeface="Adobe 宋体 Std L" panose="02020300000000000000" pitchFamily="18" charset="-122"/>
                <a:ea typeface="Adobe 宋体 Std L" panose="02020300000000000000" pitchFamily="18" charset="-122"/>
              </a:rPr>
              <a:t>知识和技能，这是其优势所在。每个专业都有一定培养目标和就业方向，在确定职业</a:t>
            </a:r>
            <a:r>
              <a:rPr lang="zh-CN" altLang="en-US" dirty="0" smtClean="0">
                <a:solidFill>
                  <a:srgbClr val="221E1F"/>
                </a:solidFill>
                <a:latin typeface="Adobe 宋体 Std L" panose="02020300000000000000" pitchFamily="18" charset="-122"/>
                <a:ea typeface="Adobe 宋体 Std L" panose="02020300000000000000" pitchFamily="18" charset="-122"/>
              </a:rPr>
              <a:t>发展目标</a:t>
            </a:r>
            <a:r>
              <a:rPr lang="zh-CN" altLang="en-US" dirty="0">
                <a:solidFill>
                  <a:srgbClr val="221E1F"/>
                </a:solidFill>
                <a:latin typeface="Adobe 宋体 Std L" panose="02020300000000000000" pitchFamily="18" charset="-122"/>
                <a:ea typeface="Adobe 宋体 Std L" panose="02020300000000000000" pitchFamily="18" charset="-122"/>
              </a:rPr>
              <a:t>时，要考虑到自己的专业要求，靠运用所学的专业知识和技能来实现目标</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81358625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2978" y="117693"/>
            <a:ext cx="11856790" cy="6740307"/>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）个人兴趣与能力特长。职业发展目标的确定要与自己的性格、气质、兴趣</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特长等方面相结合，充分发挥自己的优势，扬长避短，体现人尽其才、才尽其用</a:t>
            </a:r>
            <a:r>
              <a:rPr lang="zh-CN" altLang="en-US" dirty="0" smtClean="0">
                <a:solidFill>
                  <a:srgbClr val="221E1F"/>
                </a:solidFill>
                <a:latin typeface="Adobe 宋体 Std L" panose="02020300000000000000" pitchFamily="18" charset="-122"/>
                <a:ea typeface="Adobe 宋体 Std L" panose="02020300000000000000" pitchFamily="18" charset="-122"/>
              </a:rPr>
              <a:t>的要求。</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职业生涯的规划方案</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我国专家将职业生涯分为 </a:t>
            </a:r>
            <a:r>
              <a:rPr lang="en-US" altLang="zh-CN" dirty="0">
                <a:solidFill>
                  <a:srgbClr val="221E1F"/>
                </a:solidFill>
                <a:latin typeface="Adobe 宋体 Std L" panose="02020300000000000000" pitchFamily="18" charset="-122"/>
                <a:ea typeface="Adobe 宋体 Std L" panose="02020300000000000000" pitchFamily="18" charset="-122"/>
              </a:rPr>
              <a:t>6 </a:t>
            </a:r>
            <a:r>
              <a:rPr lang="zh-CN" altLang="en-US" dirty="0">
                <a:solidFill>
                  <a:srgbClr val="221E1F"/>
                </a:solidFill>
                <a:latin typeface="Adobe 宋体 Std L" panose="02020300000000000000" pitchFamily="18" charset="-122"/>
                <a:ea typeface="Adobe 宋体 Std L" panose="02020300000000000000" pitchFamily="18" charset="-122"/>
              </a:rPr>
              <a:t>个时期：</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）职业准备期。是指一个人就业前从事专业、职业技能学习的时期。这是职业生涯</a:t>
            </a:r>
            <a:r>
              <a:rPr lang="zh-CN" altLang="en-US" dirty="0" smtClean="0">
                <a:solidFill>
                  <a:srgbClr val="221E1F"/>
                </a:solidFill>
                <a:latin typeface="Adobe 宋体 Std L" panose="02020300000000000000" pitchFamily="18" charset="-122"/>
                <a:ea typeface="Adobe 宋体 Std L" panose="02020300000000000000" pitchFamily="18" charset="-122"/>
              </a:rPr>
              <a:t>的起点</a:t>
            </a:r>
            <a:r>
              <a:rPr lang="zh-CN" altLang="en-US" dirty="0">
                <a:solidFill>
                  <a:srgbClr val="221E1F"/>
                </a:solidFill>
                <a:latin typeface="Adobe 宋体 Std L" panose="02020300000000000000" pitchFamily="18" charset="-122"/>
                <a:ea typeface="Adobe 宋体 Std L" panose="02020300000000000000" pitchFamily="18" charset="-122"/>
              </a:rPr>
              <a:t>，也是素质形成的主要时期，但此时很多人是盲目的，多是由别人带领或帮助走过的。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）职业选择期。是指人们根据社会需要和自己的素质和愿望，做出职业选择，</a:t>
            </a:r>
            <a:r>
              <a:rPr lang="zh-CN" altLang="en-US" dirty="0" smtClean="0">
                <a:solidFill>
                  <a:srgbClr val="221E1F"/>
                </a:solidFill>
                <a:latin typeface="Adobe 宋体 Std L" panose="02020300000000000000" pitchFamily="18" charset="-122"/>
                <a:ea typeface="Adobe 宋体 Std L" panose="02020300000000000000" pitchFamily="18" charset="-122"/>
              </a:rPr>
              <a:t>走上工作</a:t>
            </a:r>
            <a:r>
              <a:rPr lang="zh-CN" altLang="en-US" dirty="0">
                <a:solidFill>
                  <a:srgbClr val="221E1F"/>
                </a:solidFill>
                <a:latin typeface="Adobe 宋体 Std L" panose="02020300000000000000" pitchFamily="18" charset="-122"/>
                <a:ea typeface="Adobe 宋体 Std L" panose="02020300000000000000" pitchFamily="18" charset="-122"/>
              </a:rPr>
              <a:t>岗位。这是职业生涯关键的一环，是个人的素质和愿望与社会需要相遇、碰撞和获得</a:t>
            </a:r>
            <a:r>
              <a:rPr lang="zh-CN" altLang="en-US" dirty="0" smtClean="0">
                <a:solidFill>
                  <a:srgbClr val="221E1F"/>
                </a:solidFill>
                <a:latin typeface="Adobe 宋体 Std L" panose="02020300000000000000" pitchFamily="18" charset="-122"/>
                <a:ea typeface="Adobe 宋体 Std L" panose="02020300000000000000" pitchFamily="18" charset="-122"/>
              </a:rPr>
              <a:t>承认</a:t>
            </a:r>
            <a:r>
              <a:rPr lang="zh-CN" altLang="en-US" dirty="0">
                <a:solidFill>
                  <a:srgbClr val="221E1F"/>
                </a:solidFill>
                <a:latin typeface="Adobe 宋体 Std L" panose="02020300000000000000" pitchFamily="18" charset="-122"/>
                <a:ea typeface="Adobe 宋体 Std L" panose="02020300000000000000" pitchFamily="18" charset="-122"/>
              </a:rPr>
              <a:t>的时期。选择正确，往往一帆风顺；选择失误，或带来生涯的不顺利，或造成多次选择</a:t>
            </a:r>
            <a:r>
              <a:rPr lang="zh-CN" altLang="en-US" dirty="0" smtClean="0">
                <a:solidFill>
                  <a:srgbClr val="221E1F"/>
                </a:solidFill>
                <a:latin typeface="Adobe 宋体 Std L" panose="02020300000000000000" pitchFamily="18" charset="-122"/>
                <a:ea typeface="Adobe 宋体 Std L" panose="02020300000000000000" pitchFamily="18" charset="-122"/>
              </a:rPr>
              <a:t>，浪费</a:t>
            </a:r>
            <a:r>
              <a:rPr lang="zh-CN" altLang="en-US" dirty="0">
                <a:solidFill>
                  <a:srgbClr val="221E1F"/>
                </a:solidFill>
                <a:latin typeface="Adobe 宋体 Std L" panose="02020300000000000000" pitchFamily="18" charset="-122"/>
                <a:ea typeface="Adobe 宋体 Std L" panose="02020300000000000000" pitchFamily="18" charset="-122"/>
              </a:rPr>
              <a:t>光阴，并且影响一生。</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）职业适应期。是指人们走上岗位，即开始了对人的素质的实际检验。能力</a:t>
            </a:r>
            <a:r>
              <a:rPr lang="zh-CN" altLang="en-US" dirty="0" smtClean="0">
                <a:solidFill>
                  <a:srgbClr val="221E1F"/>
                </a:solidFill>
                <a:latin typeface="Adobe 宋体 Std L" panose="02020300000000000000" pitchFamily="18" charset="-122"/>
                <a:ea typeface="Adobe 宋体 Std L" panose="02020300000000000000" pitchFamily="18" charset="-122"/>
              </a:rPr>
              <a:t>较强者能</a:t>
            </a:r>
            <a:r>
              <a:rPr lang="zh-CN" altLang="en-US" dirty="0">
                <a:solidFill>
                  <a:srgbClr val="221E1F"/>
                </a:solidFill>
                <a:latin typeface="Adobe 宋体 Std L" panose="02020300000000000000" pitchFamily="18" charset="-122"/>
                <a:ea typeface="Adobe 宋体 Std L" panose="02020300000000000000" pitchFamily="18" charset="-122"/>
              </a:rPr>
              <a:t>很快适应职业要求，素质较差或素质特点与职业要求相差较大的，需要通过培训来适应</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，而确实难以适应的则要重新进行职业选择。</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）职业稳定期。这一时期是人的职业生涯的主体，从时间上看也占据职业生活期</a:t>
            </a:r>
            <a:r>
              <a:rPr lang="zh-CN" altLang="en-US" dirty="0" smtClean="0">
                <a:solidFill>
                  <a:srgbClr val="221E1F"/>
                </a:solidFill>
                <a:latin typeface="Adobe 宋体 Std L" panose="02020300000000000000" pitchFamily="18" charset="-122"/>
                <a:ea typeface="Adobe 宋体 Std L" panose="02020300000000000000" pitchFamily="18" charset="-122"/>
              </a:rPr>
              <a:t>的绝大部分</a:t>
            </a:r>
            <a:r>
              <a:rPr lang="zh-CN" altLang="en-US" dirty="0">
                <a:solidFill>
                  <a:srgbClr val="221E1F"/>
                </a:solidFill>
                <a:latin typeface="Adobe 宋体 Std L" panose="02020300000000000000" pitchFamily="18" charset="-122"/>
                <a:ea typeface="Adobe 宋体 Std L" panose="02020300000000000000" pitchFamily="18" charset="-122"/>
              </a:rPr>
              <a:t>，一般是在人的成年、壮年时期。这一时期不仅是人们劳动效果最好的时期，也</a:t>
            </a:r>
            <a:r>
              <a:rPr lang="zh-CN" altLang="en-US" dirty="0" smtClean="0">
                <a:solidFill>
                  <a:srgbClr val="221E1F"/>
                </a:solidFill>
                <a:latin typeface="Adobe 宋体 Std L" panose="02020300000000000000" pitchFamily="18" charset="-122"/>
                <a:ea typeface="Adobe 宋体 Std L" panose="02020300000000000000" pitchFamily="18" charset="-122"/>
              </a:rPr>
              <a:t>是人们</a:t>
            </a:r>
            <a:r>
              <a:rPr lang="zh-CN" altLang="en-US" dirty="0">
                <a:solidFill>
                  <a:srgbClr val="221E1F"/>
                </a:solidFill>
                <a:latin typeface="Adobe 宋体 Std L" panose="02020300000000000000" pitchFamily="18" charset="-122"/>
                <a:ea typeface="Adobe 宋体 Std L" panose="02020300000000000000" pitchFamily="18" charset="-122"/>
              </a:rPr>
              <a:t>养儿育女、担负繁重家庭责任的时期，因此，成年人往往倾向于稳定在某种职业，</a:t>
            </a:r>
            <a:r>
              <a:rPr lang="zh-CN" altLang="en-US" dirty="0" smtClean="0">
                <a:solidFill>
                  <a:srgbClr val="221E1F"/>
                </a:solidFill>
                <a:latin typeface="Adobe 宋体 Std L" panose="02020300000000000000" pitchFamily="18" charset="-122"/>
                <a:ea typeface="Adobe 宋体 Std L" panose="02020300000000000000" pitchFamily="18" charset="-122"/>
              </a:rPr>
              <a:t>甚至某</a:t>
            </a:r>
            <a:r>
              <a:rPr lang="zh-CN" altLang="en-US" dirty="0">
                <a:solidFill>
                  <a:srgbClr val="221E1F"/>
                </a:solidFill>
                <a:latin typeface="Adobe 宋体 Std L" panose="02020300000000000000" pitchFamily="18" charset="-122"/>
                <a:ea typeface="Adobe 宋体 Std L" panose="02020300000000000000" pitchFamily="18" charset="-122"/>
              </a:rPr>
              <a:t>一特定岗位上。在这一时期如果从业者的素质能够得到发挥和提高，潜力得以体现，</a:t>
            </a:r>
            <a:r>
              <a:rPr lang="zh-CN" altLang="en-US" dirty="0" smtClean="0">
                <a:solidFill>
                  <a:srgbClr val="221E1F"/>
                </a:solidFill>
                <a:latin typeface="Adobe 宋体 Std L" panose="02020300000000000000" pitchFamily="18" charset="-122"/>
                <a:ea typeface="Adobe 宋体 Std L" panose="02020300000000000000" pitchFamily="18" charset="-122"/>
              </a:rPr>
              <a:t>稳扎稳打</a:t>
            </a:r>
            <a:r>
              <a:rPr lang="zh-CN" altLang="en-US" dirty="0">
                <a:solidFill>
                  <a:srgbClr val="221E1F"/>
                </a:solidFill>
                <a:latin typeface="Adobe 宋体 Std L" panose="02020300000000000000" pitchFamily="18" charset="-122"/>
                <a:ea typeface="Adobe 宋体 Std L" panose="02020300000000000000" pitchFamily="18" charset="-122"/>
              </a:rPr>
              <a:t>，就可能抓住机会，逐步取得成果，成为某一领域的行家里手、专家权威，得以晋升</a:t>
            </a:r>
            <a:r>
              <a:rPr lang="zh-CN" altLang="en-US" dirty="0" smtClean="0">
                <a:solidFill>
                  <a:srgbClr val="221E1F"/>
                </a:solidFill>
                <a:latin typeface="Adobe 宋体 Std L" panose="02020300000000000000" pitchFamily="18" charset="-122"/>
                <a:ea typeface="Adobe 宋体 Std L" panose="02020300000000000000" pitchFamily="18" charset="-122"/>
              </a:rPr>
              <a:t>，以</a:t>
            </a:r>
            <a:r>
              <a:rPr lang="zh-CN" altLang="en-US" dirty="0">
                <a:solidFill>
                  <a:srgbClr val="221E1F"/>
                </a:solidFill>
                <a:latin typeface="Adobe 宋体 Std L" panose="02020300000000000000" pitchFamily="18" charset="-122"/>
                <a:ea typeface="Adobe 宋体 Std L" panose="02020300000000000000" pitchFamily="18" charset="-122"/>
              </a:rPr>
              <a:t>达到成功的最高峰</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77530317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210" y="132734"/>
            <a:ext cx="11265740" cy="4662815"/>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）职业素质衰退期。此时人步入老年，由于生理条件的变化，能力缓慢地衰退，</a:t>
            </a:r>
            <a:r>
              <a:rPr lang="zh-CN" altLang="en-US" dirty="0" smtClean="0">
                <a:solidFill>
                  <a:srgbClr val="221E1F"/>
                </a:solidFill>
                <a:latin typeface="Adobe 宋体 Std L" panose="02020300000000000000" pitchFamily="18" charset="-122"/>
                <a:ea typeface="Adobe 宋体 Std L" panose="02020300000000000000" pitchFamily="18" charset="-122"/>
              </a:rPr>
              <a:t>心理</a:t>
            </a:r>
            <a:r>
              <a:rPr lang="zh-CN" altLang="en-US" dirty="0">
                <a:solidFill>
                  <a:srgbClr val="221E1F"/>
                </a:solidFill>
                <a:latin typeface="Adobe 宋体 Std L" panose="02020300000000000000" pitchFamily="18" charset="-122"/>
                <a:ea typeface="Adobe 宋体 Std L" panose="02020300000000000000" pitchFamily="18" charset="-122"/>
              </a:rPr>
              <a:t>需求逐步降低而求稳妥，各方面处于维持状态。由于市场竞争激烈，许多用人单位裁员</a:t>
            </a:r>
            <a:r>
              <a:rPr lang="zh-CN" altLang="en-US" dirty="0" smtClean="0">
                <a:solidFill>
                  <a:srgbClr val="221E1F"/>
                </a:solidFill>
                <a:latin typeface="Adobe 宋体 Std L" panose="02020300000000000000" pitchFamily="18" charset="-122"/>
                <a:ea typeface="Adobe 宋体 Std L" panose="02020300000000000000" pitchFamily="18" charset="-122"/>
              </a:rPr>
              <a:t>，一般来说</a:t>
            </a:r>
            <a:r>
              <a:rPr lang="zh-CN" altLang="en-US" dirty="0">
                <a:solidFill>
                  <a:srgbClr val="221E1F"/>
                </a:solidFill>
                <a:latin typeface="Adobe 宋体 Std L" panose="02020300000000000000" pitchFamily="18" charset="-122"/>
                <a:ea typeface="Adobe 宋体 Std L" panose="02020300000000000000" pitchFamily="18" charset="-122"/>
              </a:rPr>
              <a:t>，年龄较大的被辞退的可能性就大。当然，也有一些老年人，一般属于专家、</a:t>
            </a:r>
            <a:r>
              <a:rPr lang="zh-CN" altLang="en-US" dirty="0" smtClean="0">
                <a:solidFill>
                  <a:srgbClr val="221E1F"/>
                </a:solidFill>
                <a:latin typeface="Adobe 宋体 Std L" panose="02020300000000000000" pitchFamily="18" charset="-122"/>
                <a:ea typeface="Adobe 宋体 Std L" panose="02020300000000000000" pitchFamily="18" charset="-122"/>
              </a:rPr>
              <a:t>学者类</a:t>
            </a:r>
            <a:r>
              <a:rPr lang="zh-CN" altLang="en-US" dirty="0">
                <a:solidFill>
                  <a:srgbClr val="221E1F"/>
                </a:solidFill>
                <a:latin typeface="Adobe 宋体 Std L" panose="02020300000000000000" pitchFamily="18" charset="-122"/>
                <a:ea typeface="Adobe 宋体 Std L" panose="02020300000000000000" pitchFamily="18" charset="-122"/>
              </a:rPr>
              <a:t>的，其智力并没有衰退，而且知识、经验还有越来越多的积累，出现第二次创造高峰，</a:t>
            </a:r>
            <a:r>
              <a:rPr lang="zh-CN" altLang="en-US" dirty="0" smtClean="0">
                <a:solidFill>
                  <a:srgbClr val="221E1F"/>
                </a:solidFill>
                <a:latin typeface="Adobe 宋体 Std L" panose="02020300000000000000" pitchFamily="18" charset="-122"/>
                <a:ea typeface="Adobe 宋体 Std L" panose="02020300000000000000" pitchFamily="18" charset="-122"/>
              </a:rPr>
              <a:t>再一</a:t>
            </a:r>
            <a:r>
              <a:rPr lang="zh-CN" altLang="en-US" dirty="0">
                <a:solidFill>
                  <a:srgbClr val="221E1F"/>
                </a:solidFill>
                <a:latin typeface="Adobe 宋体 Std L" panose="02020300000000000000" pitchFamily="18" charset="-122"/>
                <a:ea typeface="Adobe 宋体 Std L" panose="02020300000000000000" pitchFamily="18" charset="-122"/>
              </a:rPr>
              <a:t>次获得成功，达到事业的巅峰。</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）职业结束期。是指人们由于年老或其他原因结束职业生活历程的短暂的</a:t>
            </a:r>
            <a:r>
              <a:rPr lang="zh-CN" altLang="en-US" dirty="0" smtClean="0">
                <a:solidFill>
                  <a:srgbClr val="221E1F"/>
                </a:solidFill>
                <a:latin typeface="Adobe 宋体 Std L" panose="02020300000000000000" pitchFamily="18" charset="-122"/>
                <a:ea typeface="Adobe 宋体 Std L" panose="02020300000000000000" pitchFamily="18" charset="-122"/>
              </a:rPr>
              <a:t>过渡时期</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根据以上分类，中职生正处于职业准备后期或职业选择前期</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制定职业发展措施</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措施是实现目标的重要保证，要根据职业方向选择一个对自己有利的职业和得以实现</a:t>
            </a:r>
            <a:r>
              <a:rPr lang="zh-CN" altLang="en-US" dirty="0" smtClean="0">
                <a:solidFill>
                  <a:srgbClr val="221E1F"/>
                </a:solidFill>
                <a:latin typeface="Adobe 宋体 Std L" panose="02020300000000000000" pitchFamily="18" charset="-122"/>
                <a:ea typeface="Adobe 宋体 Std L" panose="02020300000000000000" pitchFamily="18" charset="-122"/>
              </a:rPr>
              <a:t>自我</a:t>
            </a:r>
            <a:r>
              <a:rPr lang="zh-CN" altLang="en-US" dirty="0">
                <a:solidFill>
                  <a:srgbClr val="221E1F"/>
                </a:solidFill>
                <a:latin typeface="Adobe 宋体 Std L" panose="02020300000000000000" pitchFamily="18" charset="-122"/>
                <a:ea typeface="Adobe 宋体 Std L" panose="02020300000000000000" pitchFamily="18" charset="-122"/>
              </a:rPr>
              <a:t>价值的单位，以确保职业生涯规划的实施。在此基础上，根据自身能力设定发展轨迹，</a:t>
            </a:r>
            <a:r>
              <a:rPr lang="zh-CN" altLang="en-US" dirty="0" smtClean="0">
                <a:solidFill>
                  <a:srgbClr val="221E1F"/>
                </a:solidFill>
                <a:latin typeface="Adobe 宋体 Std L" panose="02020300000000000000" pitchFamily="18" charset="-122"/>
                <a:ea typeface="Adobe 宋体 Std L" panose="02020300000000000000" pitchFamily="18" charset="-122"/>
              </a:rPr>
              <a:t>一级</a:t>
            </a:r>
            <a:r>
              <a:rPr lang="zh-CN" altLang="en-US" dirty="0">
                <a:solidFill>
                  <a:srgbClr val="221E1F"/>
                </a:solidFill>
                <a:latin typeface="Adobe 宋体 Std L" panose="02020300000000000000" pitchFamily="18" charset="-122"/>
                <a:ea typeface="Adobe 宋体 Std L" panose="02020300000000000000" pitchFamily="18" charset="-122"/>
              </a:rPr>
              <a:t>一级地向前发展。要在设计中能够预测工作范围的变化情况，不同工作对自己的要求及</a:t>
            </a:r>
            <a:r>
              <a:rPr lang="zh-CN" altLang="en-US" dirty="0" smtClean="0">
                <a:solidFill>
                  <a:srgbClr val="221E1F"/>
                </a:solidFill>
                <a:latin typeface="Adobe 宋体 Std L" panose="02020300000000000000" pitchFamily="18" charset="-122"/>
                <a:ea typeface="Adobe 宋体 Std L" panose="02020300000000000000" pitchFamily="18" charset="-122"/>
              </a:rPr>
              <a:t>应对</a:t>
            </a:r>
            <a:r>
              <a:rPr lang="zh-CN" altLang="en-US" dirty="0">
                <a:solidFill>
                  <a:srgbClr val="221E1F"/>
                </a:solidFill>
                <a:latin typeface="Adobe 宋体 Std L" panose="02020300000000000000" pitchFamily="18" charset="-122"/>
                <a:ea typeface="Adobe 宋体 Std L" panose="02020300000000000000" pitchFamily="18" charset="-122"/>
              </a:rPr>
              <a:t>措施，如发展过程中出现偏差（工作不适应或解聘）的话，如何改变自己的方向；预测</a:t>
            </a:r>
            <a:r>
              <a:rPr lang="zh-CN" altLang="en-US" dirty="0" smtClean="0">
                <a:solidFill>
                  <a:srgbClr val="221E1F"/>
                </a:solidFill>
                <a:latin typeface="Adobe 宋体 Std L" panose="02020300000000000000" pitchFamily="18" charset="-122"/>
                <a:ea typeface="Adobe 宋体 Std L" panose="02020300000000000000" pitchFamily="18" charset="-122"/>
              </a:rPr>
              <a:t>可能</a:t>
            </a:r>
            <a:r>
              <a:rPr lang="zh-CN" altLang="en-US" dirty="0">
                <a:solidFill>
                  <a:srgbClr val="221E1F"/>
                </a:solidFill>
                <a:latin typeface="Adobe 宋体 Std L" panose="02020300000000000000" pitchFamily="18" charset="-122"/>
                <a:ea typeface="Adobe 宋体 Std L" panose="02020300000000000000" pitchFamily="18" charset="-122"/>
              </a:rPr>
              <a:t>出现的竞争，如何相处与应对，分析自我提高的可靠途径。</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335210" y="5012317"/>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三、职业生涯规划的意义</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404593" y="5596116"/>
            <a:ext cx="11467859"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职业生涯是个人一生中最重要的历程，是实现自我追求的重要人生阶段，对人生价值</a:t>
            </a:r>
            <a:r>
              <a:rPr lang="zh-CN" altLang="en-US" dirty="0" smtClean="0">
                <a:solidFill>
                  <a:srgbClr val="221E1F"/>
                </a:solidFill>
                <a:latin typeface="Adobe 宋体 Std L" panose="02020300000000000000" pitchFamily="18" charset="-122"/>
                <a:ea typeface="Adobe 宋体 Std L" panose="02020300000000000000" pitchFamily="18" charset="-122"/>
              </a:rPr>
              <a:t>的实现</a:t>
            </a:r>
            <a:r>
              <a:rPr lang="zh-CN" altLang="en-US" dirty="0">
                <a:solidFill>
                  <a:srgbClr val="221E1F"/>
                </a:solidFill>
                <a:latin typeface="Adobe 宋体 Std L" panose="02020300000000000000" pitchFamily="18" charset="-122"/>
                <a:ea typeface="Adobe 宋体 Std L" panose="02020300000000000000" pitchFamily="18" charset="-122"/>
              </a:rPr>
              <a:t>起着决定性的作用。因此，职业规划对个人的发展具有重要的意义。</a:t>
            </a:r>
          </a:p>
        </p:txBody>
      </p:sp>
    </p:spTree>
    <p:extLst>
      <p:ext uri="{BB962C8B-B14F-4D97-AF65-F5344CB8AC3E}">
        <p14:creationId xmlns:p14="http://schemas.microsoft.com/office/powerpoint/2010/main" val="113876833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339211"/>
            <a:ext cx="11080042" cy="5909310"/>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有利于明确个人的人生奋斗目标</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著名画家丰子恺说过：“由预想进行于实行，由希望变为成功，原是人生事业展进的</a:t>
            </a:r>
            <a:r>
              <a:rPr lang="zh-CN" altLang="en-US" dirty="0" smtClean="0">
                <a:solidFill>
                  <a:srgbClr val="221E1F"/>
                </a:solidFill>
                <a:latin typeface="Adobe 宋体 Std L" panose="02020300000000000000" pitchFamily="18" charset="-122"/>
                <a:ea typeface="Adobe 宋体 Std L" panose="02020300000000000000" pitchFamily="18" charset="-122"/>
              </a:rPr>
              <a:t>正道</a:t>
            </a:r>
            <a:r>
              <a:rPr lang="zh-CN" altLang="en-US" dirty="0">
                <a:solidFill>
                  <a:srgbClr val="221E1F"/>
                </a:solidFill>
                <a:latin typeface="Adobe 宋体 Std L" panose="02020300000000000000" pitchFamily="18" charset="-122"/>
                <a:ea typeface="Adobe 宋体 Std L" panose="02020300000000000000" pitchFamily="18" charset="-122"/>
              </a:rPr>
              <a:t>。”职业生涯规划可以帮助学生明确自己的人生奋斗目标，只有明确了人生目标，才会</a:t>
            </a:r>
            <a:r>
              <a:rPr lang="zh-CN" altLang="en-US" dirty="0" smtClean="0">
                <a:solidFill>
                  <a:srgbClr val="221E1F"/>
                </a:solidFill>
                <a:latin typeface="Adobe 宋体 Std L" panose="02020300000000000000" pitchFamily="18" charset="-122"/>
                <a:ea typeface="Adobe 宋体 Std L" panose="02020300000000000000" pitchFamily="18" charset="-122"/>
              </a:rPr>
              <a:t>有为</a:t>
            </a:r>
            <a:r>
              <a:rPr lang="zh-CN" altLang="en-US" dirty="0">
                <a:solidFill>
                  <a:srgbClr val="221E1F"/>
                </a:solidFill>
                <a:latin typeface="Adobe 宋体 Std L" panose="02020300000000000000" pitchFamily="18" charset="-122"/>
                <a:ea typeface="Adobe 宋体 Std L" panose="02020300000000000000" pitchFamily="18" charset="-122"/>
              </a:rPr>
              <a:t>实现目标而努力奋斗的激情和意志，才可能避免随波逐流，虚度人生。事实也证明，有</a:t>
            </a:r>
            <a:r>
              <a:rPr lang="zh-CN" altLang="en-US" dirty="0" smtClean="0">
                <a:solidFill>
                  <a:srgbClr val="221E1F"/>
                </a:solidFill>
                <a:latin typeface="Adobe 宋体 Std L" panose="02020300000000000000" pitchFamily="18" charset="-122"/>
                <a:ea typeface="Adobe 宋体 Std L" panose="02020300000000000000" pitchFamily="18" charset="-122"/>
              </a:rPr>
              <a:t>不少</a:t>
            </a:r>
            <a:r>
              <a:rPr lang="zh-CN" altLang="en-US" dirty="0">
                <a:solidFill>
                  <a:srgbClr val="221E1F"/>
                </a:solidFill>
                <a:latin typeface="Adobe 宋体 Std L" panose="02020300000000000000" pitchFamily="18" charset="-122"/>
                <a:ea typeface="Adobe 宋体 Std L" panose="02020300000000000000" pitchFamily="18" charset="-122"/>
              </a:rPr>
              <a:t>人由于对自己的职业生涯毫无规划、目标不明，当一天和尚撞一天钟，从而造成时光的</a:t>
            </a:r>
            <a:r>
              <a:rPr lang="zh-CN" altLang="en-US" dirty="0" smtClean="0">
                <a:solidFill>
                  <a:srgbClr val="221E1F"/>
                </a:solidFill>
                <a:latin typeface="Adobe 宋体 Std L" panose="02020300000000000000" pitchFamily="18" charset="-122"/>
                <a:ea typeface="Adobe 宋体 Std L" panose="02020300000000000000" pitchFamily="18" charset="-122"/>
              </a:rPr>
              <a:t>消磨</a:t>
            </a:r>
            <a:r>
              <a:rPr lang="zh-CN" altLang="en-US" dirty="0">
                <a:solidFill>
                  <a:srgbClr val="221E1F"/>
                </a:solidFill>
                <a:latin typeface="Adobe 宋体 Std L" panose="02020300000000000000" pitchFamily="18" charset="-122"/>
                <a:ea typeface="Adobe 宋体 Std L" panose="02020300000000000000" pitchFamily="18" charset="-122"/>
              </a:rPr>
              <a:t>，导致事业的失败。实际上，不是他们没有足够的知识和才能去赢得人生的辉煌，失败</a:t>
            </a:r>
            <a:r>
              <a:rPr lang="zh-CN" altLang="en-US" dirty="0" smtClean="0">
                <a:solidFill>
                  <a:srgbClr val="221E1F"/>
                </a:solidFill>
                <a:latin typeface="Adobe 宋体 Std L" panose="02020300000000000000" pitchFamily="18" charset="-122"/>
                <a:ea typeface="Adobe 宋体 Std L" panose="02020300000000000000" pitchFamily="18" charset="-122"/>
              </a:rPr>
              <a:t>主要</a:t>
            </a:r>
            <a:r>
              <a:rPr lang="zh-CN" altLang="en-US" dirty="0">
                <a:solidFill>
                  <a:srgbClr val="221E1F"/>
                </a:solidFill>
                <a:latin typeface="Adobe 宋体 Std L" panose="02020300000000000000" pitchFamily="18" charset="-122"/>
                <a:ea typeface="Adobe 宋体 Std L" panose="02020300000000000000" pitchFamily="18" charset="-122"/>
              </a:rPr>
              <a:t>在于他们没有明确地规划出最适合于自己成长和发展的职业生涯。</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有利于个人更好地了解自己的实力和特长</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中职生往往对自己的实力和特长认识不足，特别是总认为</a:t>
            </a:r>
            <a:r>
              <a:rPr lang="zh-CN" altLang="en-US" dirty="0" smtClean="0">
                <a:solidFill>
                  <a:srgbClr val="221E1F"/>
                </a:solidFill>
                <a:latin typeface="Adobe 宋体 Std L" panose="02020300000000000000" pitchFamily="18" charset="-122"/>
                <a:ea typeface="Adobe 宋体 Std L" panose="02020300000000000000" pitchFamily="18" charset="-122"/>
              </a:rPr>
              <a:t>自己</a:t>
            </a:r>
            <a:r>
              <a:rPr lang="zh-CN" altLang="en-US" dirty="0">
                <a:solidFill>
                  <a:srgbClr val="221E1F"/>
                </a:solidFill>
                <a:latin typeface="Adobe 宋体 Std L" panose="02020300000000000000" pitchFamily="18" charset="-122"/>
                <a:ea typeface="Adobe 宋体 Std L" panose="02020300000000000000" pitchFamily="18" charset="-122"/>
              </a:rPr>
              <a:t>学历低，因而产生自卑心理。职业生涯规划可以在规划的</a:t>
            </a:r>
            <a:r>
              <a:rPr lang="zh-CN" altLang="en-US" dirty="0" smtClean="0">
                <a:solidFill>
                  <a:srgbClr val="221E1F"/>
                </a:solidFill>
                <a:latin typeface="Adobe 宋体 Std L" panose="02020300000000000000" pitchFamily="18" charset="-122"/>
                <a:ea typeface="Adobe 宋体 Std L" panose="02020300000000000000" pitchFamily="18" charset="-122"/>
              </a:rPr>
              <a:t>过程中</a:t>
            </a:r>
            <a:r>
              <a:rPr lang="zh-CN" altLang="en-US" dirty="0">
                <a:solidFill>
                  <a:srgbClr val="221E1F"/>
                </a:solidFill>
                <a:latin typeface="Adobe 宋体 Std L" panose="02020300000000000000" pitchFamily="18" charset="-122"/>
                <a:ea typeface="Adobe 宋体 Std L" panose="02020300000000000000" pitchFamily="18" charset="-122"/>
              </a:rPr>
              <a:t>帮助同学们正确地认识和评价自我，从而在知己所长及不足</a:t>
            </a:r>
            <a:r>
              <a:rPr lang="zh-CN" altLang="en-US" dirty="0" smtClean="0">
                <a:solidFill>
                  <a:srgbClr val="221E1F"/>
                </a:solidFill>
                <a:latin typeface="Adobe 宋体 Std L" panose="02020300000000000000" pitchFamily="18" charset="-122"/>
                <a:ea typeface="Adobe 宋体 Std L" panose="02020300000000000000" pitchFamily="18" charset="-122"/>
              </a:rPr>
              <a:t>的基础</a:t>
            </a:r>
            <a:r>
              <a:rPr lang="zh-CN" altLang="en-US" dirty="0">
                <a:solidFill>
                  <a:srgbClr val="221E1F"/>
                </a:solidFill>
                <a:latin typeface="Adobe 宋体 Std L" panose="02020300000000000000" pitchFamily="18" charset="-122"/>
                <a:ea typeface="Adobe 宋体 Std L" panose="02020300000000000000" pitchFamily="18" charset="-122"/>
              </a:rPr>
              <a:t>上，制定出一个扬长避短的职业生涯规划，选择与自己</a:t>
            </a:r>
            <a:r>
              <a:rPr lang="zh-CN" altLang="en-US" dirty="0" smtClean="0">
                <a:solidFill>
                  <a:srgbClr val="221E1F"/>
                </a:solidFill>
                <a:latin typeface="Adobe 宋体 Std L" panose="02020300000000000000" pitchFamily="18" charset="-122"/>
                <a:ea typeface="Adobe 宋体 Std L" panose="02020300000000000000" pitchFamily="18" charset="-122"/>
              </a:rPr>
              <a:t>实力和</a:t>
            </a:r>
            <a:r>
              <a:rPr lang="zh-CN" altLang="en-US" dirty="0">
                <a:solidFill>
                  <a:srgbClr val="221E1F"/>
                </a:solidFill>
                <a:latin typeface="Adobe 宋体 Std L" panose="02020300000000000000" pitchFamily="18" charset="-122"/>
                <a:ea typeface="Adobe 宋体 Std L" panose="02020300000000000000" pitchFamily="18" charset="-122"/>
              </a:rPr>
              <a:t>特长相匹配的职业</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有利于早日确立职业方向，为职业学习提供动力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有许多学生在学习中往往是一种比较散漫的态度，不知学为何用。职业生涯规划</a:t>
            </a:r>
            <a:r>
              <a:rPr lang="zh-CN" altLang="en-US" dirty="0" smtClean="0">
                <a:solidFill>
                  <a:srgbClr val="221E1F"/>
                </a:solidFill>
                <a:latin typeface="Adobe 宋体 Std L" panose="02020300000000000000" pitchFamily="18" charset="-122"/>
                <a:ea typeface="Adobe 宋体 Std L" panose="02020300000000000000" pitchFamily="18" charset="-122"/>
              </a:rPr>
              <a:t>可以</a:t>
            </a:r>
            <a:r>
              <a:rPr lang="zh-CN" altLang="en-US" dirty="0">
                <a:solidFill>
                  <a:srgbClr val="221E1F"/>
                </a:solidFill>
                <a:latin typeface="Adobe 宋体 Std L" panose="02020300000000000000" pitchFamily="18" charset="-122"/>
                <a:ea typeface="Adobe 宋体 Std L" panose="02020300000000000000" pitchFamily="18" charset="-122"/>
              </a:rPr>
              <a:t>早日帮助同学们明确努力方向，从而知道自己需着重学习的专业知识、专门技能及其</a:t>
            </a:r>
            <a:r>
              <a:rPr lang="zh-CN" altLang="en-US" dirty="0" smtClean="0">
                <a:solidFill>
                  <a:srgbClr val="221E1F"/>
                </a:solidFill>
                <a:latin typeface="Adobe 宋体 Std L" panose="02020300000000000000" pitchFamily="18" charset="-122"/>
                <a:ea typeface="Adobe 宋体 Std L" panose="02020300000000000000" pitchFamily="18" charset="-122"/>
              </a:rPr>
              <a:t>他方</a:t>
            </a:r>
            <a:r>
              <a:rPr lang="zh-CN" altLang="en-US" dirty="0">
                <a:solidFill>
                  <a:srgbClr val="221E1F"/>
                </a:solidFill>
                <a:latin typeface="Adobe 宋体 Std L" panose="02020300000000000000" pitchFamily="18" charset="-122"/>
                <a:ea typeface="Adobe 宋体 Std L" panose="02020300000000000000" pitchFamily="18" charset="-122"/>
              </a:rPr>
              <a:t>面的培养，自觉地制订学习计划，不断提高自身职业所需的专业知识和技能，做到</a:t>
            </a:r>
            <a:r>
              <a:rPr lang="zh-CN" altLang="en-US" dirty="0" smtClean="0">
                <a:solidFill>
                  <a:srgbClr val="221E1F"/>
                </a:solidFill>
                <a:latin typeface="Adobe 宋体 Std L" panose="02020300000000000000" pitchFamily="18" charset="-122"/>
                <a:ea typeface="Adobe 宋体 Std L" panose="02020300000000000000" pitchFamily="18" charset="-122"/>
              </a:rPr>
              <a:t>有的放矢。</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302699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339211"/>
            <a:ext cx="11080042" cy="2585323"/>
          </a:xfrm>
          <a:prstGeom prst="rect">
            <a:avLst/>
          </a:prstGeom>
        </p:spPr>
        <p:txBody>
          <a:bodyPr wrap="square">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职业生涯有利于满足人生需求</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职业生涯是个人生命中投入时间、精力最多的人生组成部分。职业生涯不仅使我们</a:t>
            </a:r>
            <a:r>
              <a:rPr lang="zh-CN" altLang="en-US" dirty="0" smtClean="0">
                <a:solidFill>
                  <a:srgbClr val="221E1F"/>
                </a:solidFill>
                <a:latin typeface="Adobe 宋体 Std L" panose="02020300000000000000" pitchFamily="18" charset="-122"/>
                <a:ea typeface="Adobe 宋体 Std L" panose="02020300000000000000" pitchFamily="18" charset="-122"/>
              </a:rPr>
              <a:t>可以得到</a:t>
            </a:r>
            <a:r>
              <a:rPr lang="zh-CN" altLang="en-US" dirty="0">
                <a:solidFill>
                  <a:srgbClr val="221E1F"/>
                </a:solidFill>
                <a:latin typeface="Adobe 宋体 Std L" panose="02020300000000000000" pitchFamily="18" charset="-122"/>
                <a:ea typeface="Adobe 宋体 Std L" panose="02020300000000000000" pitchFamily="18" charset="-122"/>
              </a:rPr>
              <a:t>物质方面的享受，而且在与他人、社会的互动中，也会使我们体验到爱与被爱的幸福</a:t>
            </a:r>
            <a:r>
              <a:rPr lang="zh-CN" altLang="en-US" dirty="0" smtClean="0">
                <a:solidFill>
                  <a:srgbClr val="221E1F"/>
                </a:solidFill>
                <a:latin typeface="Adobe 宋体 Std L" panose="02020300000000000000" pitchFamily="18" charset="-122"/>
                <a:ea typeface="Adobe 宋体 Std L" panose="02020300000000000000" pitchFamily="18" charset="-122"/>
              </a:rPr>
              <a:t>、别人</a:t>
            </a:r>
            <a:r>
              <a:rPr lang="zh-CN" altLang="en-US" dirty="0">
                <a:solidFill>
                  <a:srgbClr val="221E1F"/>
                </a:solidFill>
                <a:latin typeface="Adobe 宋体 Std L" panose="02020300000000000000" pitchFamily="18" charset="-122"/>
                <a:ea typeface="Adobe 宋体 Std L" panose="02020300000000000000" pitchFamily="18" charset="-122"/>
              </a:rPr>
              <a:t>的尊重、富有成就感的快乐。</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5. </a:t>
            </a:r>
            <a:r>
              <a:rPr lang="zh-CN" altLang="en-US" b="1" dirty="0">
                <a:solidFill>
                  <a:srgbClr val="221E1F"/>
                </a:solidFill>
                <a:latin typeface="Adobe 宋体 Std L" panose="02020300000000000000" pitchFamily="18" charset="-122"/>
                <a:ea typeface="Adobe 宋体 Std L" panose="02020300000000000000" pitchFamily="18" charset="-122"/>
              </a:rPr>
              <a:t>职业生涯促进人的和谐发展</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职业生涯与个人的生活是紧密相连的，与人的和谐发展有着密不可分的关系。它影响</a:t>
            </a:r>
            <a:r>
              <a:rPr lang="zh-CN" altLang="en-US" dirty="0" smtClean="0">
                <a:solidFill>
                  <a:srgbClr val="221E1F"/>
                </a:solidFill>
                <a:latin typeface="Adobe 宋体 Std L" panose="02020300000000000000" pitchFamily="18" charset="-122"/>
                <a:ea typeface="Adobe 宋体 Std L" panose="02020300000000000000" pitchFamily="18" charset="-122"/>
              </a:rPr>
              <a:t>着个人</a:t>
            </a:r>
            <a:r>
              <a:rPr lang="zh-CN" altLang="en-US" dirty="0">
                <a:solidFill>
                  <a:srgbClr val="221E1F"/>
                </a:solidFill>
                <a:latin typeface="Adobe 宋体 Std L" panose="02020300000000000000" pitchFamily="18" charset="-122"/>
                <a:ea typeface="Adobe 宋体 Std L" panose="02020300000000000000" pitchFamily="18" charset="-122"/>
              </a:rPr>
              <a:t>的日常生活，是个人和谐发展的重要手段。追求成功的职业生涯，最终是要获得个人</a:t>
            </a:r>
            <a:r>
              <a:rPr lang="zh-CN" altLang="en-US" dirty="0" smtClean="0">
                <a:solidFill>
                  <a:srgbClr val="221E1F"/>
                </a:solidFill>
                <a:latin typeface="Adobe 宋体 Std L" panose="02020300000000000000" pitchFamily="18" charset="-122"/>
                <a:ea typeface="Adobe 宋体 Std L" panose="02020300000000000000" pitchFamily="18" charset="-122"/>
              </a:rPr>
              <a:t>的和谐</a:t>
            </a:r>
            <a:r>
              <a:rPr lang="zh-CN" altLang="en-US" dirty="0">
                <a:solidFill>
                  <a:srgbClr val="221E1F"/>
                </a:solidFill>
                <a:latin typeface="Adobe 宋体 Std L" panose="02020300000000000000" pitchFamily="18" charset="-122"/>
                <a:ea typeface="Adobe 宋体 Std L" panose="02020300000000000000" pitchFamily="18" charset="-122"/>
              </a:rPr>
              <a:t>发展。</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335210" y="324549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四、构建职业生涯的前期准备</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404593" y="3829298"/>
            <a:ext cx="11467859" cy="2169825"/>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扎实学好职业需要的专业知识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知识的积累是人们成才的基础和必要条件，人们常常把一个人专业知识的深浅作为</a:t>
            </a:r>
            <a:r>
              <a:rPr lang="zh-CN" altLang="en-US" dirty="0" smtClean="0">
                <a:solidFill>
                  <a:srgbClr val="221E1F"/>
                </a:solidFill>
                <a:latin typeface="Adobe 宋体 Std L" panose="02020300000000000000" pitchFamily="18" charset="-122"/>
                <a:ea typeface="Adobe 宋体 Std L" panose="02020300000000000000" pitchFamily="18" charset="-122"/>
              </a:rPr>
              <a:t>衡量其</a:t>
            </a:r>
            <a:r>
              <a:rPr lang="zh-CN" altLang="en-US" dirty="0">
                <a:solidFill>
                  <a:srgbClr val="221E1F"/>
                </a:solidFill>
                <a:latin typeface="Adobe 宋体 Std L" panose="02020300000000000000" pitchFamily="18" charset="-122"/>
                <a:ea typeface="Adobe 宋体 Std L" panose="02020300000000000000" pitchFamily="18" charset="-122"/>
              </a:rPr>
              <a:t>水平高低的标准。但是，单纯的知识积累并不足以表明一个人真正的知识水平。学生</a:t>
            </a:r>
            <a:r>
              <a:rPr lang="zh-CN" altLang="en-US" dirty="0" smtClean="0">
                <a:solidFill>
                  <a:srgbClr val="221E1F"/>
                </a:solidFill>
                <a:latin typeface="Adobe 宋体 Std L" panose="02020300000000000000" pitchFamily="18" charset="-122"/>
                <a:ea typeface="Adobe 宋体 Std L" panose="02020300000000000000" pitchFamily="18" charset="-122"/>
              </a:rPr>
              <a:t>不仅要</a:t>
            </a:r>
            <a:r>
              <a:rPr lang="zh-CN" altLang="en-US" dirty="0">
                <a:solidFill>
                  <a:srgbClr val="221E1F"/>
                </a:solidFill>
                <a:latin typeface="Adobe 宋体 Std L" panose="02020300000000000000" pitchFamily="18" charset="-122"/>
                <a:ea typeface="Adobe 宋体 Std L" panose="02020300000000000000" pitchFamily="18" charset="-122"/>
              </a:rPr>
              <a:t>具有相当扎实的专业知识，还必须形成合理的专业知识结构，在职业生涯设计时，要</a:t>
            </a:r>
            <a:r>
              <a:rPr lang="zh-CN" altLang="en-US" dirty="0" smtClean="0">
                <a:solidFill>
                  <a:srgbClr val="221E1F"/>
                </a:solidFill>
                <a:latin typeface="Adobe 宋体 Std L" panose="02020300000000000000" pitchFamily="18" charset="-122"/>
                <a:ea typeface="Adobe 宋体 Std L" panose="02020300000000000000" pitchFamily="18" charset="-122"/>
              </a:rPr>
              <a:t>能够根据</a:t>
            </a:r>
            <a:r>
              <a:rPr lang="zh-CN" altLang="en-US" dirty="0">
                <a:solidFill>
                  <a:srgbClr val="221E1F"/>
                </a:solidFill>
                <a:latin typeface="Adobe 宋体 Std L" panose="02020300000000000000" pitchFamily="18" charset="-122"/>
                <a:ea typeface="Adobe 宋体 Std L" panose="02020300000000000000" pitchFamily="18" charset="-122"/>
              </a:rPr>
              <a:t>职业和社会不断发展的具体要求，将已有知识科学地重组，构建合理的专业知识结构</a:t>
            </a:r>
            <a:r>
              <a:rPr lang="zh-CN" altLang="en-US" dirty="0" smtClean="0">
                <a:solidFill>
                  <a:srgbClr val="221E1F"/>
                </a:solidFill>
                <a:latin typeface="Adobe 宋体 Std L" panose="02020300000000000000" pitchFamily="18" charset="-122"/>
                <a:ea typeface="Adobe 宋体 Std L" panose="02020300000000000000" pitchFamily="18" charset="-122"/>
              </a:rPr>
              <a:t>，最大限度</a:t>
            </a:r>
            <a:r>
              <a:rPr lang="zh-CN" altLang="en-US" dirty="0">
                <a:solidFill>
                  <a:srgbClr val="221E1F"/>
                </a:solidFill>
                <a:latin typeface="Adobe 宋体 Std L" panose="02020300000000000000" pitchFamily="18" charset="-122"/>
                <a:ea typeface="Adobe 宋体 Std L" panose="02020300000000000000" pitchFamily="18" charset="-122"/>
              </a:rPr>
              <a:t>地发挥专业知识的整体效能</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29311723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404593" y="117708"/>
            <a:ext cx="11467859" cy="6740307"/>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提高职业发展需要的社会实践能力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综合实践能力和专业知识是用人单位选择求职者的依据。用人单位不仅考核学生的</a:t>
            </a:r>
            <a:r>
              <a:rPr lang="zh-CN" altLang="en-US" dirty="0" smtClean="0">
                <a:solidFill>
                  <a:srgbClr val="221E1F"/>
                </a:solidFill>
                <a:latin typeface="Adobe 宋体 Std L" panose="02020300000000000000" pitchFamily="18" charset="-122"/>
                <a:ea typeface="Adobe 宋体 Std L" panose="02020300000000000000" pitchFamily="18" charset="-122"/>
              </a:rPr>
              <a:t>专业知识</a:t>
            </a:r>
            <a:r>
              <a:rPr lang="zh-CN" altLang="en-US" dirty="0">
                <a:solidFill>
                  <a:srgbClr val="221E1F"/>
                </a:solidFill>
                <a:latin typeface="Adobe 宋体 Std L" panose="02020300000000000000" pitchFamily="18" charset="-122"/>
                <a:ea typeface="Adobe 宋体 Std L" panose="02020300000000000000" pitchFamily="18" charset="-122"/>
              </a:rPr>
              <a:t>和技能，而且还考核其综合运用知识的能力、对环境的适应能力、对文化的整合能力和</a:t>
            </a:r>
            <a:r>
              <a:rPr lang="zh-CN" altLang="en-US" dirty="0" smtClean="0">
                <a:solidFill>
                  <a:srgbClr val="221E1F"/>
                </a:solidFill>
                <a:latin typeface="Adobe 宋体 Std L" panose="02020300000000000000" pitchFamily="18" charset="-122"/>
                <a:ea typeface="Adobe 宋体 Std L" panose="02020300000000000000" pitchFamily="18" charset="-122"/>
              </a:rPr>
              <a:t>实际操作</a:t>
            </a:r>
            <a:r>
              <a:rPr lang="zh-CN" altLang="en-US" dirty="0">
                <a:solidFill>
                  <a:srgbClr val="221E1F"/>
                </a:solidFill>
                <a:latin typeface="Adobe 宋体 Std L" panose="02020300000000000000" pitchFamily="18" charset="-122"/>
                <a:ea typeface="Adobe 宋体 Std L" panose="02020300000000000000" pitchFamily="18" charset="-122"/>
              </a:rPr>
              <a:t>能力等</a:t>
            </a:r>
            <a:r>
              <a:rPr lang="zh-CN" altLang="en-US" dirty="0" smtClean="0">
                <a:solidFill>
                  <a:srgbClr val="221E1F"/>
                </a:solidFill>
                <a:latin typeface="Adobe 宋体 Std L" panose="02020300000000000000" pitchFamily="18" charset="-122"/>
                <a:ea typeface="Adobe 宋体 Std L" panose="02020300000000000000" pitchFamily="18" charset="-122"/>
              </a:rPr>
              <a:t>。因此</a:t>
            </a:r>
            <a:r>
              <a:rPr lang="zh-CN" altLang="en-US" dirty="0">
                <a:solidFill>
                  <a:srgbClr val="221E1F"/>
                </a:solidFill>
                <a:latin typeface="Adobe 宋体 Std L" panose="02020300000000000000" pitchFamily="18" charset="-122"/>
                <a:ea typeface="Adobe 宋体 Std L" panose="02020300000000000000" pitchFamily="18" charset="-122"/>
              </a:rPr>
              <a:t>，学生除了要构建自己合理的专业知识结构外，还应具备从事本行业岗位</a:t>
            </a:r>
            <a:r>
              <a:rPr lang="zh-CN" altLang="en-US" dirty="0" smtClean="0">
                <a:solidFill>
                  <a:srgbClr val="221E1F"/>
                </a:solidFill>
                <a:latin typeface="Adobe 宋体 Std L" panose="02020300000000000000" pitchFamily="18" charset="-122"/>
                <a:ea typeface="Adobe 宋体 Std L" panose="02020300000000000000" pitchFamily="18" charset="-122"/>
              </a:rPr>
              <a:t>的某些</a:t>
            </a:r>
            <a:r>
              <a:rPr lang="zh-CN" altLang="en-US" dirty="0">
                <a:solidFill>
                  <a:srgbClr val="221E1F"/>
                </a:solidFill>
                <a:latin typeface="Adobe 宋体 Std L" panose="02020300000000000000" pitchFamily="18" charset="-122"/>
                <a:ea typeface="Adobe 宋体 Std L" panose="02020300000000000000" pitchFamily="18" charset="-122"/>
              </a:rPr>
              <a:t>专业技能和其他基本能力。从某种意义上说，能力比知识更重要，只有将合理的</a:t>
            </a:r>
            <a:r>
              <a:rPr lang="zh-CN" altLang="en-US" dirty="0" smtClean="0">
                <a:solidFill>
                  <a:srgbClr val="221E1F"/>
                </a:solidFill>
                <a:latin typeface="Adobe 宋体 Std L" panose="02020300000000000000" pitchFamily="18" charset="-122"/>
                <a:ea typeface="Adobe 宋体 Std L" panose="02020300000000000000" pitchFamily="18" charset="-122"/>
              </a:rPr>
              <a:t>专业知识结构</a:t>
            </a:r>
            <a:r>
              <a:rPr lang="zh-CN" altLang="en-US" dirty="0">
                <a:solidFill>
                  <a:srgbClr val="221E1F"/>
                </a:solidFill>
                <a:latin typeface="Adobe 宋体 Std L" panose="02020300000000000000" pitchFamily="18" charset="-122"/>
                <a:ea typeface="Adobe 宋体 Std L" panose="02020300000000000000" pitchFamily="18" charset="-122"/>
              </a:rPr>
              <a:t>和适于社会需要的各种专业技能和基本能力统一起来，才能在职业生涯中立于不败之地</a:t>
            </a:r>
            <a:r>
              <a:rPr lang="zh-CN" altLang="en-US" dirty="0" smtClean="0">
                <a:solidFill>
                  <a:srgbClr val="221E1F"/>
                </a:solidFill>
                <a:latin typeface="Adobe 宋体 Std L" panose="02020300000000000000" pitchFamily="18" charset="-122"/>
                <a:ea typeface="Adobe 宋体 Std L" panose="02020300000000000000" pitchFamily="18" charset="-122"/>
              </a:rPr>
              <a:t>。一般来说</a:t>
            </a:r>
            <a:r>
              <a:rPr lang="zh-CN" altLang="en-US" dirty="0">
                <a:solidFill>
                  <a:srgbClr val="221E1F"/>
                </a:solidFill>
                <a:latin typeface="Adobe 宋体 Std L" panose="02020300000000000000" pitchFamily="18" charset="-122"/>
                <a:ea typeface="Adobe 宋体 Std L" panose="02020300000000000000" pitchFamily="18" charset="-122"/>
              </a:rPr>
              <a:t>，中职生应重点培养满足社会需要的决策能力、创造能力、社交能力、实际操作</a:t>
            </a:r>
            <a:r>
              <a:rPr lang="zh-CN" altLang="en-US" dirty="0" smtClean="0">
                <a:solidFill>
                  <a:srgbClr val="221E1F"/>
                </a:solidFill>
                <a:latin typeface="Adobe 宋体 Std L" panose="02020300000000000000" pitchFamily="18" charset="-122"/>
                <a:ea typeface="Adobe 宋体 Std L" panose="02020300000000000000" pitchFamily="18" charset="-122"/>
              </a:rPr>
              <a:t>能力</a:t>
            </a:r>
            <a:r>
              <a:rPr lang="zh-CN" altLang="en-US" dirty="0">
                <a:solidFill>
                  <a:srgbClr val="221E1F"/>
                </a:solidFill>
                <a:latin typeface="Adobe 宋体 Std L" panose="02020300000000000000" pitchFamily="18" charset="-122"/>
                <a:ea typeface="Adobe 宋体 Std L" panose="02020300000000000000" pitchFamily="18" charset="-122"/>
              </a:rPr>
              <a:t>、组织管理能力和自我发展的终身学习能力、心理调适能力、随机应变能力等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适时参加有益的职业训练</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职业训练包括职业技能的培训，对职业适应性的考核，职业意向的科学测定等。目前</a:t>
            </a:r>
            <a:r>
              <a:rPr lang="zh-CN" altLang="en-US" dirty="0" smtClean="0">
                <a:solidFill>
                  <a:srgbClr val="221E1F"/>
                </a:solidFill>
                <a:latin typeface="Adobe 宋体 Std L" panose="02020300000000000000" pitchFamily="18" charset="-122"/>
                <a:ea typeface="Adobe 宋体 Std L" panose="02020300000000000000" pitchFamily="18" charset="-122"/>
              </a:rPr>
              <a:t>，同学们</a:t>
            </a:r>
            <a:r>
              <a:rPr lang="zh-CN" altLang="en-US" dirty="0">
                <a:solidFill>
                  <a:srgbClr val="221E1F"/>
                </a:solidFill>
                <a:latin typeface="Adobe 宋体 Std L" panose="02020300000000000000" pitchFamily="18" charset="-122"/>
                <a:ea typeface="Adobe 宋体 Std L" panose="02020300000000000000" pitchFamily="18" charset="-122"/>
              </a:rPr>
              <a:t>参与的暑期“三下乡”活动、“青年志愿者”活动、毕业实习工作、校园创业活动</a:t>
            </a:r>
            <a:r>
              <a:rPr lang="zh-CN" altLang="en-US" dirty="0" smtClean="0">
                <a:solidFill>
                  <a:srgbClr val="221E1F"/>
                </a:solidFill>
                <a:latin typeface="Adobe 宋体 Std L" panose="02020300000000000000" pitchFamily="18" charset="-122"/>
                <a:ea typeface="Adobe 宋体 Std L" panose="02020300000000000000" pitchFamily="18" charset="-122"/>
              </a:rPr>
              <a:t>等都是</a:t>
            </a:r>
            <a:r>
              <a:rPr lang="zh-CN" altLang="en-US" dirty="0">
                <a:solidFill>
                  <a:srgbClr val="221E1F"/>
                </a:solidFill>
                <a:latin typeface="Adobe 宋体 Std L" panose="02020300000000000000" pitchFamily="18" charset="-122"/>
                <a:ea typeface="Adobe 宋体 Std L" panose="02020300000000000000" pitchFamily="18" charset="-122"/>
              </a:rPr>
              <a:t>职业训练很好的形式。除此之外，学校还可以邀请往届毕业生中的成功人士回校与</a:t>
            </a:r>
            <a:r>
              <a:rPr lang="zh-CN" altLang="en-US" dirty="0" smtClean="0">
                <a:solidFill>
                  <a:srgbClr val="221E1F"/>
                </a:solidFill>
                <a:latin typeface="Adobe 宋体 Std L" panose="02020300000000000000" pitchFamily="18" charset="-122"/>
                <a:ea typeface="Adobe 宋体 Std L" panose="02020300000000000000" pitchFamily="18" charset="-122"/>
              </a:rPr>
              <a:t>学生座谈</a:t>
            </a:r>
            <a:r>
              <a:rPr lang="zh-CN" altLang="en-US" dirty="0">
                <a:solidFill>
                  <a:srgbClr val="221E1F"/>
                </a:solidFill>
                <a:latin typeface="Adobe 宋体 Std L" panose="02020300000000000000" pitchFamily="18" charset="-122"/>
                <a:ea typeface="Adobe 宋体 Std L" panose="02020300000000000000" pitchFamily="18" charset="-122"/>
              </a:rPr>
              <a:t>，邀请校外</a:t>
            </a:r>
            <a:r>
              <a:rPr lang="zh-CN" altLang="en-US" dirty="0" smtClean="0">
                <a:solidFill>
                  <a:srgbClr val="221E1F"/>
                </a:solidFill>
                <a:latin typeface="Adobe 宋体 Std L" panose="02020300000000000000" pitchFamily="18" charset="-122"/>
                <a:ea typeface="Adobe 宋体 Std L" panose="02020300000000000000" pitchFamily="18" charset="-122"/>
              </a:rPr>
              <a:t>知名人士来校</a:t>
            </a:r>
            <a:r>
              <a:rPr lang="zh-CN" altLang="en-US" dirty="0">
                <a:solidFill>
                  <a:srgbClr val="221E1F"/>
                </a:solidFill>
                <a:latin typeface="Adobe 宋体 Std L" panose="02020300000000000000" pitchFamily="18" charset="-122"/>
                <a:ea typeface="Adobe 宋体 Std L" panose="02020300000000000000" pitchFamily="18" charset="-122"/>
              </a:rPr>
              <a:t>与学生面对面交流，鼓励有条件的同学利用假期到父母或</a:t>
            </a:r>
            <a:r>
              <a:rPr lang="zh-CN" altLang="en-US" dirty="0" smtClean="0">
                <a:solidFill>
                  <a:srgbClr val="221E1F"/>
                </a:solidFill>
                <a:latin typeface="Adobe 宋体 Std L" panose="02020300000000000000" pitchFamily="18" charset="-122"/>
                <a:ea typeface="Adobe 宋体 Std L" panose="02020300000000000000" pitchFamily="18" charset="-122"/>
              </a:rPr>
              <a:t>亲戚所在</a:t>
            </a:r>
            <a:r>
              <a:rPr lang="zh-CN" altLang="en-US" dirty="0">
                <a:solidFill>
                  <a:srgbClr val="221E1F"/>
                </a:solidFill>
                <a:latin typeface="Adobe 宋体 Std L" panose="02020300000000000000" pitchFamily="18" charset="-122"/>
                <a:ea typeface="Adobe 宋体 Std L" panose="02020300000000000000" pitchFamily="18" charset="-122"/>
              </a:rPr>
              <a:t>单位实习，鼓励学生从事社会兼职工作，组织学生开展模拟性的职业实践活动，开展</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意向测评，开展职业兴趣分析测评等。中职生也应主动积极地参加有目的的职业训练，</a:t>
            </a:r>
            <a:r>
              <a:rPr lang="zh-CN" altLang="en-US" dirty="0" smtClean="0">
                <a:solidFill>
                  <a:srgbClr val="221E1F"/>
                </a:solidFill>
                <a:latin typeface="Adobe 宋体 Std L" panose="02020300000000000000" pitchFamily="18" charset="-122"/>
                <a:ea typeface="Adobe 宋体 Std L" panose="02020300000000000000" pitchFamily="18" charset="-122"/>
              </a:rPr>
              <a:t>更早</a:t>
            </a:r>
            <a:r>
              <a:rPr lang="zh-CN" altLang="en-US" dirty="0">
                <a:solidFill>
                  <a:srgbClr val="221E1F"/>
                </a:solidFill>
                <a:latin typeface="Adobe 宋体 Std L" panose="02020300000000000000" pitchFamily="18" charset="-122"/>
                <a:ea typeface="Adobe 宋体 Std L" panose="02020300000000000000" pitchFamily="18" charset="-122"/>
              </a:rPr>
              <a:t>更多地了解职业，掌握职业技能，正确地引导自己的职业生涯设计。</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除了以上几个方面，中职生在职业生涯设计时，还应培养良好的道德修养和健康的</a:t>
            </a:r>
            <a:r>
              <a:rPr lang="zh-CN" altLang="en-US" dirty="0" smtClean="0">
                <a:solidFill>
                  <a:srgbClr val="221E1F"/>
                </a:solidFill>
                <a:latin typeface="Adobe 宋体 Std L" panose="02020300000000000000" pitchFamily="18" charset="-122"/>
                <a:ea typeface="Adobe 宋体 Std L" panose="02020300000000000000" pitchFamily="18" charset="-122"/>
              </a:rPr>
              <a:t>心理素质</a:t>
            </a:r>
            <a:r>
              <a:rPr lang="zh-CN" altLang="en-US" dirty="0">
                <a:solidFill>
                  <a:srgbClr val="221E1F"/>
                </a:solidFill>
                <a:latin typeface="Adobe 宋体 Std L" panose="02020300000000000000" pitchFamily="18" charset="-122"/>
                <a:ea typeface="Adobe 宋体 Std L" panose="02020300000000000000" pitchFamily="18" charset="-122"/>
              </a:rPr>
              <a:t>，比如正确对待择业挫折的心理素质和敢于竞争、善于竞争的心理素质等。</a:t>
            </a:r>
          </a:p>
        </p:txBody>
      </p:sp>
    </p:spTree>
    <p:extLst>
      <p:ext uri="{BB962C8B-B14F-4D97-AF65-F5344CB8AC3E}">
        <p14:creationId xmlns:p14="http://schemas.microsoft.com/office/powerpoint/2010/main" val="140441931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2308324"/>
          </a:xfrm>
          <a:prstGeom prst="rect">
            <a:avLst/>
          </a:prstGeom>
          <a:noFill/>
        </p:spPr>
        <p:txBody>
          <a:bodyPr wrap="square" rtlCol="0">
            <a:spAutoFit/>
          </a:bodyPr>
          <a:lstStyle/>
          <a:p>
            <a:r>
              <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rPr>
              <a:t>国家就业政策及法律法规</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第二章</a:t>
            </a:r>
            <a:endParaRPr lang="zh-CN" altLang="en-US" sz="6000" dirty="0">
              <a:solidFill>
                <a:schemeClr val="bg1"/>
              </a:solidFill>
              <a:cs typeface="+mn-ea"/>
              <a:sym typeface="+mn-lt"/>
            </a:endParaRPr>
          </a:p>
        </p:txBody>
      </p:sp>
    </p:spTree>
    <p:extLst>
      <p:ext uri="{BB962C8B-B14F-4D97-AF65-F5344CB8AC3E}">
        <p14:creationId xmlns:p14="http://schemas.microsoft.com/office/powerpoint/2010/main" val="6323264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515093" y="1258513"/>
            <a:ext cx="8118187" cy="5127348"/>
          </a:xfrm>
          <a:prstGeom prst="rect">
            <a:avLst/>
          </a:prstGeom>
          <a:gradFill flip="none" rotWithShape="1">
            <a:gsLst>
              <a:gs pos="100000">
                <a:schemeClr val="accent1">
                  <a:lumMod val="20000"/>
                  <a:lumOff val="80000"/>
                </a:schemeClr>
              </a:gs>
              <a:gs pos="0">
                <a:schemeClr val="accent1">
                  <a:lumMod val="60000"/>
                  <a:lumOff val="40000"/>
                </a:schemeClr>
              </a:gs>
            </a:gsLst>
            <a:lin ang="2700000" scaled="1"/>
            <a:tileRect/>
          </a:gradFill>
          <a:ln w="19050">
            <a:no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62" name="文本框 61"/>
          <p:cNvSpPr txBox="1"/>
          <p:nvPr/>
        </p:nvSpPr>
        <p:spPr>
          <a:xfrm>
            <a:off x="664444" y="1258512"/>
            <a:ext cx="2501582" cy="400110"/>
          </a:xfrm>
          <a:prstGeom prst="rect">
            <a:avLst/>
          </a:prstGeom>
          <a:noFill/>
        </p:spPr>
        <p:txBody>
          <a:bodyPr wrap="square" rtlCol="0">
            <a:spAutoFit/>
          </a:bodyPr>
          <a:lstStyle/>
          <a:p>
            <a:r>
              <a:rPr lang="zh-CN" altLang="en-US" sz="2000" b="1" dirty="0">
                <a:solidFill>
                  <a:schemeClr val="bg1"/>
                </a:solidFill>
                <a:cs typeface="+mn-ea"/>
                <a:sym typeface="+mn-lt"/>
              </a:rPr>
              <a:t>教学目标</a:t>
            </a:r>
          </a:p>
        </p:txBody>
      </p:sp>
      <p:sp>
        <p:nvSpPr>
          <p:cNvPr id="63" name="文本框 62"/>
          <p:cNvSpPr txBox="1"/>
          <p:nvPr/>
        </p:nvSpPr>
        <p:spPr>
          <a:xfrm>
            <a:off x="1218446" y="1712403"/>
            <a:ext cx="7162707" cy="1754326"/>
          </a:xfrm>
          <a:prstGeom prst="rect">
            <a:avLst/>
          </a:prstGeom>
          <a:noFill/>
        </p:spPr>
        <p:txBody>
          <a:bodyPr wrap="square" rtlCol="0">
            <a:spAutoFit/>
          </a:bodyPr>
          <a:lstStyle/>
          <a:p>
            <a:pPr>
              <a:lnSpc>
                <a:spcPct val="150000"/>
              </a:lnSpc>
            </a:pPr>
            <a:r>
              <a:rPr lang="zh-CN" altLang="en-US" dirty="0" smtClean="0">
                <a:cs typeface="+mn-ea"/>
                <a:sym typeface="+mn-lt"/>
              </a:rPr>
              <a:t>    中</a:t>
            </a:r>
            <a:r>
              <a:rPr lang="zh-CN" altLang="en-US" dirty="0">
                <a:cs typeface="+mn-ea"/>
                <a:sym typeface="+mn-lt"/>
              </a:rPr>
              <a:t>职生毕业于职业院校，肯定对职业这个词语并不陌生，但是学生是否了解职业的相关知识呢？通过本章的学习，学生可以认知职业的含义、作用和特点，树立积极、正确的择业观，确立职业发展目标，规划自己的职业生涯。</a:t>
            </a:r>
            <a:endParaRPr lang="zh-CN" altLang="en-US" dirty="0">
              <a:cs typeface="+mn-ea"/>
              <a:sym typeface="+mn-lt"/>
            </a:endParaRPr>
          </a:p>
        </p:txBody>
      </p:sp>
      <p:sp>
        <p:nvSpPr>
          <p:cNvPr id="5" name="文本框 61"/>
          <p:cNvSpPr txBox="1"/>
          <p:nvPr/>
        </p:nvSpPr>
        <p:spPr>
          <a:xfrm>
            <a:off x="664443" y="3411600"/>
            <a:ext cx="2501582" cy="400110"/>
          </a:xfrm>
          <a:prstGeom prst="rect">
            <a:avLst/>
          </a:prstGeom>
          <a:noFill/>
        </p:spPr>
        <p:txBody>
          <a:bodyPr wrap="square" rtlCol="0">
            <a:spAutoFit/>
          </a:bodyPr>
          <a:lstStyle/>
          <a:p>
            <a:r>
              <a:rPr lang="zh-CN" altLang="en-US" sz="2000" b="1" dirty="0" smtClean="0">
                <a:solidFill>
                  <a:schemeClr val="bg1"/>
                </a:solidFill>
                <a:cs typeface="+mn-ea"/>
                <a:sym typeface="+mn-lt"/>
              </a:rPr>
              <a:t>教学</a:t>
            </a:r>
            <a:r>
              <a:rPr lang="zh-CN" altLang="en-US" sz="2000" b="1" dirty="0">
                <a:solidFill>
                  <a:schemeClr val="bg1"/>
                </a:solidFill>
                <a:cs typeface="+mn-ea"/>
                <a:sym typeface="+mn-lt"/>
              </a:rPr>
              <a:t>要求</a:t>
            </a:r>
          </a:p>
        </p:txBody>
      </p:sp>
      <p:sp>
        <p:nvSpPr>
          <p:cNvPr id="6" name="文本框 62"/>
          <p:cNvSpPr txBox="1"/>
          <p:nvPr/>
        </p:nvSpPr>
        <p:spPr>
          <a:xfrm>
            <a:off x="1218445" y="3865491"/>
            <a:ext cx="7162707" cy="2520370"/>
          </a:xfrm>
          <a:prstGeom prst="rect">
            <a:avLst/>
          </a:prstGeom>
          <a:noFill/>
        </p:spPr>
        <p:txBody>
          <a:bodyPr wrap="square" rtlCol="0">
            <a:spAutoFit/>
          </a:bodyPr>
          <a:lstStyle/>
          <a:p>
            <a:pPr>
              <a:lnSpc>
                <a:spcPct val="150000"/>
              </a:lnSpc>
            </a:pPr>
            <a:r>
              <a:rPr lang="zh-CN" altLang="en-US" dirty="0">
                <a:cs typeface="+mn-ea"/>
                <a:sym typeface="+mn-lt"/>
              </a:rPr>
              <a:t>认知： 了解职业的内涵，理解职业生涯规划对实现人生价值和理想的重要意义。</a:t>
            </a:r>
          </a:p>
          <a:p>
            <a:pPr>
              <a:lnSpc>
                <a:spcPct val="150000"/>
              </a:lnSpc>
            </a:pPr>
            <a:r>
              <a:rPr lang="zh-CN" altLang="en-US" dirty="0">
                <a:cs typeface="+mn-ea"/>
                <a:sym typeface="+mn-lt"/>
              </a:rPr>
              <a:t>情感和态度： 注意培养个人的职业素养，转变择业观念，才能在市场经济的改革浪潮中立于不败之地。</a:t>
            </a:r>
          </a:p>
          <a:p>
            <a:pPr>
              <a:lnSpc>
                <a:spcPct val="150000"/>
              </a:lnSpc>
            </a:pPr>
            <a:r>
              <a:rPr lang="zh-CN" altLang="en-US" dirty="0">
                <a:cs typeface="+mn-ea"/>
                <a:sym typeface="+mn-lt"/>
              </a:rPr>
              <a:t>运用： 学生应从自身特点出发，规划出有针对性的、可操性强的个人职业生涯。</a:t>
            </a:r>
            <a:endParaRPr lang="zh-CN" altLang="en-US" dirty="0">
              <a:cs typeface="+mn-ea"/>
              <a:sym typeface="+mn-l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152" y="451134"/>
            <a:ext cx="3505242" cy="2014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887545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515093" y="1258513"/>
            <a:ext cx="8118187" cy="5127348"/>
          </a:xfrm>
          <a:prstGeom prst="rect">
            <a:avLst/>
          </a:prstGeom>
          <a:gradFill flip="none" rotWithShape="1">
            <a:gsLst>
              <a:gs pos="100000">
                <a:schemeClr val="accent1">
                  <a:lumMod val="20000"/>
                  <a:lumOff val="80000"/>
                </a:schemeClr>
              </a:gs>
              <a:gs pos="0">
                <a:schemeClr val="accent1">
                  <a:lumMod val="60000"/>
                  <a:lumOff val="40000"/>
                </a:schemeClr>
              </a:gs>
            </a:gsLst>
            <a:lin ang="2700000" scaled="1"/>
            <a:tileRect/>
          </a:gradFill>
          <a:ln w="19050">
            <a:no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62" name="文本框 61"/>
          <p:cNvSpPr txBox="1"/>
          <p:nvPr/>
        </p:nvSpPr>
        <p:spPr>
          <a:xfrm>
            <a:off x="664444" y="1258512"/>
            <a:ext cx="2501582" cy="400110"/>
          </a:xfrm>
          <a:prstGeom prst="rect">
            <a:avLst/>
          </a:prstGeom>
          <a:noFill/>
        </p:spPr>
        <p:txBody>
          <a:bodyPr wrap="square" rtlCol="0">
            <a:spAutoFit/>
          </a:bodyPr>
          <a:lstStyle/>
          <a:p>
            <a:r>
              <a:rPr lang="zh-CN" altLang="en-US" sz="2000" b="1" dirty="0">
                <a:solidFill>
                  <a:schemeClr val="bg1"/>
                </a:solidFill>
                <a:cs typeface="+mn-ea"/>
                <a:sym typeface="+mn-lt"/>
              </a:rPr>
              <a:t>教学目标</a:t>
            </a:r>
          </a:p>
        </p:txBody>
      </p:sp>
      <p:sp>
        <p:nvSpPr>
          <p:cNvPr id="63" name="文本框 62"/>
          <p:cNvSpPr txBox="1"/>
          <p:nvPr/>
        </p:nvSpPr>
        <p:spPr>
          <a:xfrm>
            <a:off x="1218446" y="1712403"/>
            <a:ext cx="7162707" cy="1273875"/>
          </a:xfrm>
          <a:prstGeom prst="rect">
            <a:avLst/>
          </a:prstGeom>
          <a:noFill/>
        </p:spPr>
        <p:txBody>
          <a:bodyPr wrap="square" rtlCol="0">
            <a:spAutoFit/>
          </a:bodyPr>
          <a:lstStyle/>
          <a:p>
            <a:pPr>
              <a:lnSpc>
                <a:spcPct val="150000"/>
              </a:lnSpc>
            </a:pPr>
            <a:r>
              <a:rPr lang="zh-CN" altLang="en-US" dirty="0" smtClean="0">
                <a:cs typeface="+mn-ea"/>
                <a:sym typeface="+mn-lt"/>
              </a:rPr>
              <a:t>    随着</a:t>
            </a:r>
            <a:r>
              <a:rPr lang="zh-CN" altLang="en-US" dirty="0">
                <a:cs typeface="+mn-ea"/>
                <a:sym typeface="+mn-lt"/>
              </a:rPr>
              <a:t>市场经济体制改革的深化，国家针对毕业生就业问题出台了一系列政策和法律法规，在当前政府鼓励自主择业的就业形势下，中职生应紧跟形势变化，了解相关政策，学会使用法律武器。</a:t>
            </a:r>
            <a:endParaRPr lang="zh-CN" altLang="en-US" dirty="0">
              <a:cs typeface="+mn-ea"/>
              <a:sym typeface="+mn-lt"/>
            </a:endParaRPr>
          </a:p>
        </p:txBody>
      </p:sp>
      <p:sp>
        <p:nvSpPr>
          <p:cNvPr id="5" name="文本框 61"/>
          <p:cNvSpPr txBox="1"/>
          <p:nvPr/>
        </p:nvSpPr>
        <p:spPr>
          <a:xfrm>
            <a:off x="664442" y="3157764"/>
            <a:ext cx="2501582" cy="400110"/>
          </a:xfrm>
          <a:prstGeom prst="rect">
            <a:avLst/>
          </a:prstGeom>
          <a:noFill/>
        </p:spPr>
        <p:txBody>
          <a:bodyPr wrap="square" rtlCol="0">
            <a:spAutoFit/>
          </a:bodyPr>
          <a:lstStyle/>
          <a:p>
            <a:r>
              <a:rPr lang="zh-CN" altLang="en-US" sz="2000" b="1" dirty="0" smtClean="0">
                <a:solidFill>
                  <a:schemeClr val="bg1"/>
                </a:solidFill>
                <a:cs typeface="+mn-ea"/>
                <a:sym typeface="+mn-lt"/>
              </a:rPr>
              <a:t>教学</a:t>
            </a:r>
            <a:r>
              <a:rPr lang="zh-CN" altLang="en-US" sz="2000" b="1" dirty="0">
                <a:solidFill>
                  <a:schemeClr val="bg1"/>
                </a:solidFill>
                <a:cs typeface="+mn-ea"/>
                <a:sym typeface="+mn-lt"/>
              </a:rPr>
              <a:t>要求</a:t>
            </a:r>
          </a:p>
        </p:txBody>
      </p:sp>
      <p:sp>
        <p:nvSpPr>
          <p:cNvPr id="6" name="文本框 62"/>
          <p:cNvSpPr txBox="1"/>
          <p:nvPr/>
        </p:nvSpPr>
        <p:spPr>
          <a:xfrm>
            <a:off x="1218444" y="3611655"/>
            <a:ext cx="7162707" cy="2520370"/>
          </a:xfrm>
          <a:prstGeom prst="rect">
            <a:avLst/>
          </a:prstGeom>
          <a:noFill/>
        </p:spPr>
        <p:txBody>
          <a:bodyPr wrap="square" rtlCol="0">
            <a:spAutoFit/>
          </a:bodyPr>
          <a:lstStyle/>
          <a:p>
            <a:pPr>
              <a:lnSpc>
                <a:spcPct val="150000"/>
              </a:lnSpc>
            </a:pPr>
            <a:r>
              <a:rPr lang="zh-CN" altLang="en-US" dirty="0">
                <a:cs typeface="+mn-ea"/>
                <a:sym typeface="+mn-lt"/>
              </a:rPr>
              <a:t>认知： 学生一方面应意识到就业压力，另一方面也应看到国家政策的大力扶持。</a:t>
            </a:r>
          </a:p>
          <a:p>
            <a:pPr>
              <a:lnSpc>
                <a:spcPct val="150000"/>
              </a:lnSpc>
            </a:pPr>
            <a:r>
              <a:rPr lang="zh-CN" altLang="en-US" dirty="0">
                <a:cs typeface="+mn-ea"/>
                <a:sym typeface="+mn-lt"/>
              </a:rPr>
              <a:t>情感和态度： 自主就业为学生提供了更多的选择空间，只要遵循规律，把握机遇，就能顺利就业。</a:t>
            </a:r>
          </a:p>
          <a:p>
            <a:pPr>
              <a:lnSpc>
                <a:spcPct val="150000"/>
              </a:lnSpc>
            </a:pPr>
            <a:r>
              <a:rPr lang="zh-CN" altLang="en-US" dirty="0">
                <a:cs typeface="+mn-ea"/>
                <a:sym typeface="+mn-lt"/>
              </a:rPr>
              <a:t>运用： 国家的法律法规为毕业生就业提供了导向和保障，学生应学习和掌握一定的法律知识进行自我保护。</a:t>
            </a:r>
            <a:endParaRPr lang="zh-CN" altLang="en-US" dirty="0">
              <a:cs typeface="+mn-ea"/>
              <a:sym typeface="+mn-lt"/>
            </a:endParaRPr>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1153" y="143614"/>
            <a:ext cx="3520797" cy="350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522929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900680" cy="804725"/>
            <a:chOff x="251900" y="195486"/>
            <a:chExt cx="5021487" cy="585582"/>
          </a:xfrm>
        </p:grpSpPr>
        <p:sp>
          <p:nvSpPr>
            <p:cNvPr id="7" name="矩形 6"/>
            <p:cNvSpPr/>
            <p:nvPr/>
          </p:nvSpPr>
          <p:spPr>
            <a:xfrm>
              <a:off x="1331640" y="255120"/>
              <a:ext cx="3941747"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a:solidFill>
                    <a:schemeClr val="accent1">
                      <a:lumMod val="75000"/>
                    </a:schemeClr>
                  </a:solidFill>
                  <a:cs typeface="+mn-ea"/>
                  <a:sym typeface="+mn-lt"/>
                </a:rPr>
                <a:t>2</a:t>
              </a:r>
              <a:r>
                <a:rPr lang="zh-CN" altLang="en-US" sz="2800" b="1" kern="0" dirty="0" smtClean="0">
                  <a:solidFill>
                    <a:schemeClr val="accent1">
                      <a:lumMod val="75000"/>
                    </a:schemeClr>
                  </a:solidFill>
                  <a:cs typeface="+mn-ea"/>
                  <a:sym typeface="+mn-lt"/>
                </a:rPr>
                <a:t>章  国家</a:t>
              </a:r>
              <a:r>
                <a:rPr lang="zh-CN" altLang="en-US" sz="2800" b="1" kern="0" dirty="0">
                  <a:solidFill>
                    <a:schemeClr val="accent1">
                      <a:lumMod val="75000"/>
                    </a:schemeClr>
                  </a:solidFill>
                  <a:cs typeface="+mn-ea"/>
                  <a:sym typeface="+mn-lt"/>
                </a:rPr>
                <a:t>就业政策及法律法规</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a:extLst>
              <a:ext uri="{FF2B5EF4-FFF2-40B4-BE49-F238E27FC236}">
                <a16:creationId xmlns="" xmlns:a16="http://schemas.microsoft.com/office/drawing/2014/main" id="{5263DC9B-3D8F-19CA-605A-141B5E847747}"/>
              </a:ext>
            </a:extLst>
          </p:cNvPr>
          <p:cNvSpPr txBox="1"/>
          <p:nvPr/>
        </p:nvSpPr>
        <p:spPr>
          <a:xfrm>
            <a:off x="612742" y="196999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一、我国的就业形势及其发展趋势</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682125" y="2680069"/>
            <a:ext cx="11054246" cy="4204100"/>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形势严峻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随着我国经济结构的调整，社会主义市场经济体制改革的深入进行，职业技术学校的</a:t>
            </a:r>
            <a:r>
              <a:rPr lang="zh-CN" altLang="en-US" dirty="0" smtClean="0">
                <a:solidFill>
                  <a:srgbClr val="221E1F"/>
                </a:solidFill>
                <a:latin typeface="Adobe 宋体 Std L" panose="02020300000000000000" pitchFamily="18" charset="-122"/>
                <a:ea typeface="Adobe 宋体 Std L" panose="02020300000000000000" pitchFamily="18" charset="-122"/>
              </a:rPr>
              <a:t>毕业生</a:t>
            </a:r>
            <a:r>
              <a:rPr lang="zh-CN" altLang="en-US" dirty="0">
                <a:solidFill>
                  <a:srgbClr val="221E1F"/>
                </a:solidFill>
                <a:latin typeface="Adobe 宋体 Std L" panose="02020300000000000000" pitchFamily="18" charset="-122"/>
                <a:ea typeface="Adobe 宋体 Std L" panose="02020300000000000000" pitchFamily="18" charset="-122"/>
              </a:rPr>
              <a:t>面临着新的就业形势，出现了许多新情况、新问题。要想在当前人才市场激烈的竞争</a:t>
            </a:r>
            <a:r>
              <a:rPr lang="zh-CN" altLang="en-US" dirty="0" smtClean="0">
                <a:solidFill>
                  <a:srgbClr val="221E1F"/>
                </a:solidFill>
                <a:latin typeface="Adobe 宋体 Std L" panose="02020300000000000000" pitchFamily="18" charset="-122"/>
                <a:ea typeface="Adobe 宋体 Std L" panose="02020300000000000000" pitchFamily="18" charset="-122"/>
              </a:rPr>
              <a:t>中寻找</a:t>
            </a:r>
            <a:r>
              <a:rPr lang="zh-CN" altLang="en-US" dirty="0">
                <a:solidFill>
                  <a:srgbClr val="221E1F"/>
                </a:solidFill>
                <a:latin typeface="Adobe 宋体 Std L" panose="02020300000000000000" pitchFamily="18" charset="-122"/>
                <a:ea typeface="Adobe 宋体 Std L" panose="02020300000000000000" pitchFamily="18" charset="-122"/>
              </a:rPr>
              <a:t>到理想的职业，除了要加强自我能力的培养外，还应该对当前的就业形势有一定了解</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当前</a:t>
            </a:r>
            <a:r>
              <a:rPr lang="zh-CN" altLang="en-US" dirty="0">
                <a:solidFill>
                  <a:srgbClr val="221E1F"/>
                </a:solidFill>
                <a:latin typeface="Adobe 宋体 Std L" panose="02020300000000000000" pitchFamily="18" charset="-122"/>
                <a:ea typeface="Adobe 宋体 Std L" panose="02020300000000000000" pitchFamily="18" charset="-122"/>
              </a:rPr>
              <a:t>就业形势严峻，就业难、待业现象已经出现。社会主义市场经济体制改革以来，</a:t>
            </a:r>
            <a:r>
              <a:rPr lang="zh-CN" altLang="en-US" dirty="0" smtClean="0">
                <a:solidFill>
                  <a:srgbClr val="221E1F"/>
                </a:solidFill>
                <a:latin typeface="Adobe 宋体 Std L" panose="02020300000000000000" pitchFamily="18" charset="-122"/>
                <a:ea typeface="Adobe 宋体 Std L" panose="02020300000000000000" pitchFamily="18" charset="-122"/>
              </a:rPr>
              <a:t>就业</a:t>
            </a:r>
            <a:r>
              <a:rPr lang="zh-CN" altLang="en-US" dirty="0">
                <a:solidFill>
                  <a:srgbClr val="221E1F"/>
                </a:solidFill>
                <a:latin typeface="Adobe 宋体 Std L" panose="02020300000000000000" pitchFamily="18" charset="-122"/>
                <a:ea typeface="Adobe 宋体 Std L" panose="02020300000000000000" pitchFamily="18" charset="-122"/>
              </a:rPr>
              <a:t>方面的矛盾日益突出，劳动者充分就业的需求与劳动力总量过大、劳动力素质与职业</a:t>
            </a:r>
            <a:r>
              <a:rPr lang="zh-CN" altLang="en-US" dirty="0" smtClean="0">
                <a:solidFill>
                  <a:srgbClr val="221E1F"/>
                </a:solidFill>
                <a:latin typeface="Adobe 宋体 Std L" panose="02020300000000000000" pitchFamily="18" charset="-122"/>
                <a:ea typeface="Adobe 宋体 Std L" panose="02020300000000000000" pitchFamily="18" charset="-122"/>
              </a:rPr>
              <a:t>要求不</a:t>
            </a:r>
            <a:r>
              <a:rPr lang="zh-CN" altLang="en-US" dirty="0">
                <a:solidFill>
                  <a:srgbClr val="221E1F"/>
                </a:solidFill>
                <a:latin typeface="Adobe 宋体 Std L" panose="02020300000000000000" pitchFamily="18" charset="-122"/>
                <a:ea typeface="Adobe 宋体 Std L" panose="02020300000000000000" pitchFamily="18" charset="-122"/>
              </a:rPr>
              <a:t>相适应之间的矛盾将长期存在。当前主要表现为国有企业和集体企业下岗职工增多，</a:t>
            </a:r>
            <a:r>
              <a:rPr lang="zh-CN" altLang="en-US" dirty="0" smtClean="0">
                <a:solidFill>
                  <a:srgbClr val="221E1F"/>
                </a:solidFill>
                <a:latin typeface="Adobe 宋体 Std L" panose="02020300000000000000" pitchFamily="18" charset="-122"/>
                <a:ea typeface="Adobe 宋体 Std L" panose="02020300000000000000" pitchFamily="18" charset="-122"/>
              </a:rPr>
              <a:t>城镇新增</a:t>
            </a:r>
            <a:r>
              <a:rPr lang="zh-CN" altLang="en-US" dirty="0">
                <a:solidFill>
                  <a:srgbClr val="221E1F"/>
                </a:solidFill>
                <a:latin typeface="Adobe 宋体 Std L" panose="02020300000000000000" pitchFamily="18" charset="-122"/>
                <a:ea typeface="Adobe 宋体 Std L" panose="02020300000000000000" pitchFamily="18" charset="-122"/>
              </a:rPr>
              <a:t>就业量难以满足需要安排的就业劳动力；此外，每年还有大量的农村剩余劳动力向</a:t>
            </a:r>
            <a:r>
              <a:rPr lang="zh-CN" altLang="en-US" dirty="0" smtClean="0">
                <a:solidFill>
                  <a:srgbClr val="221E1F"/>
                </a:solidFill>
                <a:latin typeface="Adobe 宋体 Std L" panose="02020300000000000000" pitchFamily="18" charset="-122"/>
                <a:ea typeface="Adobe 宋体 Std L" panose="02020300000000000000" pitchFamily="18" charset="-122"/>
              </a:rPr>
              <a:t>城镇非</a:t>
            </a:r>
            <a:r>
              <a:rPr lang="zh-CN" altLang="en-US" dirty="0">
                <a:solidFill>
                  <a:srgbClr val="221E1F"/>
                </a:solidFill>
                <a:latin typeface="Adobe 宋体 Std L" panose="02020300000000000000" pitchFamily="18" charset="-122"/>
                <a:ea typeface="Adobe 宋体 Std L" panose="02020300000000000000" pitchFamily="18" charset="-122"/>
              </a:rPr>
              <a:t>农产业转移；高校、职校扩招以来，毕业生数量猛增，每年都有几百万毕业生走向人才</a:t>
            </a:r>
            <a:r>
              <a:rPr lang="zh-CN" altLang="en-US" dirty="0" smtClean="0">
                <a:solidFill>
                  <a:srgbClr val="221E1F"/>
                </a:solidFill>
                <a:latin typeface="Adobe 宋体 Std L" panose="02020300000000000000" pitchFamily="18" charset="-122"/>
                <a:ea typeface="Adobe 宋体 Std L" panose="02020300000000000000" pitchFamily="18" charset="-122"/>
              </a:rPr>
              <a:t>市场</a:t>
            </a:r>
            <a:r>
              <a:rPr lang="zh-CN" altLang="en-US" dirty="0">
                <a:solidFill>
                  <a:srgbClr val="221E1F"/>
                </a:solidFill>
                <a:latin typeface="Adobe 宋体 Std L" panose="02020300000000000000" pitchFamily="18" charset="-122"/>
                <a:ea typeface="Adobe 宋体 Std L" panose="02020300000000000000" pitchFamily="18" charset="-122"/>
              </a:rPr>
              <a:t>。这就使就业问题变得复杂、突出、紧迫，当前及今后较长时期内，我国就业形势将</a:t>
            </a:r>
            <a:r>
              <a:rPr lang="zh-CN" altLang="en-US" dirty="0" smtClean="0">
                <a:solidFill>
                  <a:srgbClr val="221E1F"/>
                </a:solidFill>
                <a:latin typeface="Adobe 宋体 Std L" panose="02020300000000000000" pitchFamily="18" charset="-122"/>
                <a:ea typeface="Adobe 宋体 Std L" panose="02020300000000000000" pitchFamily="18" charset="-122"/>
              </a:rPr>
              <a:t>比较严峻</a:t>
            </a:r>
            <a:r>
              <a:rPr lang="zh-CN" altLang="en-US" dirty="0">
                <a:solidFill>
                  <a:srgbClr val="221E1F"/>
                </a:solidFill>
                <a:latin typeface="Adobe 宋体 Std L" panose="02020300000000000000" pitchFamily="18" charset="-122"/>
                <a:ea typeface="Adobe 宋体 Std L" panose="02020300000000000000" pitchFamily="18" charset="-122"/>
              </a:rPr>
              <a:t>。</a:t>
            </a:r>
          </a:p>
        </p:txBody>
      </p:sp>
      <p:sp>
        <p:nvSpPr>
          <p:cNvPr id="15" name="文本框 1">
            <a:extLst>
              <a:ext uri="{FF2B5EF4-FFF2-40B4-BE49-F238E27FC236}">
                <a16:creationId xmlns="" xmlns:a16="http://schemas.microsoft.com/office/drawing/2014/main" id="{5263DC9B-3D8F-19CA-605A-141B5E847747}"/>
              </a:ext>
            </a:extLst>
          </p:cNvPr>
          <p:cNvSpPr txBox="1"/>
          <p:nvPr/>
        </p:nvSpPr>
        <p:spPr>
          <a:xfrm>
            <a:off x="612742" y="1273867"/>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a:solidFill>
                  <a:srgbClr val="C00000"/>
                </a:solidFill>
                <a:latin typeface="方正准圆_GBK" pitchFamily="65" charset="-122"/>
                <a:ea typeface="方正准圆_GBK" pitchFamily="65" charset="-122"/>
              </a:rPr>
              <a:t>1</a:t>
            </a:r>
            <a:r>
              <a:rPr lang="en-US" altLang="zh-CN" sz="2600" dirty="0" smtClean="0">
                <a:solidFill>
                  <a:srgbClr val="C00000"/>
                </a:solidFill>
                <a:latin typeface="方正准圆_GBK" pitchFamily="65" charset="-122"/>
                <a:ea typeface="方正准圆_GBK" pitchFamily="65" charset="-122"/>
              </a:rPr>
              <a:t>    </a:t>
            </a:r>
            <a:r>
              <a:rPr lang="zh-CN" altLang="en-US" sz="2600" dirty="0" smtClean="0">
                <a:solidFill>
                  <a:srgbClr val="C00000"/>
                </a:solidFill>
                <a:latin typeface="方正准圆_GBK" pitchFamily="65" charset="-122"/>
                <a:ea typeface="方正准圆_GBK" pitchFamily="65" charset="-122"/>
              </a:rPr>
              <a:t>我国</a:t>
            </a:r>
            <a:r>
              <a:rPr lang="zh-CN" altLang="en-US" sz="2600" dirty="0">
                <a:solidFill>
                  <a:srgbClr val="C00000"/>
                </a:solidFill>
                <a:latin typeface="方正准圆_GBK" pitchFamily="65" charset="-122"/>
                <a:ea typeface="方正准圆_GBK" pitchFamily="65" charset="-122"/>
              </a:rPr>
              <a:t>的就业形势和就业政策</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352083856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530940"/>
            <a:ext cx="11080042" cy="5493812"/>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国家扶持</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党和政府对就业工作十分重视。党和国家领导人多次在全国再就业工作会议上强调要</a:t>
            </a:r>
            <a:r>
              <a:rPr lang="zh-CN" altLang="en-US" dirty="0" smtClean="0">
                <a:solidFill>
                  <a:srgbClr val="221E1F"/>
                </a:solidFill>
                <a:latin typeface="Adobe 宋体 Std L" panose="02020300000000000000" pitchFamily="18" charset="-122"/>
                <a:ea typeface="Adobe 宋体 Std L" panose="02020300000000000000" pitchFamily="18" charset="-122"/>
              </a:rPr>
              <a:t>把就业</a:t>
            </a:r>
            <a:r>
              <a:rPr lang="zh-CN" altLang="en-US" dirty="0">
                <a:solidFill>
                  <a:srgbClr val="221E1F"/>
                </a:solidFill>
                <a:latin typeface="Adobe 宋体 Std L" panose="02020300000000000000" pitchFamily="18" charset="-122"/>
                <a:ea typeface="Adobe 宋体 Std L" panose="02020300000000000000" pitchFamily="18" charset="-122"/>
              </a:rPr>
              <a:t>和再就业工作作为关系改革发展稳定的大事来抓。此外，随着我国进一步深化经济体制</a:t>
            </a:r>
            <a:r>
              <a:rPr lang="zh-CN" altLang="en-US" dirty="0" smtClean="0">
                <a:solidFill>
                  <a:srgbClr val="221E1F"/>
                </a:solidFill>
                <a:latin typeface="Adobe 宋体 Std L" panose="02020300000000000000" pitchFamily="18" charset="-122"/>
                <a:ea typeface="Adobe 宋体 Std L" panose="02020300000000000000" pitchFamily="18" charset="-122"/>
              </a:rPr>
              <a:t>改革</a:t>
            </a:r>
            <a:r>
              <a:rPr lang="zh-CN" altLang="en-US" dirty="0">
                <a:solidFill>
                  <a:srgbClr val="221E1F"/>
                </a:solidFill>
                <a:latin typeface="Adobe 宋体 Std L" panose="02020300000000000000" pitchFamily="18" charset="-122"/>
                <a:ea typeface="Adobe 宋体 Std L" panose="02020300000000000000" pitchFamily="18" charset="-122"/>
              </a:rPr>
              <a:t>，大力调整经济结构，大量增加基础设施建设，实施西部大开发战略以及科教兴国和</a:t>
            </a:r>
            <a:r>
              <a:rPr lang="zh-CN" altLang="en-US" dirty="0" smtClean="0">
                <a:solidFill>
                  <a:srgbClr val="221E1F"/>
                </a:solidFill>
                <a:latin typeface="Adobe 宋体 Std L" panose="02020300000000000000" pitchFamily="18" charset="-122"/>
                <a:ea typeface="Adobe 宋体 Std L" panose="02020300000000000000" pitchFamily="18" charset="-122"/>
              </a:rPr>
              <a:t>可持续发展</a:t>
            </a:r>
            <a:r>
              <a:rPr lang="zh-CN" altLang="en-US" dirty="0">
                <a:solidFill>
                  <a:srgbClr val="221E1F"/>
                </a:solidFill>
                <a:latin typeface="Adobe 宋体 Std L" panose="02020300000000000000" pitchFamily="18" charset="-122"/>
                <a:ea typeface="Adobe 宋体 Std L" panose="02020300000000000000" pitchFamily="18" charset="-122"/>
              </a:rPr>
              <a:t>战略等，都为毕业生提供了自我发展的大好契机，为就业和创业提供了更多的机会。</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发展趋势</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就业形势的发展可以从以下三个方面分析：</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）从所有制结构上看。国家采取鼓励、支持和引导个体及非公有制经济发展的</a:t>
            </a:r>
            <a:r>
              <a:rPr lang="zh-CN" altLang="en-US" dirty="0" smtClean="0">
                <a:solidFill>
                  <a:srgbClr val="221E1F"/>
                </a:solidFill>
                <a:latin typeface="Adobe 宋体 Std L" panose="02020300000000000000" pitchFamily="18" charset="-122"/>
                <a:ea typeface="Adobe 宋体 Std L" panose="02020300000000000000" pitchFamily="18" charset="-122"/>
              </a:rPr>
              <a:t>政策</a:t>
            </a:r>
            <a:r>
              <a:rPr lang="zh-CN" altLang="en-US" dirty="0">
                <a:solidFill>
                  <a:srgbClr val="221E1F"/>
                </a:solidFill>
                <a:latin typeface="Adobe 宋体 Std L" panose="02020300000000000000" pitchFamily="18" charset="-122"/>
                <a:ea typeface="Adobe 宋体 Std L" panose="02020300000000000000" pitchFamily="18" charset="-122"/>
              </a:rPr>
              <a:t>，为我国非公有制经济的发展提供了很大的空间，私营、个体经济成为增加就业的一个</a:t>
            </a:r>
            <a:r>
              <a:rPr lang="zh-CN" altLang="en-US" dirty="0" smtClean="0">
                <a:solidFill>
                  <a:srgbClr val="221E1F"/>
                </a:solidFill>
                <a:latin typeface="Adobe 宋体 Std L" panose="02020300000000000000" pitchFamily="18" charset="-122"/>
                <a:ea typeface="Adobe 宋体 Std L" panose="02020300000000000000" pitchFamily="18" charset="-122"/>
              </a:rPr>
              <a:t>重要</a:t>
            </a:r>
            <a:r>
              <a:rPr lang="zh-CN" altLang="en-US" dirty="0">
                <a:solidFill>
                  <a:srgbClr val="221E1F"/>
                </a:solidFill>
                <a:latin typeface="Adobe 宋体 Std L" panose="02020300000000000000" pitchFamily="18" charset="-122"/>
                <a:ea typeface="Adobe 宋体 Std L" panose="02020300000000000000" pitchFamily="18" charset="-122"/>
              </a:rPr>
              <a:t>途径。特别是对于职业技术类学生来说，很多私营企业非常需要技术型人才，中职生也</a:t>
            </a:r>
            <a:r>
              <a:rPr lang="zh-CN" altLang="en-US" dirty="0" smtClean="0">
                <a:solidFill>
                  <a:srgbClr val="221E1F"/>
                </a:solidFill>
                <a:latin typeface="Adobe 宋体 Std L" panose="02020300000000000000" pitchFamily="18" charset="-122"/>
                <a:ea typeface="Adobe 宋体 Std L" panose="02020300000000000000" pitchFamily="18" charset="-122"/>
              </a:rPr>
              <a:t>可以</a:t>
            </a:r>
            <a:r>
              <a:rPr lang="zh-CN" altLang="en-US" dirty="0">
                <a:solidFill>
                  <a:srgbClr val="221E1F"/>
                </a:solidFill>
                <a:latin typeface="Adobe 宋体 Std L" panose="02020300000000000000" pitchFamily="18" charset="-122"/>
                <a:ea typeface="Adobe 宋体 Std L" panose="02020300000000000000" pitchFamily="18" charset="-122"/>
              </a:rPr>
              <a:t>利用自己的专业知识和技能进行创业，搞个体经营。</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）从产业结构上看。我国产业经济发展逐步向第三产业转移，第三产业有很大的</a:t>
            </a:r>
            <a:r>
              <a:rPr lang="zh-CN" altLang="en-US" dirty="0" smtClean="0">
                <a:solidFill>
                  <a:srgbClr val="221E1F"/>
                </a:solidFill>
                <a:latin typeface="Adobe 宋体 Std L" panose="02020300000000000000" pitchFamily="18" charset="-122"/>
                <a:ea typeface="Adobe 宋体 Std L" panose="02020300000000000000" pitchFamily="18" charset="-122"/>
              </a:rPr>
              <a:t>发展</a:t>
            </a:r>
            <a:r>
              <a:rPr lang="zh-CN" altLang="en-US" dirty="0">
                <a:solidFill>
                  <a:srgbClr val="221E1F"/>
                </a:solidFill>
                <a:latin typeface="Adobe 宋体 Std L" panose="02020300000000000000" pitchFamily="18" charset="-122"/>
                <a:ea typeface="Adobe 宋体 Std L" panose="02020300000000000000" pitchFamily="18" charset="-122"/>
              </a:rPr>
              <a:t>潜力。第三产业从业人员逐年增加，成为扩大就业的一个主要出路。除了传统的商贸</a:t>
            </a:r>
            <a:r>
              <a:rPr lang="zh-CN" altLang="en-US" dirty="0" smtClean="0">
                <a:solidFill>
                  <a:srgbClr val="221E1F"/>
                </a:solidFill>
                <a:latin typeface="Adobe 宋体 Std L" panose="02020300000000000000" pitchFamily="18" charset="-122"/>
                <a:ea typeface="Adobe 宋体 Std L" panose="02020300000000000000" pitchFamily="18" charset="-122"/>
              </a:rPr>
              <a:t>服务</a:t>
            </a:r>
            <a:r>
              <a:rPr lang="zh-CN" altLang="en-US" dirty="0">
                <a:solidFill>
                  <a:srgbClr val="221E1F"/>
                </a:solidFill>
                <a:latin typeface="Adobe 宋体 Std L" panose="02020300000000000000" pitchFamily="18" charset="-122"/>
                <a:ea typeface="Adobe 宋体 Std L" panose="02020300000000000000" pitchFamily="18" charset="-122"/>
              </a:rPr>
              <a:t>、餐饮业之外，保洁、绿化、保安、公共设施护卫等都成了新兴的就业岗位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428132284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339211"/>
            <a:ext cx="11080042" cy="1711109"/>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）从企业结构上看。中小企业和民营企业成为我国新增就业的主体。中小型企业</a:t>
            </a:r>
            <a:r>
              <a:rPr lang="zh-CN" altLang="en-US" dirty="0" smtClean="0">
                <a:solidFill>
                  <a:srgbClr val="221E1F"/>
                </a:solidFill>
                <a:latin typeface="Adobe 宋体 Std L" panose="02020300000000000000" pitchFamily="18" charset="-122"/>
                <a:ea typeface="Adobe 宋体 Std L" panose="02020300000000000000" pitchFamily="18" charset="-122"/>
              </a:rPr>
              <a:t>比重</a:t>
            </a:r>
            <a:r>
              <a:rPr lang="zh-CN" altLang="en-US" dirty="0">
                <a:solidFill>
                  <a:srgbClr val="221E1F"/>
                </a:solidFill>
                <a:latin typeface="Adobe 宋体 Std L" panose="02020300000000000000" pitchFamily="18" charset="-122"/>
                <a:ea typeface="Adobe 宋体 Std L" panose="02020300000000000000" pitchFamily="18" charset="-122"/>
              </a:rPr>
              <a:t>大，创造的最终产品和服务的价值多，提供的产品、技术、</a:t>
            </a:r>
            <a:r>
              <a:rPr lang="zh-CN" altLang="en-US" dirty="0" smtClean="0">
                <a:solidFill>
                  <a:srgbClr val="221E1F"/>
                </a:solidFill>
                <a:latin typeface="Adobe 宋体 Std L" panose="02020300000000000000" pitchFamily="18" charset="-122"/>
                <a:ea typeface="Adobe 宋体 Std L" panose="02020300000000000000" pitchFamily="18" charset="-122"/>
              </a:rPr>
              <a:t>出口</a:t>
            </a:r>
            <a:r>
              <a:rPr lang="zh-CN" altLang="en-US" dirty="0">
                <a:solidFill>
                  <a:srgbClr val="221E1F"/>
                </a:solidFill>
                <a:latin typeface="Adobe 宋体 Std L" panose="02020300000000000000" pitchFamily="18" charset="-122"/>
                <a:ea typeface="Adobe 宋体 Std L" panose="02020300000000000000" pitchFamily="18" charset="-122"/>
              </a:rPr>
              <a:t>所占比例也不低，中小型企业为人民的日常生活提供了及时</a:t>
            </a:r>
            <a:r>
              <a:rPr lang="zh-CN" altLang="en-US" dirty="0" smtClean="0">
                <a:solidFill>
                  <a:srgbClr val="221E1F"/>
                </a:solidFill>
                <a:latin typeface="Adobe 宋体 Std L" panose="02020300000000000000" pitchFamily="18" charset="-122"/>
                <a:ea typeface="Adobe 宋体 Std L" panose="02020300000000000000" pitchFamily="18" charset="-122"/>
              </a:rPr>
              <a:t>而快捷</a:t>
            </a:r>
            <a:r>
              <a:rPr lang="zh-CN" altLang="en-US" dirty="0">
                <a:solidFill>
                  <a:srgbClr val="221E1F"/>
                </a:solidFill>
                <a:latin typeface="Adobe 宋体 Std L" panose="02020300000000000000" pitchFamily="18" charset="-122"/>
                <a:ea typeface="Adobe 宋体 Std L" panose="02020300000000000000" pitchFamily="18" charset="-122"/>
              </a:rPr>
              <a:t>的服务，满足了人们的日常生活需要。职业技术类学生</a:t>
            </a:r>
            <a:r>
              <a:rPr lang="zh-CN" altLang="en-US" dirty="0" smtClean="0">
                <a:solidFill>
                  <a:srgbClr val="221E1F"/>
                </a:solidFill>
                <a:latin typeface="Adobe 宋体 Std L" panose="02020300000000000000" pitchFamily="18" charset="-122"/>
                <a:ea typeface="Adobe 宋体 Std L" panose="02020300000000000000" pitchFamily="18" charset="-122"/>
              </a:rPr>
              <a:t>不要好高骛远</a:t>
            </a:r>
            <a:r>
              <a:rPr lang="zh-CN" altLang="en-US" dirty="0">
                <a:solidFill>
                  <a:srgbClr val="221E1F"/>
                </a:solidFill>
                <a:latin typeface="Adobe 宋体 Std L" panose="02020300000000000000" pitchFamily="18" charset="-122"/>
                <a:ea typeface="Adobe 宋体 Std L" panose="02020300000000000000" pitchFamily="18" charset="-122"/>
              </a:rPr>
              <a:t>，应该充分发挥自己的优势，避免自己的不足，向</a:t>
            </a:r>
            <a:r>
              <a:rPr lang="zh-CN" altLang="en-US" dirty="0" smtClean="0">
                <a:solidFill>
                  <a:srgbClr val="221E1F"/>
                </a:solidFill>
                <a:latin typeface="Adobe 宋体 Std L" panose="02020300000000000000" pitchFamily="18" charset="-122"/>
                <a:ea typeface="Adobe 宋体 Std L" panose="02020300000000000000" pitchFamily="18" charset="-122"/>
              </a:rPr>
              <a:t>中小型</a:t>
            </a:r>
            <a:r>
              <a:rPr lang="zh-CN" altLang="en-US" dirty="0">
                <a:solidFill>
                  <a:srgbClr val="221E1F"/>
                </a:solidFill>
                <a:latin typeface="Adobe 宋体 Std L" panose="02020300000000000000" pitchFamily="18" charset="-122"/>
                <a:ea typeface="Adobe 宋体 Std L" panose="02020300000000000000" pitchFamily="18" charset="-122"/>
              </a:rPr>
              <a:t>企业进军，为职业发展提供更多的历练机会。</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335210" y="233109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二、毕业生应了解的就业方针、原则</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404593" y="2914898"/>
            <a:ext cx="8650917" cy="3831818"/>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就业政策是毕业生就业形势的风向标，也是毕业生就业活动的指挥棒。教育部</a:t>
            </a:r>
            <a:r>
              <a:rPr lang="zh-CN" altLang="en-US" dirty="0" smtClean="0">
                <a:solidFill>
                  <a:srgbClr val="221E1F"/>
                </a:solidFill>
                <a:latin typeface="Adobe 宋体 Std L" panose="02020300000000000000" pitchFamily="18" charset="-122"/>
                <a:ea typeface="Adobe 宋体 Std L" panose="02020300000000000000" pitchFamily="18" charset="-122"/>
              </a:rPr>
              <a:t>职业教育与</a:t>
            </a:r>
            <a:r>
              <a:rPr lang="zh-CN" altLang="en-US" dirty="0">
                <a:solidFill>
                  <a:srgbClr val="221E1F"/>
                </a:solidFill>
                <a:latin typeface="Adobe 宋体 Std L" panose="02020300000000000000" pitchFamily="18" charset="-122"/>
                <a:ea typeface="Adobe 宋体 Std L" panose="02020300000000000000" pitchFamily="18" charset="-122"/>
              </a:rPr>
              <a:t>成人教育司</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关于</a:t>
            </a:r>
            <a:r>
              <a:rPr lang="en-US" altLang="zh-CN" dirty="0">
                <a:solidFill>
                  <a:srgbClr val="221E1F"/>
                </a:solidFill>
                <a:latin typeface="Adobe 宋体 Std L" panose="02020300000000000000" pitchFamily="18" charset="-122"/>
                <a:ea typeface="Adobe 宋体 Std L" panose="02020300000000000000" pitchFamily="18" charset="-122"/>
              </a:rPr>
              <a:t>2022</a:t>
            </a:r>
            <a:r>
              <a:rPr lang="zh-CN" altLang="en-US" dirty="0">
                <a:solidFill>
                  <a:srgbClr val="221E1F"/>
                </a:solidFill>
                <a:latin typeface="Adobe 宋体 Std L" panose="02020300000000000000" pitchFamily="18" charset="-122"/>
                <a:ea typeface="Adobe 宋体 Std L" panose="02020300000000000000" pitchFamily="18" charset="-122"/>
              </a:rPr>
              <a:t>年职业教育重点工作介绍</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中提到，中等职业教育是职业教育的</a:t>
            </a:r>
            <a:r>
              <a:rPr lang="zh-CN" altLang="en-US" dirty="0" smtClean="0">
                <a:solidFill>
                  <a:srgbClr val="221E1F"/>
                </a:solidFill>
                <a:latin typeface="Adobe 宋体 Std L" panose="02020300000000000000" pitchFamily="18" charset="-122"/>
                <a:ea typeface="Adobe 宋体 Std L" panose="02020300000000000000" pitchFamily="18" charset="-122"/>
              </a:rPr>
              <a:t>起点</a:t>
            </a:r>
            <a:r>
              <a:rPr lang="zh-CN" altLang="en-US" dirty="0">
                <a:solidFill>
                  <a:srgbClr val="221E1F"/>
                </a:solidFill>
                <a:latin typeface="Adobe 宋体 Std L" panose="02020300000000000000" pitchFamily="18" charset="-122"/>
                <a:ea typeface="Adobe 宋体 Std L" panose="02020300000000000000" pitchFamily="18" charset="-122"/>
              </a:rPr>
              <a:t>而不是终点，推动中职学校多样化发展，从单纯“以就业为导向”转变为“就业与升学</a:t>
            </a:r>
            <a:r>
              <a:rPr lang="zh-CN" altLang="en-US" dirty="0" smtClean="0">
                <a:solidFill>
                  <a:srgbClr val="221E1F"/>
                </a:solidFill>
                <a:latin typeface="Adobe 宋体 Std L" panose="02020300000000000000" pitchFamily="18" charset="-122"/>
                <a:ea typeface="Adobe 宋体 Std L" panose="02020300000000000000" pitchFamily="18" charset="-122"/>
              </a:rPr>
              <a:t>并重</a:t>
            </a:r>
            <a:r>
              <a:rPr lang="zh-CN" altLang="en-US" dirty="0">
                <a:solidFill>
                  <a:srgbClr val="221E1F"/>
                </a:solidFill>
                <a:latin typeface="Adobe 宋体 Std L" panose="02020300000000000000" pitchFamily="18" charset="-122"/>
                <a:ea typeface="Adobe 宋体 Std L" panose="02020300000000000000" pitchFamily="18" charset="-122"/>
              </a:rPr>
              <a:t>”，抓好符合职业教育特点的升学教育，在保障学生技术技能</a:t>
            </a:r>
            <a:r>
              <a:rPr lang="zh-CN" altLang="en-US" dirty="0" smtClean="0">
                <a:solidFill>
                  <a:srgbClr val="221E1F"/>
                </a:solidFill>
                <a:latin typeface="Adobe 宋体 Std L" panose="02020300000000000000" pitchFamily="18" charset="-122"/>
                <a:ea typeface="Adobe 宋体 Std L" panose="02020300000000000000" pitchFamily="18" charset="-122"/>
              </a:rPr>
              <a:t>培养质量</a:t>
            </a:r>
            <a:r>
              <a:rPr lang="zh-CN" altLang="en-US" dirty="0">
                <a:solidFill>
                  <a:srgbClr val="221E1F"/>
                </a:solidFill>
                <a:latin typeface="Adobe 宋体 Std L" panose="02020300000000000000" pitchFamily="18" charset="-122"/>
                <a:ea typeface="Adobe 宋体 Std L" panose="02020300000000000000" pitchFamily="18" charset="-122"/>
              </a:rPr>
              <a:t>的基础上，加强文化基础教育，扩大贯通培养规模，打开中职</a:t>
            </a:r>
            <a:r>
              <a:rPr lang="zh-CN" altLang="en-US" dirty="0" smtClean="0">
                <a:solidFill>
                  <a:srgbClr val="221E1F"/>
                </a:solidFill>
                <a:latin typeface="Adobe 宋体 Std L" panose="02020300000000000000" pitchFamily="18" charset="-122"/>
                <a:ea typeface="Adobe 宋体 Std L" panose="02020300000000000000" pitchFamily="18" charset="-122"/>
              </a:rPr>
              <a:t>学生</a:t>
            </a:r>
            <a:r>
              <a:rPr lang="zh-CN" altLang="en-US" dirty="0">
                <a:solidFill>
                  <a:srgbClr val="221E1F"/>
                </a:solidFill>
                <a:latin typeface="Adobe 宋体 Std L" panose="02020300000000000000" pitchFamily="18" charset="-122"/>
                <a:ea typeface="Adobe 宋体 Std L" panose="02020300000000000000" pitchFamily="18" charset="-122"/>
              </a:rPr>
              <a:t>的成长空间，让中职学生就业有能力、升学有优势、发展有通道</a:t>
            </a:r>
            <a:r>
              <a:rPr lang="zh-CN" altLang="en-US" dirty="0" smtClean="0">
                <a:solidFill>
                  <a:srgbClr val="221E1F"/>
                </a:solidFill>
                <a:latin typeface="Adobe 宋体 Std L" panose="02020300000000000000" pitchFamily="18" charset="-122"/>
                <a:ea typeface="Adobe 宋体 Std L" panose="02020300000000000000" pitchFamily="18" charset="-122"/>
              </a:rPr>
              <a:t>，这</a:t>
            </a:r>
            <a:r>
              <a:rPr lang="zh-CN" altLang="en-US" dirty="0">
                <a:solidFill>
                  <a:srgbClr val="221E1F"/>
                </a:solidFill>
                <a:latin typeface="Adobe 宋体 Std L" panose="02020300000000000000" pitchFamily="18" charset="-122"/>
                <a:ea typeface="Adobe 宋体 Std L" panose="02020300000000000000" pitchFamily="18" charset="-122"/>
              </a:rPr>
              <a:t>既是党和政府的要求，也是人民群众的迫切期望，更是产业发展</a:t>
            </a:r>
            <a:r>
              <a:rPr lang="zh-CN" altLang="en-US" dirty="0" smtClean="0">
                <a:solidFill>
                  <a:srgbClr val="221E1F"/>
                </a:solidFill>
                <a:latin typeface="Adobe 宋体 Std L" panose="02020300000000000000" pitchFamily="18" charset="-122"/>
                <a:ea typeface="Adobe 宋体 Std L" panose="02020300000000000000" pitchFamily="18" charset="-122"/>
              </a:rPr>
              <a:t>对人才</a:t>
            </a:r>
            <a:r>
              <a:rPr lang="zh-CN" altLang="en-US" dirty="0">
                <a:solidFill>
                  <a:srgbClr val="221E1F"/>
                </a:solidFill>
                <a:latin typeface="Adobe 宋体 Std L" panose="02020300000000000000" pitchFamily="18" charset="-122"/>
                <a:ea typeface="Adobe 宋体 Std L" panose="02020300000000000000" pitchFamily="18" charset="-122"/>
              </a:rPr>
              <a:t>层次高移的现实需要。毕业生在就业前，务必深入了解国家的</a:t>
            </a:r>
            <a:r>
              <a:rPr lang="zh-CN" altLang="en-US" dirty="0" smtClean="0">
                <a:solidFill>
                  <a:srgbClr val="221E1F"/>
                </a:solidFill>
                <a:latin typeface="Adobe 宋体 Std L" panose="02020300000000000000" pitchFamily="18" charset="-122"/>
                <a:ea typeface="Adobe 宋体 Std L" panose="02020300000000000000" pitchFamily="18" charset="-122"/>
              </a:rPr>
              <a:t>就业</a:t>
            </a:r>
            <a:r>
              <a:rPr lang="zh-CN" altLang="en-US" dirty="0">
                <a:solidFill>
                  <a:srgbClr val="221E1F"/>
                </a:solidFill>
                <a:latin typeface="Adobe 宋体 Std L" panose="02020300000000000000" pitchFamily="18" charset="-122"/>
                <a:ea typeface="Adobe 宋体 Std L" panose="02020300000000000000" pitchFamily="18" charset="-122"/>
              </a:rPr>
              <a:t>方针和原则，</a:t>
            </a:r>
            <a:r>
              <a:rPr lang="zh-CN" altLang="en-US" dirty="0" smtClean="0">
                <a:solidFill>
                  <a:srgbClr val="221E1F"/>
                </a:solidFill>
                <a:latin typeface="Adobe 宋体 Std L" panose="02020300000000000000" pitchFamily="18" charset="-122"/>
                <a:ea typeface="Adobe 宋体 Std L" panose="02020300000000000000" pitchFamily="18" charset="-122"/>
              </a:rPr>
              <a:t>熟悉就业</a:t>
            </a:r>
            <a:r>
              <a:rPr lang="zh-CN" altLang="en-US" dirty="0">
                <a:solidFill>
                  <a:srgbClr val="221E1F"/>
                </a:solidFill>
                <a:latin typeface="Adobe 宋体 Std L" panose="02020300000000000000" pitchFamily="18" charset="-122"/>
                <a:ea typeface="Adobe 宋体 Std L" panose="02020300000000000000" pitchFamily="18" charset="-122"/>
              </a:rPr>
              <a:t>的主要注意事项、各个环节实施的过程。</a:t>
            </a:r>
            <a:r>
              <a:rPr lang="zh-CN" altLang="en-US" dirty="0" smtClean="0">
                <a:solidFill>
                  <a:srgbClr val="221E1F"/>
                </a:solidFill>
                <a:latin typeface="Adobe 宋体 Std L" panose="02020300000000000000" pitchFamily="18" charset="-122"/>
                <a:ea typeface="Adobe 宋体 Std L" panose="02020300000000000000" pitchFamily="18" charset="-122"/>
              </a:rPr>
              <a:t>根据</a:t>
            </a:r>
            <a:r>
              <a:rPr lang="zh-CN" altLang="en-US" dirty="0">
                <a:solidFill>
                  <a:srgbClr val="221E1F"/>
                </a:solidFill>
                <a:latin typeface="Adobe 宋体 Std L" panose="02020300000000000000" pitchFamily="18" charset="-122"/>
                <a:ea typeface="Adobe 宋体 Std L" panose="02020300000000000000" pitchFamily="18" charset="-122"/>
              </a:rPr>
              <a:t>自己的职业倾向，了解有关地区、行业的就业原则和要求，做到</a:t>
            </a:r>
            <a:r>
              <a:rPr lang="zh-CN" altLang="en-US" dirty="0" smtClean="0">
                <a:solidFill>
                  <a:srgbClr val="221E1F"/>
                </a:solidFill>
                <a:latin typeface="Adobe 宋体 Std L" panose="02020300000000000000" pitchFamily="18" charset="-122"/>
                <a:ea typeface="Adobe 宋体 Std L" panose="02020300000000000000" pitchFamily="18" charset="-122"/>
              </a:rPr>
              <a:t>知己知彼</a:t>
            </a:r>
            <a:r>
              <a:rPr lang="zh-CN" altLang="en-US" dirty="0">
                <a:solidFill>
                  <a:srgbClr val="221E1F"/>
                </a:solidFill>
                <a:latin typeface="Adobe 宋体 Std L" panose="02020300000000000000" pitchFamily="18" charset="-122"/>
                <a:ea typeface="Adobe 宋体 Std L" panose="02020300000000000000" pitchFamily="18" charset="-122"/>
              </a:rPr>
              <a:t>。</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61988" y="2569625"/>
            <a:ext cx="2743200" cy="4126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649292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250720"/>
            <a:ext cx="11080042" cy="6324808"/>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市场机制对就业的影响</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）市场就业制度概况。解决就业问题，根本出路要靠市场，需要充分发挥市场</a:t>
            </a:r>
            <a:r>
              <a:rPr lang="zh-CN" altLang="en-US" dirty="0" smtClean="0">
                <a:solidFill>
                  <a:srgbClr val="221E1F"/>
                </a:solidFill>
                <a:latin typeface="Adobe 宋体 Std L" panose="02020300000000000000" pitchFamily="18" charset="-122"/>
                <a:ea typeface="Adobe 宋体 Std L" panose="02020300000000000000" pitchFamily="18" charset="-122"/>
              </a:rPr>
              <a:t>配置人才</a:t>
            </a:r>
            <a:r>
              <a:rPr lang="zh-CN" altLang="en-US" dirty="0">
                <a:solidFill>
                  <a:srgbClr val="221E1F"/>
                </a:solidFill>
                <a:latin typeface="Adobe 宋体 Std L" panose="02020300000000000000" pitchFamily="18" charset="-122"/>
                <a:ea typeface="Adobe 宋体 Std L" panose="02020300000000000000" pitchFamily="18" charset="-122"/>
              </a:rPr>
              <a:t>资源的基础性作用。随着我国经济改革的不断深化，人才市场体系初步形成，市场</a:t>
            </a:r>
            <a:r>
              <a:rPr lang="zh-CN" altLang="en-US" dirty="0" smtClean="0">
                <a:solidFill>
                  <a:srgbClr val="221E1F"/>
                </a:solidFill>
                <a:latin typeface="Adobe 宋体 Std L" panose="02020300000000000000" pitchFamily="18" charset="-122"/>
                <a:ea typeface="Adobe 宋体 Std L" panose="02020300000000000000" pitchFamily="18" charset="-122"/>
              </a:rPr>
              <a:t>管理和</a:t>
            </a:r>
            <a:r>
              <a:rPr lang="zh-CN" altLang="en-US" dirty="0">
                <a:solidFill>
                  <a:srgbClr val="221E1F"/>
                </a:solidFill>
                <a:latin typeface="Adobe 宋体 Std L" panose="02020300000000000000" pitchFamily="18" charset="-122"/>
                <a:ea typeface="Adobe 宋体 Std L" panose="02020300000000000000" pitchFamily="18" charset="-122"/>
              </a:rPr>
              <a:t>配置人才的功能不断完善，市场机制在促进人才合理流动中已开始发挥作用。为了适应</a:t>
            </a:r>
            <a:r>
              <a:rPr lang="zh-CN" altLang="en-US" dirty="0" smtClean="0">
                <a:solidFill>
                  <a:srgbClr val="221E1F"/>
                </a:solidFill>
                <a:latin typeface="Adobe 宋体 Std L" panose="02020300000000000000" pitchFamily="18" charset="-122"/>
                <a:ea typeface="Adobe 宋体 Std L" panose="02020300000000000000" pitchFamily="18" charset="-122"/>
              </a:rPr>
              <a:t>这种</a:t>
            </a:r>
            <a:r>
              <a:rPr lang="zh-CN" altLang="en-US" dirty="0">
                <a:solidFill>
                  <a:srgbClr val="221E1F"/>
                </a:solidFill>
                <a:latin typeface="Adobe 宋体 Std L" panose="02020300000000000000" pitchFamily="18" charset="-122"/>
                <a:ea typeface="Adobe 宋体 Std L" panose="02020300000000000000" pitchFamily="18" charset="-122"/>
              </a:rPr>
              <a:t>变化，我国从 </a:t>
            </a:r>
            <a:r>
              <a:rPr lang="en-US" altLang="zh-CN" dirty="0">
                <a:solidFill>
                  <a:srgbClr val="221E1F"/>
                </a:solidFill>
                <a:latin typeface="Adobe 宋体 Std L" panose="02020300000000000000" pitchFamily="18" charset="-122"/>
                <a:ea typeface="Adobe 宋体 Std L" panose="02020300000000000000" pitchFamily="18" charset="-122"/>
              </a:rPr>
              <a:t>1995 </a:t>
            </a:r>
            <a:r>
              <a:rPr lang="zh-CN" altLang="en-US" dirty="0">
                <a:solidFill>
                  <a:srgbClr val="221E1F"/>
                </a:solidFill>
                <a:latin typeface="Adobe 宋体 Std L" panose="02020300000000000000" pitchFamily="18" charset="-122"/>
                <a:ea typeface="Adobe 宋体 Std L" panose="02020300000000000000" pitchFamily="18" charset="-122"/>
              </a:rPr>
              <a:t>年开始实行市场就业制度。市场就业制度是国家出让劳动者就业的</a:t>
            </a:r>
            <a:r>
              <a:rPr lang="zh-CN" altLang="en-US" dirty="0" smtClean="0">
                <a:solidFill>
                  <a:srgbClr val="221E1F"/>
                </a:solidFill>
                <a:latin typeface="Adobe 宋体 Std L" panose="02020300000000000000" pitchFamily="18" charset="-122"/>
                <a:ea typeface="Adobe 宋体 Std L" panose="02020300000000000000" pitchFamily="18" charset="-122"/>
              </a:rPr>
              <a:t>承揽权</a:t>
            </a:r>
            <a:r>
              <a:rPr lang="zh-CN" altLang="en-US" dirty="0">
                <a:solidFill>
                  <a:srgbClr val="221E1F"/>
                </a:solidFill>
                <a:latin typeface="Adobe 宋体 Std L" panose="02020300000000000000" pitchFamily="18" charset="-122"/>
                <a:ea typeface="Adobe 宋体 Std L" panose="02020300000000000000" pitchFamily="18" charset="-122"/>
              </a:rPr>
              <a:t>，将劳动力纳入市场，使劳动力市场成为沟通劳动力供需双方的渠道；劳动力供需</a:t>
            </a:r>
            <a:r>
              <a:rPr lang="zh-CN" altLang="en-US" dirty="0" smtClean="0">
                <a:solidFill>
                  <a:srgbClr val="221E1F"/>
                </a:solidFill>
                <a:latin typeface="Adobe 宋体 Std L" panose="02020300000000000000" pitchFamily="18" charset="-122"/>
                <a:ea typeface="Adobe 宋体 Std L" panose="02020300000000000000" pitchFamily="18" charset="-122"/>
              </a:rPr>
              <a:t>双方直接</a:t>
            </a:r>
            <a:r>
              <a:rPr lang="zh-CN" altLang="en-US" dirty="0">
                <a:solidFill>
                  <a:srgbClr val="221E1F"/>
                </a:solidFill>
                <a:latin typeface="Adobe 宋体 Std L" panose="02020300000000000000" pitchFamily="18" charset="-122"/>
                <a:ea typeface="Adobe 宋体 Std L" panose="02020300000000000000" pitchFamily="18" charset="-122"/>
              </a:rPr>
              <a:t>见面、互相选择，并以合同方式维系双方关系；劳动者在国家法律许可的范围内，</a:t>
            </a:r>
            <a:r>
              <a:rPr lang="zh-CN" altLang="en-US" dirty="0" smtClean="0">
                <a:solidFill>
                  <a:srgbClr val="221E1F"/>
                </a:solidFill>
                <a:latin typeface="Adobe 宋体 Std L" panose="02020300000000000000" pitchFamily="18" charset="-122"/>
                <a:ea typeface="Adobe 宋体 Std L" panose="02020300000000000000" pitchFamily="18" charset="-122"/>
              </a:rPr>
              <a:t>自己开创</a:t>
            </a:r>
            <a:r>
              <a:rPr lang="zh-CN" altLang="en-US" dirty="0">
                <a:solidFill>
                  <a:srgbClr val="221E1F"/>
                </a:solidFill>
                <a:latin typeface="Adobe 宋体 Std L" panose="02020300000000000000" pitchFamily="18" charset="-122"/>
                <a:ea typeface="Adobe 宋体 Std L" panose="02020300000000000000" pitchFamily="18" charset="-122"/>
              </a:rPr>
              <a:t>事业，国家给劳动者提供优惠政策，并创造宽松的经营环境</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）市场机制下职业流动的特点。在市场配置人力资源的基础作用下，职业流动</a:t>
            </a:r>
            <a:r>
              <a:rPr lang="zh-CN" altLang="en-US" dirty="0" smtClean="0">
                <a:solidFill>
                  <a:srgbClr val="221E1F"/>
                </a:solidFill>
                <a:latin typeface="Adobe 宋体 Std L" panose="02020300000000000000" pitchFamily="18" charset="-122"/>
                <a:ea typeface="Adobe 宋体 Std L" panose="02020300000000000000" pitchFamily="18" charset="-122"/>
              </a:rPr>
              <a:t>日趋正常化</a:t>
            </a:r>
            <a:r>
              <a:rPr lang="zh-CN" altLang="en-US" dirty="0">
                <a:solidFill>
                  <a:srgbClr val="221E1F"/>
                </a:solidFill>
                <a:latin typeface="Adobe 宋体 Std L" panose="02020300000000000000" pitchFamily="18" charset="-122"/>
                <a:ea typeface="Adobe 宋体 Std L" panose="02020300000000000000" pitchFamily="18" charset="-122"/>
              </a:rPr>
              <a:t>，其特点也逐渐明显，总体上表现为六个方面</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与人力资本投入成</a:t>
            </a:r>
            <a:r>
              <a:rPr lang="zh-CN" altLang="en-US" dirty="0" smtClean="0">
                <a:solidFill>
                  <a:srgbClr val="221E1F"/>
                </a:solidFill>
                <a:latin typeface="Adobe 宋体 Std L" panose="02020300000000000000" pitchFamily="18" charset="-122"/>
                <a:ea typeface="Adobe 宋体 Std L" panose="02020300000000000000" pitchFamily="18" charset="-122"/>
              </a:rPr>
              <a:t>反比</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与年龄成</a:t>
            </a:r>
            <a:r>
              <a:rPr lang="zh-CN" altLang="en-US" dirty="0" smtClean="0">
                <a:solidFill>
                  <a:srgbClr val="221E1F"/>
                </a:solidFill>
                <a:latin typeface="Adobe 宋体 Std L" panose="02020300000000000000" pitchFamily="18" charset="-122"/>
                <a:ea typeface="Adobe 宋体 Std L" panose="02020300000000000000" pitchFamily="18" charset="-122"/>
              </a:rPr>
              <a:t>反比</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区域性</a:t>
            </a:r>
            <a:r>
              <a:rPr lang="zh-CN" altLang="en-US" dirty="0" smtClean="0">
                <a:solidFill>
                  <a:srgbClr val="221E1F"/>
                </a:solidFill>
                <a:latin typeface="Adobe 宋体 Std L" panose="02020300000000000000" pitchFamily="18" charset="-122"/>
                <a:ea typeface="Adobe 宋体 Std L" panose="02020300000000000000" pitchFamily="18" charset="-122"/>
              </a:rPr>
              <a:t>差别</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现代社会职业流动与</a:t>
            </a:r>
            <a:r>
              <a:rPr lang="zh-CN" altLang="en-US" dirty="0" smtClean="0">
                <a:solidFill>
                  <a:srgbClr val="221E1F"/>
                </a:solidFill>
                <a:latin typeface="Adobe 宋体 Std L" panose="02020300000000000000" pitchFamily="18" charset="-122"/>
                <a:ea typeface="Adobe 宋体 Std L" panose="02020300000000000000" pitchFamily="18" charset="-122"/>
              </a:rPr>
              <a:t>家庭</a:t>
            </a:r>
            <a:r>
              <a:rPr lang="zh-CN" altLang="en-US" dirty="0">
                <a:solidFill>
                  <a:srgbClr val="221E1F"/>
                </a:solidFill>
                <a:latin typeface="Adobe 宋体 Std L" panose="02020300000000000000" pitchFamily="18" charset="-122"/>
                <a:ea typeface="Adobe 宋体 Std L" panose="02020300000000000000" pitchFamily="18" charset="-122"/>
              </a:rPr>
              <a:t>背景的相关因素</a:t>
            </a:r>
            <a:r>
              <a:rPr lang="zh-CN" altLang="en-US" dirty="0" smtClean="0">
                <a:solidFill>
                  <a:srgbClr val="221E1F"/>
                </a:solidFill>
                <a:latin typeface="Adobe 宋体 Std L" panose="02020300000000000000" pitchFamily="18" charset="-122"/>
                <a:ea typeface="Adobe 宋体 Std L" panose="02020300000000000000" pitchFamily="18" charset="-122"/>
              </a:rPr>
              <a:t>较少</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 </a:t>
            </a:r>
            <a:r>
              <a:rPr lang="zh-CN" altLang="en-US" dirty="0">
                <a:solidFill>
                  <a:srgbClr val="221E1F"/>
                </a:solidFill>
                <a:latin typeface="Adobe 宋体 Std L" panose="02020300000000000000" pitchFamily="18" charset="-122"/>
                <a:ea typeface="Adobe 宋体 Std L" panose="02020300000000000000" pitchFamily="18" charset="-122"/>
              </a:rPr>
              <a:t>正常流动与非正常</a:t>
            </a:r>
            <a:r>
              <a:rPr lang="zh-CN" altLang="en-US" dirty="0" smtClean="0">
                <a:solidFill>
                  <a:srgbClr val="221E1F"/>
                </a:solidFill>
                <a:latin typeface="Adobe 宋体 Std L" panose="02020300000000000000" pitchFamily="18" charset="-122"/>
                <a:ea typeface="Adobe 宋体 Std L" panose="02020300000000000000" pitchFamily="18" charset="-122"/>
              </a:rPr>
              <a:t>流动</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F </a:t>
            </a:r>
            <a:r>
              <a:rPr lang="zh-CN" altLang="en-US" dirty="0">
                <a:solidFill>
                  <a:srgbClr val="221E1F"/>
                </a:solidFill>
                <a:latin typeface="Adobe 宋体 Std L" panose="02020300000000000000" pitchFamily="18" charset="-122"/>
                <a:ea typeface="Adobe 宋体 Std L" panose="02020300000000000000" pitchFamily="18" charset="-122"/>
              </a:rPr>
              <a:t>自由与控制</a:t>
            </a:r>
          </a:p>
        </p:txBody>
      </p:sp>
    </p:spTree>
    <p:extLst>
      <p:ext uri="{BB962C8B-B14F-4D97-AF65-F5344CB8AC3E}">
        <p14:creationId xmlns:p14="http://schemas.microsoft.com/office/powerpoint/2010/main" val="39577128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250720"/>
            <a:ext cx="11080042" cy="6324808"/>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国家的宏观调控</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在积极发挥市场对人才的基础性配置作用的同时，国家也在积极履行促进就业的责任</a:t>
            </a:r>
            <a:r>
              <a:rPr lang="zh-CN" altLang="en-US" dirty="0" smtClean="0">
                <a:solidFill>
                  <a:srgbClr val="221E1F"/>
                </a:solidFill>
                <a:latin typeface="Adobe 宋体 Std L" panose="02020300000000000000" pitchFamily="18" charset="-122"/>
                <a:ea typeface="Adobe 宋体 Std L" panose="02020300000000000000" pitchFamily="18" charset="-122"/>
              </a:rPr>
              <a:t>，从</a:t>
            </a:r>
            <a:r>
              <a:rPr lang="zh-CN" altLang="en-US" dirty="0">
                <a:solidFill>
                  <a:srgbClr val="221E1F"/>
                </a:solidFill>
                <a:latin typeface="Adobe 宋体 Std L" panose="02020300000000000000" pitchFamily="18" charset="-122"/>
                <a:ea typeface="Adobe 宋体 Std L" panose="02020300000000000000" pitchFamily="18" charset="-122"/>
              </a:rPr>
              <a:t>宏观上对人才市场的运行进行调控，以利于人才的合理流动和正常流动，促进社会的</a:t>
            </a:r>
            <a:r>
              <a:rPr lang="zh-CN" altLang="en-US" dirty="0" smtClean="0">
                <a:solidFill>
                  <a:srgbClr val="221E1F"/>
                </a:solidFill>
                <a:latin typeface="Adobe 宋体 Std L" panose="02020300000000000000" pitchFamily="18" charset="-122"/>
                <a:ea typeface="Adobe 宋体 Std L" panose="02020300000000000000" pitchFamily="18" charset="-122"/>
              </a:rPr>
              <a:t>和谐</a:t>
            </a:r>
            <a:r>
              <a:rPr lang="zh-CN" altLang="en-US" dirty="0">
                <a:solidFill>
                  <a:srgbClr val="221E1F"/>
                </a:solidFill>
                <a:latin typeface="Adobe 宋体 Std L" panose="02020300000000000000" pitchFamily="18" charset="-122"/>
                <a:ea typeface="Adobe 宋体 Std L" panose="02020300000000000000" pitchFamily="18" charset="-122"/>
              </a:rPr>
              <a:t>发展</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国家</a:t>
            </a:r>
            <a:r>
              <a:rPr lang="zh-CN" altLang="en-US" dirty="0">
                <a:solidFill>
                  <a:srgbClr val="221E1F"/>
                </a:solidFill>
                <a:latin typeface="Adobe 宋体 Std L" panose="02020300000000000000" pitchFamily="18" charset="-122"/>
                <a:ea typeface="Adobe 宋体 Std L" panose="02020300000000000000" pitchFamily="18" charset="-122"/>
              </a:rPr>
              <a:t>的宏观调控保证了人才市场的正常运行，为人才市场的成熟提供保障；同时也</a:t>
            </a:r>
            <a:r>
              <a:rPr lang="zh-CN" altLang="en-US" dirty="0" smtClean="0">
                <a:solidFill>
                  <a:srgbClr val="221E1F"/>
                </a:solidFill>
                <a:latin typeface="Adobe 宋体 Std L" panose="02020300000000000000" pitchFamily="18" charset="-122"/>
                <a:ea typeface="Adobe 宋体 Std L" panose="02020300000000000000" pitchFamily="18" charset="-122"/>
              </a:rPr>
              <a:t>保证了</a:t>
            </a:r>
            <a:r>
              <a:rPr lang="zh-CN" altLang="en-US" dirty="0">
                <a:solidFill>
                  <a:srgbClr val="221E1F"/>
                </a:solidFill>
                <a:latin typeface="Adobe 宋体 Std L" panose="02020300000000000000" pitchFamily="18" charset="-122"/>
                <a:ea typeface="Adobe 宋体 Std L" panose="02020300000000000000" pitchFamily="18" charset="-122"/>
              </a:rPr>
              <a:t>国家重大部门及重点工程建设对人才的需求，有利于人才向不发达地区、偏远地区、</a:t>
            </a:r>
            <a:r>
              <a:rPr lang="zh-CN" altLang="en-US" dirty="0" smtClean="0">
                <a:solidFill>
                  <a:srgbClr val="221E1F"/>
                </a:solidFill>
                <a:latin typeface="Adobe 宋体 Std L" panose="02020300000000000000" pitchFamily="18" charset="-122"/>
                <a:ea typeface="Adobe 宋体 Std L" panose="02020300000000000000" pitchFamily="18" charset="-122"/>
              </a:rPr>
              <a:t>基层的</a:t>
            </a:r>
            <a:r>
              <a:rPr lang="zh-CN" altLang="en-US" dirty="0">
                <a:solidFill>
                  <a:srgbClr val="221E1F"/>
                </a:solidFill>
                <a:latin typeface="Adobe 宋体 Std L" panose="02020300000000000000" pitchFamily="18" charset="-122"/>
                <a:ea typeface="Adobe 宋体 Std L" panose="02020300000000000000" pitchFamily="18" charset="-122"/>
              </a:rPr>
              <a:t>流动，促进当地人才结构的合理调整和经济、文化、教育事业的发展。</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劳动者自主择业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中国有句老话叫作“物以稀为贵”</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商品的价格取决于市场的需求。在市场经济</a:t>
            </a:r>
            <a:r>
              <a:rPr lang="zh-CN" altLang="en-US" dirty="0" smtClean="0">
                <a:solidFill>
                  <a:srgbClr val="221E1F"/>
                </a:solidFill>
                <a:latin typeface="Adobe 宋体 Std L" panose="02020300000000000000" pitchFamily="18" charset="-122"/>
                <a:ea typeface="Adobe 宋体 Std L" panose="02020300000000000000" pitchFamily="18" charset="-122"/>
              </a:rPr>
              <a:t>条件</a:t>
            </a:r>
            <a:r>
              <a:rPr lang="zh-CN" altLang="en-US" dirty="0">
                <a:solidFill>
                  <a:srgbClr val="221E1F"/>
                </a:solidFill>
                <a:latin typeface="Adobe 宋体 Std L" panose="02020300000000000000" pitchFamily="18" charset="-122"/>
                <a:ea typeface="Adobe 宋体 Std L" panose="02020300000000000000" pitchFamily="18" charset="-122"/>
              </a:rPr>
              <a:t>下，劳动力也是一种商品</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职业技术学校的毕业生也是劳动力，就业也应该遵守市场</a:t>
            </a:r>
            <a:r>
              <a:rPr lang="zh-CN" altLang="en-US" dirty="0" smtClean="0">
                <a:solidFill>
                  <a:srgbClr val="221E1F"/>
                </a:solidFill>
                <a:latin typeface="Adobe 宋体 Std L" panose="02020300000000000000" pitchFamily="18" charset="-122"/>
                <a:ea typeface="Adobe 宋体 Std L" panose="02020300000000000000" pitchFamily="18" charset="-122"/>
              </a:rPr>
              <a:t>规律</a:t>
            </a:r>
            <a:r>
              <a:rPr lang="zh-CN" altLang="en-US" dirty="0">
                <a:solidFill>
                  <a:srgbClr val="221E1F"/>
                </a:solidFill>
                <a:latin typeface="Adobe 宋体 Std L" panose="02020300000000000000" pitchFamily="18" charset="-122"/>
                <a:ea typeface="Adobe 宋体 Std L" panose="02020300000000000000" pitchFamily="18" charset="-122"/>
              </a:rPr>
              <a:t>、价值规律。学校教育能够在一定程度上保证学生的知识素养和技术训练，却从来不</a:t>
            </a:r>
            <a:r>
              <a:rPr lang="zh-CN" altLang="en-US" dirty="0" smtClean="0">
                <a:solidFill>
                  <a:srgbClr val="221E1F"/>
                </a:solidFill>
                <a:latin typeface="Adobe 宋体 Std L" panose="02020300000000000000" pitchFamily="18" charset="-122"/>
                <a:ea typeface="Adobe 宋体 Std L" panose="02020300000000000000" pitchFamily="18" charset="-122"/>
              </a:rPr>
              <a:t>能给</a:t>
            </a:r>
            <a:r>
              <a:rPr lang="zh-CN" altLang="en-US" dirty="0">
                <a:solidFill>
                  <a:srgbClr val="221E1F"/>
                </a:solidFill>
                <a:latin typeface="Adobe 宋体 Std L" panose="02020300000000000000" pitchFamily="18" charset="-122"/>
                <a:ea typeface="Adobe 宋体 Std L" panose="02020300000000000000" pitchFamily="18" charset="-122"/>
              </a:rPr>
              <a:t>同学们的就业打包票，更不能给同学们找到好工作的必然承诺。作为受过职业技术教育</a:t>
            </a:r>
            <a:r>
              <a:rPr lang="zh-CN" altLang="en-US" dirty="0" smtClean="0">
                <a:solidFill>
                  <a:srgbClr val="221E1F"/>
                </a:solidFill>
                <a:latin typeface="Adobe 宋体 Std L" panose="02020300000000000000" pitchFamily="18" charset="-122"/>
                <a:ea typeface="Adobe 宋体 Std L" panose="02020300000000000000" pitchFamily="18" charset="-122"/>
              </a:rPr>
              <a:t>的同学们</a:t>
            </a:r>
            <a:r>
              <a:rPr lang="zh-CN" altLang="en-US" dirty="0">
                <a:solidFill>
                  <a:srgbClr val="221E1F"/>
                </a:solidFill>
                <a:latin typeface="Adobe 宋体 Std L" panose="02020300000000000000" pitchFamily="18" charset="-122"/>
                <a:ea typeface="Adobe 宋体 Std L" panose="02020300000000000000" pitchFamily="18" charset="-122"/>
              </a:rPr>
              <a:t>，首先要清楚认识到近年来毕业生供给过剩的不争事实，有的毕业生走出校门</a:t>
            </a:r>
            <a:r>
              <a:rPr lang="zh-CN" altLang="en-US" dirty="0" smtClean="0">
                <a:solidFill>
                  <a:srgbClr val="221E1F"/>
                </a:solidFill>
                <a:latin typeface="Adobe 宋体 Std L" panose="02020300000000000000" pitchFamily="18" charset="-122"/>
                <a:ea typeface="Adobe 宋体 Std L" panose="02020300000000000000" pitchFamily="18" charset="-122"/>
              </a:rPr>
              <a:t>两三年甚至</a:t>
            </a:r>
            <a:r>
              <a:rPr lang="zh-CN" altLang="en-US" dirty="0">
                <a:solidFill>
                  <a:srgbClr val="221E1F"/>
                </a:solidFill>
                <a:latin typeface="Adobe 宋体 Std L" panose="02020300000000000000" pitchFamily="18" charset="-122"/>
                <a:ea typeface="Adobe 宋体 Std L" panose="02020300000000000000" pitchFamily="18" charset="-122"/>
              </a:rPr>
              <a:t>更长时间还找不到合适的工作。“僧多粥少”的就业形势是就业难的客观原因，但</a:t>
            </a:r>
            <a:r>
              <a:rPr lang="zh-CN" altLang="en-US" dirty="0" smtClean="0">
                <a:solidFill>
                  <a:srgbClr val="221E1F"/>
                </a:solidFill>
                <a:latin typeface="Adobe 宋体 Std L" panose="02020300000000000000" pitchFamily="18" charset="-122"/>
                <a:ea typeface="Adobe 宋体 Std L" panose="02020300000000000000" pitchFamily="18" charset="-122"/>
              </a:rPr>
              <a:t>同学们</a:t>
            </a:r>
            <a:r>
              <a:rPr lang="zh-CN" altLang="en-US" dirty="0">
                <a:solidFill>
                  <a:srgbClr val="221E1F"/>
                </a:solidFill>
                <a:latin typeface="Adobe 宋体 Std L" panose="02020300000000000000" pitchFamily="18" charset="-122"/>
                <a:ea typeface="Adobe 宋体 Std L" panose="02020300000000000000" pitchFamily="18" charset="-122"/>
              </a:rPr>
              <a:t>应该看到当前某些毕业生自身的能力和个人修养也是造成就业难的因素，比如说并不</a:t>
            </a:r>
            <a:r>
              <a:rPr lang="zh-CN" altLang="en-US" dirty="0" smtClean="0">
                <a:solidFill>
                  <a:srgbClr val="221E1F"/>
                </a:solidFill>
                <a:latin typeface="Adobe 宋体 Std L" panose="02020300000000000000" pitchFamily="18" charset="-122"/>
                <a:ea typeface="Adobe 宋体 Std L" panose="02020300000000000000" pitchFamily="18" charset="-122"/>
              </a:rPr>
              <a:t>少见的</a:t>
            </a:r>
            <a:r>
              <a:rPr lang="zh-CN" altLang="en-US" dirty="0">
                <a:solidFill>
                  <a:srgbClr val="221E1F"/>
                </a:solidFill>
                <a:latin typeface="Adobe 宋体 Std L" panose="02020300000000000000" pitchFamily="18" charset="-122"/>
                <a:ea typeface="Adobe 宋体 Std L" panose="02020300000000000000" pitchFamily="18" charset="-122"/>
              </a:rPr>
              <a:t>好高骛远现象，好的工作做不了、差的工作又看不上，工作永远不嫌少、报酬却永远不</a:t>
            </a:r>
            <a:r>
              <a:rPr lang="zh-CN" altLang="en-US" dirty="0" smtClean="0">
                <a:solidFill>
                  <a:srgbClr val="221E1F"/>
                </a:solidFill>
                <a:latin typeface="Adobe 宋体 Std L" panose="02020300000000000000" pitchFamily="18" charset="-122"/>
                <a:ea typeface="Adobe 宋体 Std L" panose="02020300000000000000" pitchFamily="18" charset="-122"/>
              </a:rPr>
              <a:t>嫌多</a:t>
            </a:r>
            <a:r>
              <a:rPr lang="zh-CN" altLang="en-US" dirty="0">
                <a:solidFill>
                  <a:srgbClr val="221E1F"/>
                </a:solidFill>
                <a:latin typeface="Adobe 宋体 Std L" panose="02020300000000000000" pitchFamily="18" charset="-122"/>
                <a:ea typeface="Adobe 宋体 Std L" panose="02020300000000000000" pitchFamily="18" charset="-122"/>
              </a:rPr>
              <a:t>，敬业精神差，最终落得“高不成低不就”。</a:t>
            </a:r>
          </a:p>
        </p:txBody>
      </p:sp>
    </p:spTree>
    <p:extLst>
      <p:ext uri="{BB962C8B-B14F-4D97-AF65-F5344CB8AC3E}">
        <p14:creationId xmlns:p14="http://schemas.microsoft.com/office/powerpoint/2010/main" val="8379443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335210" y="25157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三、促进就业的政策和措施</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404593" y="835375"/>
            <a:ext cx="11467859"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就业政策是党和政府在一定的历史条件和历史阶段为促进经济发展和社会进步，为</a:t>
            </a:r>
            <a:r>
              <a:rPr lang="zh-CN" altLang="en-US" dirty="0" smtClean="0">
                <a:solidFill>
                  <a:srgbClr val="221E1F"/>
                </a:solidFill>
                <a:latin typeface="Adobe 宋体 Std L" panose="02020300000000000000" pitchFamily="18" charset="-122"/>
                <a:ea typeface="Adobe 宋体 Std L" panose="02020300000000000000" pitchFamily="18" charset="-122"/>
              </a:rPr>
              <a:t>劳动者</a:t>
            </a:r>
            <a:r>
              <a:rPr lang="zh-CN" altLang="en-US" dirty="0">
                <a:solidFill>
                  <a:srgbClr val="221E1F"/>
                </a:solidFill>
                <a:latin typeface="Adobe 宋体 Std L" panose="02020300000000000000" pitchFamily="18" charset="-122"/>
                <a:ea typeface="Adobe 宋体 Std L" panose="02020300000000000000" pitchFamily="18" charset="-122"/>
              </a:rPr>
              <a:t>创造就业条件、扩大就业机会所制定的行为准则。党的十一届三中全会以来，党和</a:t>
            </a:r>
            <a:r>
              <a:rPr lang="zh-CN" altLang="en-US" dirty="0" smtClean="0">
                <a:solidFill>
                  <a:srgbClr val="221E1F"/>
                </a:solidFill>
                <a:latin typeface="Adobe 宋体 Std L" panose="02020300000000000000" pitchFamily="18" charset="-122"/>
                <a:ea typeface="Adobe 宋体 Std L" panose="02020300000000000000" pitchFamily="18" charset="-122"/>
              </a:rPr>
              <a:t>政府为了</a:t>
            </a:r>
            <a:r>
              <a:rPr lang="zh-CN" altLang="en-US" dirty="0">
                <a:solidFill>
                  <a:srgbClr val="221E1F"/>
                </a:solidFill>
                <a:latin typeface="Adobe 宋体 Std L" panose="02020300000000000000" pitchFamily="18" charset="-122"/>
                <a:ea typeface="Adobe 宋体 Std L" panose="02020300000000000000" pitchFamily="18" charset="-122"/>
              </a:rPr>
              <a:t>使毕业生就业工作适应社会主义市场经济体制的要求，保证大中专毕业生具有更多的</a:t>
            </a:r>
            <a:r>
              <a:rPr lang="zh-CN" altLang="en-US" dirty="0" smtClean="0">
                <a:solidFill>
                  <a:srgbClr val="221E1F"/>
                </a:solidFill>
                <a:latin typeface="Adobe 宋体 Std L" panose="02020300000000000000" pitchFamily="18" charset="-122"/>
                <a:ea typeface="Adobe 宋体 Std L" panose="02020300000000000000" pitchFamily="18" charset="-122"/>
              </a:rPr>
              <a:t>就业</a:t>
            </a:r>
            <a:r>
              <a:rPr lang="zh-CN" altLang="en-US" dirty="0">
                <a:solidFill>
                  <a:srgbClr val="221E1F"/>
                </a:solidFill>
                <a:latin typeface="Adobe 宋体 Std L" panose="02020300000000000000" pitchFamily="18" charset="-122"/>
                <a:ea typeface="Adobe 宋体 Std L" panose="02020300000000000000" pitchFamily="18" charset="-122"/>
              </a:rPr>
              <a:t>机会和更优越的就业条件，进行了一系列就业制度的改革，制定了适应新的形势的就业</a:t>
            </a:r>
            <a:r>
              <a:rPr lang="zh-CN" altLang="en-US" dirty="0" smtClean="0">
                <a:solidFill>
                  <a:srgbClr val="221E1F"/>
                </a:solidFill>
                <a:latin typeface="Adobe 宋体 Std L" panose="02020300000000000000" pitchFamily="18" charset="-122"/>
                <a:ea typeface="Adobe 宋体 Std L" panose="02020300000000000000" pitchFamily="18" charset="-122"/>
              </a:rPr>
              <a:t>政策</a:t>
            </a:r>
            <a:r>
              <a:rPr lang="zh-CN" altLang="en-US" dirty="0">
                <a:solidFill>
                  <a:srgbClr val="221E1F"/>
                </a:solidFill>
                <a:latin typeface="Adobe 宋体 Std L" panose="02020300000000000000" pitchFamily="18" charset="-122"/>
                <a:ea typeface="Adobe 宋体 Std L" panose="02020300000000000000" pitchFamily="18" charset="-122"/>
              </a:rPr>
              <a:t>。各类学校毕业生就业政策是党和国家就业政策的一个重要组成部分，对指导毕业生</a:t>
            </a:r>
            <a:r>
              <a:rPr lang="zh-CN" altLang="en-US" dirty="0" smtClean="0">
                <a:solidFill>
                  <a:srgbClr val="221E1F"/>
                </a:solidFill>
                <a:latin typeface="Adobe 宋体 Std L" panose="02020300000000000000" pitchFamily="18" charset="-122"/>
                <a:ea typeface="Adobe 宋体 Std L" panose="02020300000000000000" pitchFamily="18" charset="-122"/>
              </a:rPr>
              <a:t>就业工作</a:t>
            </a:r>
            <a:r>
              <a:rPr lang="zh-CN" altLang="en-US" dirty="0">
                <a:solidFill>
                  <a:srgbClr val="221E1F"/>
                </a:solidFill>
                <a:latin typeface="Adobe 宋体 Std L" panose="02020300000000000000" pitchFamily="18" charset="-122"/>
                <a:ea typeface="Adobe 宋体 Std L" panose="02020300000000000000" pitchFamily="18" charset="-122"/>
              </a:rPr>
              <a:t>具有重要意义。</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就业政策的根本导向</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解决毕业生就业问题，归根到底需要坚持市场化就业导向，在高质量发展中依靠经济</a:t>
            </a:r>
            <a:r>
              <a:rPr lang="zh-CN" altLang="en-US" dirty="0" smtClean="0">
                <a:solidFill>
                  <a:srgbClr val="221E1F"/>
                </a:solidFill>
                <a:latin typeface="Adobe 宋体 Std L" panose="02020300000000000000" pitchFamily="18" charset="-122"/>
                <a:ea typeface="Adobe 宋体 Std L" panose="02020300000000000000" pitchFamily="18" charset="-122"/>
              </a:rPr>
              <a:t>结构</a:t>
            </a:r>
            <a:r>
              <a:rPr lang="zh-CN" altLang="en-US" dirty="0">
                <a:solidFill>
                  <a:srgbClr val="221E1F"/>
                </a:solidFill>
                <a:latin typeface="Adobe 宋体 Std L" panose="02020300000000000000" pitchFamily="18" charset="-122"/>
                <a:ea typeface="Adobe 宋体 Std L" panose="02020300000000000000" pitchFamily="18" charset="-122"/>
              </a:rPr>
              <a:t>的转型调整，创造高质量就业岗位。当前我国经济运行稳中求进的基本面没有改变，</a:t>
            </a:r>
            <a:r>
              <a:rPr lang="zh-CN" altLang="en-US" dirty="0" smtClean="0">
                <a:solidFill>
                  <a:srgbClr val="221E1F"/>
                </a:solidFill>
                <a:latin typeface="Adobe 宋体 Std L" panose="02020300000000000000" pitchFamily="18" charset="-122"/>
                <a:ea typeface="Adobe 宋体 Std L" panose="02020300000000000000" pitchFamily="18" charset="-122"/>
              </a:rPr>
              <a:t>各级政府</a:t>
            </a:r>
            <a:r>
              <a:rPr lang="zh-CN" altLang="en-US" dirty="0">
                <a:solidFill>
                  <a:srgbClr val="221E1F"/>
                </a:solidFill>
                <a:latin typeface="Adobe 宋体 Std L" panose="02020300000000000000" pitchFamily="18" charset="-122"/>
                <a:ea typeface="Adobe 宋体 Std L" panose="02020300000000000000" pitchFamily="18" charset="-122"/>
              </a:rPr>
              <a:t>坚持就业优先的宏观战略，把就业放在“六稳”“六保”的首要位置，加强对各类</a:t>
            </a:r>
            <a:r>
              <a:rPr lang="zh-CN" altLang="en-US" dirty="0" smtClean="0">
                <a:solidFill>
                  <a:srgbClr val="221E1F"/>
                </a:solidFill>
                <a:latin typeface="Adobe 宋体 Std L" panose="02020300000000000000" pitchFamily="18" charset="-122"/>
                <a:ea typeface="Adobe 宋体 Std L" panose="02020300000000000000" pitchFamily="18" charset="-122"/>
              </a:rPr>
              <a:t>毕业生</a:t>
            </a:r>
            <a:r>
              <a:rPr lang="zh-CN" altLang="en-US" dirty="0">
                <a:solidFill>
                  <a:srgbClr val="221E1F"/>
                </a:solidFill>
                <a:latin typeface="Adobe 宋体 Std L" panose="02020300000000000000" pitchFamily="18" charset="-122"/>
                <a:ea typeface="Adobe 宋体 Std L" panose="02020300000000000000" pitchFamily="18" charset="-122"/>
              </a:rPr>
              <a:t>就业的宏观调控。积极推动产业结构转型和高质量发展，大力发展新兴产业、数字经济</a:t>
            </a:r>
            <a:r>
              <a:rPr lang="zh-CN" altLang="en-US" dirty="0" smtClean="0">
                <a:solidFill>
                  <a:srgbClr val="221E1F"/>
                </a:solidFill>
                <a:latin typeface="Adobe 宋体 Std L" panose="02020300000000000000" pitchFamily="18" charset="-122"/>
                <a:ea typeface="Adobe 宋体 Std L" panose="02020300000000000000" pitchFamily="18" charset="-122"/>
              </a:rPr>
              <a:t>，培育</a:t>
            </a:r>
            <a:r>
              <a:rPr lang="zh-CN" altLang="en-US" dirty="0">
                <a:solidFill>
                  <a:srgbClr val="221E1F"/>
                </a:solidFill>
                <a:latin typeface="Adobe 宋体 Std L" panose="02020300000000000000" pitchFamily="18" charset="-122"/>
                <a:ea typeface="Adobe 宋体 Std L" panose="02020300000000000000" pitchFamily="18" charset="-122"/>
              </a:rPr>
              <a:t>壮大先进制造业、现代农业、现代服务业，加快对传统低端制造业的提质升级，扩大</a:t>
            </a:r>
            <a:r>
              <a:rPr lang="zh-CN" altLang="en-US" dirty="0" smtClean="0">
                <a:solidFill>
                  <a:srgbClr val="221E1F"/>
                </a:solidFill>
                <a:latin typeface="Adobe 宋体 Std L" panose="02020300000000000000" pitchFamily="18" charset="-122"/>
                <a:ea typeface="Adobe 宋体 Std L" panose="02020300000000000000" pitchFamily="18" charset="-122"/>
              </a:rPr>
              <a:t>专精</a:t>
            </a:r>
            <a:r>
              <a:rPr lang="zh-CN" altLang="en-US" dirty="0">
                <a:solidFill>
                  <a:srgbClr val="221E1F"/>
                </a:solidFill>
                <a:latin typeface="Adobe 宋体 Std L" panose="02020300000000000000" pitchFamily="18" charset="-122"/>
                <a:ea typeface="Adobe 宋体 Std L" panose="02020300000000000000" pitchFamily="18" charset="-122"/>
              </a:rPr>
              <a:t>特新企业数量，提供更多符合毕业生需求的高质量就业岗位。通过资金扶持、税费减免</a:t>
            </a:r>
            <a:r>
              <a:rPr lang="zh-CN" altLang="en-US" dirty="0" smtClean="0">
                <a:solidFill>
                  <a:srgbClr val="221E1F"/>
                </a:solidFill>
                <a:latin typeface="Adobe 宋体 Std L" panose="02020300000000000000" pitchFamily="18" charset="-122"/>
                <a:ea typeface="Adobe 宋体 Std L" panose="02020300000000000000" pitchFamily="18" charset="-122"/>
              </a:rPr>
              <a:t>、贷款</a:t>
            </a:r>
            <a:r>
              <a:rPr lang="zh-CN" altLang="en-US" dirty="0">
                <a:solidFill>
                  <a:srgbClr val="221E1F"/>
                </a:solidFill>
                <a:latin typeface="Adobe 宋体 Std L" panose="02020300000000000000" pitchFamily="18" charset="-122"/>
                <a:ea typeface="Adobe 宋体 Std L" panose="02020300000000000000" pitchFamily="18" charset="-122"/>
              </a:rPr>
              <a:t>贴息、社保补贴、培训补贴等方式鼓励中小微企业吸纳毕业生。同时，校园招聘加大</a:t>
            </a:r>
            <a:r>
              <a:rPr lang="zh-CN" altLang="en-US" dirty="0" smtClean="0">
                <a:solidFill>
                  <a:srgbClr val="221E1F"/>
                </a:solidFill>
                <a:latin typeface="Adobe 宋体 Std L" panose="02020300000000000000" pitchFamily="18" charset="-122"/>
                <a:ea typeface="Adobe 宋体 Std L" panose="02020300000000000000" pitchFamily="18" charset="-122"/>
              </a:rPr>
              <a:t>对中小</a:t>
            </a:r>
            <a:r>
              <a:rPr lang="zh-CN" altLang="en-US" dirty="0">
                <a:solidFill>
                  <a:srgbClr val="221E1F"/>
                </a:solidFill>
                <a:latin typeface="Adobe 宋体 Std L" panose="02020300000000000000" pitchFamily="18" charset="-122"/>
                <a:ea typeface="Adobe 宋体 Std L" panose="02020300000000000000" pitchFamily="18" charset="-122"/>
              </a:rPr>
              <a:t>微企业开放力度，强化对中小微企业的人力资源服务工作，帮助他们招聘到合适的</a:t>
            </a:r>
            <a:r>
              <a:rPr lang="zh-CN" altLang="en-US" dirty="0" smtClean="0">
                <a:solidFill>
                  <a:srgbClr val="221E1F"/>
                </a:solidFill>
                <a:latin typeface="Adobe 宋体 Std L" panose="02020300000000000000" pitchFamily="18" charset="-122"/>
                <a:ea typeface="Adobe 宋体 Std L" panose="02020300000000000000" pitchFamily="18" charset="-122"/>
              </a:rPr>
              <a:t>学生</a:t>
            </a:r>
            <a:r>
              <a:rPr lang="zh-CN" altLang="en-US" dirty="0">
                <a:solidFill>
                  <a:srgbClr val="221E1F"/>
                </a:solidFill>
                <a:latin typeface="Adobe 宋体 Std L" panose="02020300000000000000" pitchFamily="18" charset="-122"/>
                <a:ea typeface="Adobe 宋体 Std L" panose="02020300000000000000" pitchFamily="18" charset="-122"/>
              </a:rPr>
              <a:t>，为毕业生找到满意的工作提供更多的机会。</a:t>
            </a:r>
          </a:p>
        </p:txBody>
      </p:sp>
    </p:spTree>
    <p:extLst>
      <p:ext uri="{BB962C8B-B14F-4D97-AF65-F5344CB8AC3E}">
        <p14:creationId xmlns:p14="http://schemas.microsoft.com/office/powerpoint/2010/main" val="127424132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250720"/>
            <a:ext cx="11080042" cy="6324808"/>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毕业生就业模式的政策走向</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国家大力强调面向基层就业，主要是指到西部县以下基层单位及艰苦边远地区、农村</a:t>
            </a:r>
            <a:r>
              <a:rPr lang="zh-CN" altLang="en-US" dirty="0" smtClean="0">
                <a:solidFill>
                  <a:srgbClr val="221E1F"/>
                </a:solidFill>
                <a:latin typeface="Adobe 宋体 Std L" panose="02020300000000000000" pitchFamily="18" charset="-122"/>
                <a:ea typeface="Adobe 宋体 Std L" panose="02020300000000000000" pitchFamily="18" charset="-122"/>
              </a:rPr>
              <a:t>乡镇</a:t>
            </a:r>
            <a:r>
              <a:rPr lang="zh-CN" altLang="en-US" dirty="0">
                <a:solidFill>
                  <a:srgbClr val="221E1F"/>
                </a:solidFill>
                <a:latin typeface="Adobe 宋体 Std L" panose="02020300000000000000" pitchFamily="18" charset="-122"/>
                <a:ea typeface="Adobe 宋体 Std L" panose="02020300000000000000" pitchFamily="18" charset="-122"/>
              </a:rPr>
              <a:t>和城镇街道基层单位、中小企业（包括个体、私营经济等非公有制企业）等工作，此外</a:t>
            </a:r>
            <a:r>
              <a:rPr lang="zh-CN" altLang="en-US" dirty="0" smtClean="0">
                <a:solidFill>
                  <a:srgbClr val="221E1F"/>
                </a:solidFill>
                <a:latin typeface="Adobe 宋体 Std L" panose="02020300000000000000" pitchFamily="18" charset="-122"/>
                <a:ea typeface="Adobe 宋体 Std L" panose="02020300000000000000" pitchFamily="18" charset="-122"/>
              </a:rPr>
              <a:t>还有</a:t>
            </a:r>
            <a:r>
              <a:rPr lang="zh-CN" altLang="en-US" dirty="0">
                <a:solidFill>
                  <a:srgbClr val="221E1F"/>
                </a:solidFill>
                <a:latin typeface="Adobe 宋体 Std L" panose="02020300000000000000" pitchFamily="18" charset="-122"/>
                <a:ea typeface="Adobe 宋体 Std L" panose="02020300000000000000" pitchFamily="18" charset="-122"/>
              </a:rPr>
              <a:t>自主创业与灵活就业。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）西部与艰苦边远地区。从 </a:t>
            </a:r>
            <a:r>
              <a:rPr lang="en-US" altLang="zh-CN" dirty="0">
                <a:solidFill>
                  <a:srgbClr val="221E1F"/>
                </a:solidFill>
                <a:latin typeface="Adobe 宋体 Std L" panose="02020300000000000000" pitchFamily="18" charset="-122"/>
                <a:ea typeface="Adobe 宋体 Std L" panose="02020300000000000000" pitchFamily="18" charset="-122"/>
              </a:rPr>
              <a:t>2002 </a:t>
            </a:r>
            <a:r>
              <a:rPr lang="zh-CN" altLang="en-US" dirty="0">
                <a:solidFill>
                  <a:srgbClr val="221E1F"/>
                </a:solidFill>
                <a:latin typeface="Adobe 宋体 Std L" panose="02020300000000000000" pitchFamily="18" charset="-122"/>
                <a:ea typeface="Adobe 宋体 Std L" panose="02020300000000000000" pitchFamily="18" charset="-122"/>
              </a:rPr>
              <a:t>年开始国家陆续出台一系列的优惠政策，激励</a:t>
            </a:r>
            <a:r>
              <a:rPr lang="zh-CN" altLang="en-US" dirty="0" smtClean="0">
                <a:solidFill>
                  <a:srgbClr val="221E1F"/>
                </a:solidFill>
                <a:latin typeface="Adobe 宋体 Std L" panose="02020300000000000000" pitchFamily="18" charset="-122"/>
                <a:ea typeface="Adobe 宋体 Std L" panose="02020300000000000000" pitchFamily="18" charset="-122"/>
              </a:rPr>
              <a:t>更多的</a:t>
            </a:r>
            <a:r>
              <a:rPr lang="zh-CN" altLang="en-US" dirty="0">
                <a:solidFill>
                  <a:srgbClr val="221E1F"/>
                </a:solidFill>
                <a:latin typeface="Adobe 宋体 Std L" panose="02020300000000000000" pitchFamily="18" charset="-122"/>
                <a:ea typeface="Adobe 宋体 Std L" panose="02020300000000000000" pitchFamily="18" charset="-122"/>
              </a:rPr>
              <a:t>毕业生投身到西部基层和艰苦边远地区的开发建设中去。比如，对到西部县以下基层</a:t>
            </a:r>
            <a:r>
              <a:rPr lang="zh-CN" altLang="en-US" dirty="0" smtClean="0">
                <a:solidFill>
                  <a:srgbClr val="221E1F"/>
                </a:solidFill>
                <a:latin typeface="Adobe 宋体 Std L" panose="02020300000000000000" pitchFamily="18" charset="-122"/>
                <a:ea typeface="Adobe 宋体 Std L" panose="02020300000000000000" pitchFamily="18" charset="-122"/>
              </a:rPr>
              <a:t>单位和</a:t>
            </a:r>
            <a:r>
              <a:rPr lang="zh-CN" altLang="en-US" dirty="0">
                <a:solidFill>
                  <a:srgbClr val="221E1F"/>
                </a:solidFill>
                <a:latin typeface="Adobe 宋体 Std L" panose="02020300000000000000" pitchFamily="18" charset="-122"/>
                <a:ea typeface="Adobe 宋体 Std L" panose="02020300000000000000" pitchFamily="18" charset="-122"/>
              </a:rPr>
              <a:t>艰苦边远地区就业的毕业生，实行来去自由的政策；对毕业后自愿去艰苦边远地区、</a:t>
            </a:r>
            <a:r>
              <a:rPr lang="zh-CN" altLang="en-US" dirty="0" smtClean="0">
                <a:solidFill>
                  <a:srgbClr val="221E1F"/>
                </a:solidFill>
                <a:latin typeface="Adobe 宋体 Std L" panose="02020300000000000000" pitchFamily="18" charset="-122"/>
                <a:ea typeface="Adobe 宋体 Std L" panose="02020300000000000000" pitchFamily="18" charset="-122"/>
              </a:rPr>
              <a:t>艰苦行业</a:t>
            </a:r>
            <a:r>
              <a:rPr lang="zh-CN" altLang="en-US" dirty="0">
                <a:solidFill>
                  <a:srgbClr val="221E1F"/>
                </a:solidFill>
                <a:latin typeface="Adobe 宋体 Std L" panose="02020300000000000000" pitchFamily="18" charset="-122"/>
                <a:ea typeface="Adobe 宋体 Std L" panose="02020300000000000000" pitchFamily="18" charset="-122"/>
              </a:rPr>
              <a:t>工作，且服务达到一定年限的学生，其在校期间的国家助学贷款本息由国家代为偿还</a:t>
            </a:r>
            <a:r>
              <a:rPr lang="zh-CN" altLang="en-US" dirty="0" smtClean="0">
                <a:solidFill>
                  <a:srgbClr val="221E1F"/>
                </a:solidFill>
                <a:latin typeface="Adobe 宋体 Std L" panose="02020300000000000000" pitchFamily="18" charset="-122"/>
                <a:ea typeface="Adobe 宋体 Std L" panose="02020300000000000000" pitchFamily="18" charset="-122"/>
              </a:rPr>
              <a:t>；到</a:t>
            </a:r>
            <a:r>
              <a:rPr lang="zh-CN" altLang="en-US" dirty="0">
                <a:solidFill>
                  <a:srgbClr val="221E1F"/>
                </a:solidFill>
                <a:latin typeface="Adobe 宋体 Std L" panose="02020300000000000000" pitchFamily="18" charset="-122"/>
                <a:ea typeface="Adobe 宋体 Std L" panose="02020300000000000000" pitchFamily="18" charset="-122"/>
              </a:rPr>
              <a:t>艰苦边远地区和国家扶贫开发重点县从业的毕业生，可提前执行转正定级工资，高定 </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2</a:t>
            </a:r>
            <a:r>
              <a:rPr lang="zh-CN" altLang="en-US" dirty="0" smtClean="0">
                <a:solidFill>
                  <a:srgbClr val="221E1F"/>
                </a:solidFill>
                <a:latin typeface="Adobe 宋体 Std L" panose="02020300000000000000" pitchFamily="18" charset="-122"/>
                <a:ea typeface="Adobe 宋体 Std L" panose="02020300000000000000" pitchFamily="18" charset="-122"/>
              </a:rPr>
              <a:t>档</a:t>
            </a:r>
            <a:r>
              <a:rPr lang="zh-CN" altLang="en-US" dirty="0">
                <a:solidFill>
                  <a:srgbClr val="221E1F"/>
                </a:solidFill>
                <a:latin typeface="Adobe 宋体 Std L" panose="02020300000000000000" pitchFamily="18" charset="-122"/>
                <a:ea typeface="Adobe 宋体 Std L" panose="02020300000000000000" pitchFamily="18" charset="-122"/>
              </a:rPr>
              <a:t>工资标准等。职业技术学校的毕业生应该充分利用自己动手能力强、技术素质好的优势</a:t>
            </a:r>
            <a:r>
              <a:rPr lang="zh-CN" altLang="en-US" dirty="0" smtClean="0">
                <a:solidFill>
                  <a:srgbClr val="221E1F"/>
                </a:solidFill>
                <a:latin typeface="Adobe 宋体 Std L" panose="02020300000000000000" pitchFamily="18" charset="-122"/>
                <a:ea typeface="Adobe 宋体 Std L" panose="02020300000000000000" pitchFamily="18" charset="-122"/>
              </a:rPr>
              <a:t>，抓住</a:t>
            </a:r>
            <a:r>
              <a:rPr lang="zh-CN" altLang="en-US" dirty="0">
                <a:solidFill>
                  <a:srgbClr val="221E1F"/>
                </a:solidFill>
                <a:latin typeface="Adobe 宋体 Std L" panose="02020300000000000000" pitchFamily="18" charset="-122"/>
                <a:ea typeface="Adobe 宋体 Std L" panose="02020300000000000000" pitchFamily="18" charset="-122"/>
              </a:rPr>
              <a:t>机会，到西部和艰苦边远地区创业。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）农村乡镇和城市街道等基层单位。今后学校将会进一步扩大选调毕业生的规模</a:t>
            </a:r>
            <a:r>
              <a:rPr lang="zh-CN" altLang="en-US" dirty="0" smtClean="0">
                <a:solidFill>
                  <a:srgbClr val="221E1F"/>
                </a:solidFill>
                <a:latin typeface="Adobe 宋体 Std L" panose="02020300000000000000" pitchFamily="18" charset="-122"/>
                <a:ea typeface="Adobe 宋体 Std L" panose="02020300000000000000" pitchFamily="18" charset="-122"/>
              </a:rPr>
              <a:t>，各</a:t>
            </a:r>
            <a:r>
              <a:rPr lang="zh-CN" altLang="en-US" dirty="0">
                <a:solidFill>
                  <a:srgbClr val="221E1F"/>
                </a:solidFill>
                <a:latin typeface="Adobe 宋体 Std L" panose="02020300000000000000" pitchFamily="18" charset="-122"/>
                <a:ea typeface="Adobe 宋体 Std L" panose="02020300000000000000" pitchFamily="18" charset="-122"/>
              </a:rPr>
              <a:t>省、自治区、直辖市每年都要选拔一定数量的应届毕业生到基层工作，充实到农村乡镇</a:t>
            </a:r>
            <a:r>
              <a:rPr lang="zh-CN" altLang="en-US" dirty="0" smtClean="0">
                <a:solidFill>
                  <a:srgbClr val="221E1F"/>
                </a:solidFill>
                <a:latin typeface="Adobe 宋体 Std L" panose="02020300000000000000" pitchFamily="18" charset="-122"/>
                <a:ea typeface="Adobe 宋体 Std L" panose="02020300000000000000" pitchFamily="18" charset="-122"/>
              </a:rPr>
              <a:t>和城市</a:t>
            </a:r>
            <a:r>
              <a:rPr lang="zh-CN" altLang="en-US" dirty="0">
                <a:solidFill>
                  <a:srgbClr val="221E1F"/>
                </a:solidFill>
                <a:latin typeface="Adobe 宋体 Std L" panose="02020300000000000000" pitchFamily="18" charset="-122"/>
                <a:ea typeface="Adobe 宋体 Std L" panose="02020300000000000000" pitchFamily="18" charset="-122"/>
              </a:rPr>
              <a:t>街道等基层单位；招募毕业生到乡镇开展支教、支农、支医和扶贫工作；有计划地</a:t>
            </a:r>
            <a:r>
              <a:rPr lang="zh-CN" altLang="en-US" dirty="0" smtClean="0">
                <a:solidFill>
                  <a:srgbClr val="221E1F"/>
                </a:solidFill>
                <a:latin typeface="Adobe 宋体 Std L" panose="02020300000000000000" pitchFamily="18" charset="-122"/>
                <a:ea typeface="Adobe 宋体 Std L" panose="02020300000000000000" pitchFamily="18" charset="-122"/>
              </a:rPr>
              <a:t>选拔一定</a:t>
            </a:r>
            <a:r>
              <a:rPr lang="zh-CN" altLang="en-US" dirty="0">
                <a:solidFill>
                  <a:srgbClr val="221E1F"/>
                </a:solidFill>
                <a:latin typeface="Adobe 宋体 Std L" panose="02020300000000000000" pitchFamily="18" charset="-122"/>
                <a:ea typeface="Adobe 宋体 Std L" panose="02020300000000000000" pitchFamily="18" charset="-122"/>
              </a:rPr>
              <a:t>数量的毕业生到农村和社区就业。对上述毕业生，国家也会提供诸如报考公务员和</a:t>
            </a:r>
            <a:r>
              <a:rPr lang="zh-CN" altLang="en-US" dirty="0" smtClean="0">
                <a:solidFill>
                  <a:srgbClr val="221E1F"/>
                </a:solidFill>
                <a:latin typeface="Adobe 宋体 Std L" panose="02020300000000000000" pitchFamily="18" charset="-122"/>
                <a:ea typeface="Adobe 宋体 Std L" panose="02020300000000000000" pitchFamily="18" charset="-122"/>
              </a:rPr>
              <a:t>研究生</a:t>
            </a:r>
            <a:r>
              <a:rPr lang="zh-CN" altLang="en-US" dirty="0">
                <a:solidFill>
                  <a:srgbClr val="221E1F"/>
                </a:solidFill>
                <a:latin typeface="Adobe 宋体 Std L" panose="02020300000000000000" pitchFamily="18" charset="-122"/>
                <a:ea typeface="Adobe 宋体 Std L" panose="02020300000000000000" pitchFamily="18" charset="-122"/>
              </a:rPr>
              <a:t>等方面的优惠政策，力争实现在全国范围内每个村和社区至少有一名高校毕业生的目标</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技术学校毕业生也可以考虑进一步深造，进入高等学府，享受国家有关优惠政策</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98471834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250720"/>
            <a:ext cx="11080042" cy="5909310"/>
          </a:xfrm>
          <a:prstGeom prst="rect">
            <a:avLst/>
          </a:prstGeom>
        </p:spPr>
        <p:txBody>
          <a:bodyPr wrap="square">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国家鼓励创业的优惠政策</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国务院办公厅</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关于进一步做好高校毕业生等青年就业创业工作的通知</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提出：支持</a:t>
            </a:r>
            <a:r>
              <a:rPr lang="zh-CN" altLang="en-US" dirty="0" smtClean="0">
                <a:solidFill>
                  <a:srgbClr val="221E1F"/>
                </a:solidFill>
                <a:latin typeface="Adobe 宋体 Std L" panose="02020300000000000000" pitchFamily="18" charset="-122"/>
                <a:ea typeface="Adobe 宋体 Std L" panose="02020300000000000000" pitchFamily="18" charset="-122"/>
              </a:rPr>
              <a:t>自主</a:t>
            </a:r>
            <a:r>
              <a:rPr lang="zh-CN" altLang="en-US" dirty="0">
                <a:solidFill>
                  <a:srgbClr val="221E1F"/>
                </a:solidFill>
                <a:latin typeface="Adobe 宋体 Std L" panose="02020300000000000000" pitchFamily="18" charset="-122"/>
                <a:ea typeface="Adobe 宋体 Std L" panose="02020300000000000000" pitchFamily="18" charset="-122"/>
              </a:rPr>
              <a:t>创业和灵活就业。落实大众创业、万众创新相关政策，深化高校创新创业教育改革，</a:t>
            </a:r>
            <a:r>
              <a:rPr lang="zh-CN" altLang="en-US" dirty="0" smtClean="0">
                <a:solidFill>
                  <a:srgbClr val="221E1F"/>
                </a:solidFill>
                <a:latin typeface="Adobe 宋体 Std L" panose="02020300000000000000" pitchFamily="18" charset="-122"/>
                <a:ea typeface="Adobe 宋体 Std L" panose="02020300000000000000" pitchFamily="18" charset="-122"/>
              </a:rPr>
              <a:t>健全教育</a:t>
            </a:r>
            <a:r>
              <a:rPr lang="zh-CN" altLang="en-US" dirty="0">
                <a:solidFill>
                  <a:srgbClr val="221E1F"/>
                </a:solidFill>
                <a:latin typeface="Adobe 宋体 Std L" panose="02020300000000000000" pitchFamily="18" charset="-122"/>
                <a:ea typeface="Adobe 宋体 Std L" panose="02020300000000000000" pitchFamily="18" charset="-122"/>
              </a:rPr>
              <a:t>体系和培养机制，汇集优质创新创业培训资源，对高校毕业生开展针对性培训，</a:t>
            </a:r>
            <a:r>
              <a:rPr lang="zh-CN" altLang="en-US" dirty="0" smtClean="0">
                <a:solidFill>
                  <a:srgbClr val="221E1F"/>
                </a:solidFill>
                <a:latin typeface="Adobe 宋体 Std L" panose="02020300000000000000" pitchFamily="18" charset="-122"/>
                <a:ea typeface="Adobe 宋体 Std L" panose="02020300000000000000" pitchFamily="18" charset="-122"/>
              </a:rPr>
              <a:t>按规定给予</a:t>
            </a:r>
            <a:r>
              <a:rPr lang="zh-CN" altLang="en-US" dirty="0">
                <a:solidFill>
                  <a:srgbClr val="221E1F"/>
                </a:solidFill>
                <a:latin typeface="Adobe 宋体 Std L" panose="02020300000000000000" pitchFamily="18" charset="-122"/>
                <a:ea typeface="Adobe 宋体 Std L" panose="02020300000000000000" pitchFamily="18" charset="-122"/>
              </a:rPr>
              <a:t>职业培训补贴。支持高校毕业生自主创业，按规定给予一次性创业补贴、创业担保</a:t>
            </a:r>
            <a:r>
              <a:rPr lang="zh-CN" altLang="en-US" dirty="0" smtClean="0">
                <a:solidFill>
                  <a:srgbClr val="221E1F"/>
                </a:solidFill>
                <a:latin typeface="Adobe 宋体 Std L" panose="02020300000000000000" pitchFamily="18" charset="-122"/>
                <a:ea typeface="Adobe 宋体 Std L" panose="02020300000000000000" pitchFamily="18" charset="-122"/>
              </a:rPr>
              <a:t>贷款及</a:t>
            </a:r>
            <a:r>
              <a:rPr lang="zh-CN" altLang="en-US" dirty="0">
                <a:solidFill>
                  <a:srgbClr val="221E1F"/>
                </a:solidFill>
                <a:latin typeface="Adobe 宋体 Std L" panose="02020300000000000000" pitchFamily="18" charset="-122"/>
                <a:ea typeface="Adobe 宋体 Std L" panose="02020300000000000000" pitchFamily="18" charset="-122"/>
              </a:rPr>
              <a:t>贴息、税费减免等政策，政府投资开发的创业载体要安排</a:t>
            </a:r>
            <a:r>
              <a:rPr lang="en-US" altLang="zh-CN" dirty="0">
                <a:solidFill>
                  <a:srgbClr val="221E1F"/>
                </a:solidFill>
                <a:latin typeface="Adobe 宋体 Std L" panose="02020300000000000000" pitchFamily="18" charset="-122"/>
                <a:ea typeface="Adobe 宋体 Std L" panose="02020300000000000000" pitchFamily="18" charset="-122"/>
              </a:rPr>
              <a:t>30%</a:t>
            </a:r>
            <a:r>
              <a:rPr lang="zh-CN" altLang="en-US" dirty="0">
                <a:solidFill>
                  <a:srgbClr val="221E1F"/>
                </a:solidFill>
                <a:latin typeface="Adobe 宋体 Std L" panose="02020300000000000000" pitchFamily="18" charset="-122"/>
                <a:ea typeface="Adobe 宋体 Std L" panose="02020300000000000000" pitchFamily="18" charset="-122"/>
              </a:rPr>
              <a:t>左右的场地免费向高校</a:t>
            </a:r>
            <a:r>
              <a:rPr lang="zh-CN" altLang="en-US" dirty="0" smtClean="0">
                <a:solidFill>
                  <a:srgbClr val="221E1F"/>
                </a:solidFill>
                <a:latin typeface="Adobe 宋体 Std L" panose="02020300000000000000" pitchFamily="18" charset="-122"/>
                <a:ea typeface="Adobe 宋体 Std L" panose="02020300000000000000" pitchFamily="18" charset="-122"/>
              </a:rPr>
              <a:t>毕业生</a:t>
            </a:r>
            <a:r>
              <a:rPr lang="zh-CN" altLang="en-US" dirty="0">
                <a:solidFill>
                  <a:srgbClr val="221E1F"/>
                </a:solidFill>
                <a:latin typeface="Adobe 宋体 Std L" panose="02020300000000000000" pitchFamily="18" charset="-122"/>
                <a:ea typeface="Adobe 宋体 Std L" panose="02020300000000000000" pitchFamily="18" charset="-122"/>
              </a:rPr>
              <a:t>创业者提供。以此为参考，随着职业技术学校学生自主创业的发展，国家应该会将一些</a:t>
            </a:r>
            <a:r>
              <a:rPr lang="zh-CN" altLang="en-US" dirty="0" smtClean="0">
                <a:solidFill>
                  <a:srgbClr val="221E1F"/>
                </a:solidFill>
                <a:latin typeface="Adobe 宋体 Std L" panose="02020300000000000000" pitchFamily="18" charset="-122"/>
                <a:ea typeface="Adobe 宋体 Std L" panose="02020300000000000000" pitchFamily="18" charset="-122"/>
              </a:rPr>
              <a:t>优惠</a:t>
            </a:r>
            <a:r>
              <a:rPr lang="zh-CN" altLang="en-US" dirty="0">
                <a:solidFill>
                  <a:srgbClr val="221E1F"/>
                </a:solidFill>
                <a:latin typeface="Adobe 宋体 Std L" panose="02020300000000000000" pitchFamily="18" charset="-122"/>
                <a:ea typeface="Adobe 宋体 Std L" panose="02020300000000000000" pitchFamily="18" charset="-122"/>
              </a:rPr>
              <a:t>政策扩大，惠及各类、各级学校</a:t>
            </a:r>
            <a:r>
              <a:rPr lang="zh-CN" altLang="en-US" dirty="0" smtClean="0">
                <a:solidFill>
                  <a:srgbClr val="221E1F"/>
                </a:solidFill>
                <a:latin typeface="Adobe 宋体 Std L" panose="02020300000000000000" pitchFamily="18" charset="-122"/>
                <a:ea typeface="Adobe 宋体 Std L" panose="02020300000000000000" pitchFamily="18" charset="-122"/>
              </a:rPr>
              <a:t>毕业生。</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毕业生就业政策展望</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作为教育改革重要组成部分的毕业生就业制度改革的目标就是，探索并建立一种新的</a:t>
            </a:r>
            <a:r>
              <a:rPr lang="zh-CN" altLang="en-US" dirty="0" smtClean="0">
                <a:solidFill>
                  <a:srgbClr val="221E1F"/>
                </a:solidFill>
                <a:latin typeface="Adobe 宋体 Std L" panose="02020300000000000000" pitchFamily="18" charset="-122"/>
                <a:ea typeface="Adobe 宋体 Std L" panose="02020300000000000000" pitchFamily="18" charset="-122"/>
              </a:rPr>
              <a:t>就业</a:t>
            </a:r>
            <a:r>
              <a:rPr lang="zh-CN" altLang="en-US" dirty="0">
                <a:solidFill>
                  <a:srgbClr val="221E1F"/>
                </a:solidFill>
                <a:latin typeface="Adobe 宋体 Std L" panose="02020300000000000000" pitchFamily="18" charset="-122"/>
                <a:ea typeface="Adobe 宋体 Std L" panose="02020300000000000000" pitchFamily="18" charset="-122"/>
              </a:rPr>
              <a:t>机制，使其适应社会主义市场经济体制的要求。发展市场经济需要政策方针的不断完善</a:t>
            </a:r>
            <a:r>
              <a:rPr lang="zh-CN" altLang="en-US" dirty="0" smtClean="0">
                <a:solidFill>
                  <a:srgbClr val="221E1F"/>
                </a:solidFill>
                <a:latin typeface="Adobe 宋体 Std L" panose="02020300000000000000" pitchFamily="18" charset="-122"/>
                <a:ea typeface="Adobe 宋体 Std L" panose="02020300000000000000" pitchFamily="18" charset="-122"/>
              </a:rPr>
              <a:t>，同样</a:t>
            </a:r>
            <a:r>
              <a:rPr lang="zh-CN" altLang="en-US" dirty="0">
                <a:solidFill>
                  <a:srgbClr val="221E1F"/>
                </a:solidFill>
                <a:latin typeface="Adobe 宋体 Std L" panose="02020300000000000000" pitchFamily="18" charset="-122"/>
                <a:ea typeface="Adobe 宋体 Std L" panose="02020300000000000000" pitchFamily="18" charset="-122"/>
              </a:rPr>
              <a:t>要求与其配套的就业政策在内容上必须加强：</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）在就业方针政策指导下，国家应加大毕业生就业宏观调控的力度。例如，鼓励</a:t>
            </a:r>
            <a:r>
              <a:rPr lang="zh-CN" altLang="en-US" dirty="0" smtClean="0">
                <a:solidFill>
                  <a:srgbClr val="221E1F"/>
                </a:solidFill>
                <a:latin typeface="Adobe 宋体 Std L" panose="02020300000000000000" pitchFamily="18" charset="-122"/>
                <a:ea typeface="Adobe 宋体 Std L" panose="02020300000000000000" pitchFamily="18" charset="-122"/>
              </a:rPr>
              <a:t>建立</a:t>
            </a:r>
            <a:r>
              <a:rPr lang="zh-CN" altLang="en-US" dirty="0">
                <a:solidFill>
                  <a:srgbClr val="221E1F"/>
                </a:solidFill>
                <a:latin typeface="Adobe 宋体 Std L" panose="02020300000000000000" pitchFamily="18" charset="-122"/>
                <a:ea typeface="Adobe 宋体 Std L" panose="02020300000000000000" pitchFamily="18" charset="-122"/>
              </a:rPr>
              <a:t>提供人才需求信息、就业咨询指导或职业介绍等的社会中介组织，通过发布社会就业率</a:t>
            </a:r>
            <a:r>
              <a:rPr lang="zh-CN" altLang="en-US" dirty="0" smtClean="0">
                <a:solidFill>
                  <a:srgbClr val="221E1F"/>
                </a:solidFill>
                <a:latin typeface="Adobe 宋体 Std L" panose="02020300000000000000" pitchFamily="18" charset="-122"/>
                <a:ea typeface="Adobe 宋体 Std L" panose="02020300000000000000" pitchFamily="18" charset="-122"/>
              </a:rPr>
              <a:t>以及</a:t>
            </a:r>
            <a:r>
              <a:rPr lang="zh-CN" altLang="en-US" dirty="0">
                <a:solidFill>
                  <a:srgbClr val="221E1F"/>
                </a:solidFill>
                <a:latin typeface="Adobe 宋体 Std L" panose="02020300000000000000" pitchFamily="18" charset="-122"/>
                <a:ea typeface="Adobe 宋体 Std L" panose="02020300000000000000" pitchFamily="18" charset="-122"/>
              </a:rPr>
              <a:t>国家各行业和各地区的人才需求信息等，指导毕业生做出正确的职业选择，为毕业生</a:t>
            </a:r>
            <a:r>
              <a:rPr lang="zh-CN" altLang="en-US" dirty="0" smtClean="0">
                <a:solidFill>
                  <a:srgbClr val="221E1F"/>
                </a:solidFill>
                <a:latin typeface="Adobe 宋体 Std L" panose="02020300000000000000" pitchFamily="18" charset="-122"/>
                <a:ea typeface="Adobe 宋体 Std L" panose="02020300000000000000" pitchFamily="18" charset="-122"/>
              </a:rPr>
              <a:t>就业提供</a:t>
            </a:r>
            <a:r>
              <a:rPr lang="zh-CN" altLang="en-US" dirty="0">
                <a:solidFill>
                  <a:srgbClr val="221E1F"/>
                </a:solidFill>
                <a:latin typeface="Adobe 宋体 Std L" panose="02020300000000000000" pitchFamily="18" charset="-122"/>
                <a:ea typeface="Adobe 宋体 Std L" panose="02020300000000000000" pitchFamily="18" charset="-122"/>
              </a:rPr>
              <a:t>服务</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42025885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185" y="250720"/>
            <a:ext cx="11080042" cy="5909310"/>
          </a:xfrm>
          <a:prstGeom prst="rect">
            <a:avLst/>
          </a:prstGeom>
        </p:spPr>
        <p:txBody>
          <a:bodyPr wrap="square">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）实行完全自主择业的就业方式。“就业市场化”是毕业生就业不可逆转的趋势</a:t>
            </a:r>
            <a:r>
              <a:rPr lang="zh-CN" altLang="en-US" dirty="0" smtClean="0">
                <a:solidFill>
                  <a:srgbClr val="221E1F"/>
                </a:solidFill>
                <a:latin typeface="Adobe 宋体 Std L" panose="02020300000000000000" pitchFamily="18" charset="-122"/>
                <a:ea typeface="Adobe 宋体 Std L" panose="02020300000000000000" pitchFamily="18" charset="-122"/>
              </a:rPr>
              <a:t>。就业</a:t>
            </a:r>
            <a:r>
              <a:rPr lang="zh-CN" altLang="en-US" dirty="0">
                <a:solidFill>
                  <a:srgbClr val="221E1F"/>
                </a:solidFill>
                <a:latin typeface="Adobe 宋体 Std L" panose="02020300000000000000" pitchFamily="18" charset="-122"/>
                <a:ea typeface="Adobe 宋体 Std L" panose="02020300000000000000" pitchFamily="18" charset="-122"/>
              </a:rPr>
              <a:t>市场化，即指由原来单一的计划派遣方式，转向用人单位与毕业生之间“双向选择、</a:t>
            </a:r>
            <a:r>
              <a:rPr lang="zh-CN" altLang="en-US" dirty="0" smtClean="0">
                <a:solidFill>
                  <a:srgbClr val="221E1F"/>
                </a:solidFill>
                <a:latin typeface="Adobe 宋体 Std L" panose="02020300000000000000" pitchFamily="18" charset="-122"/>
                <a:ea typeface="Adobe 宋体 Std L" panose="02020300000000000000" pitchFamily="18" charset="-122"/>
              </a:rPr>
              <a:t>供需</a:t>
            </a:r>
            <a:r>
              <a:rPr lang="zh-CN" altLang="en-US" dirty="0">
                <a:solidFill>
                  <a:srgbClr val="221E1F"/>
                </a:solidFill>
                <a:latin typeface="Adobe 宋体 Std L" panose="02020300000000000000" pitchFamily="18" charset="-122"/>
                <a:ea typeface="Adobe 宋体 Std L" panose="02020300000000000000" pitchFamily="18" charset="-122"/>
              </a:rPr>
              <a:t>见面”，使毕业生通过多种方式就业，如录用、聘用、自谋职业等。只有这样，才有</a:t>
            </a:r>
            <a:r>
              <a:rPr lang="zh-CN" altLang="en-US" dirty="0" smtClean="0">
                <a:solidFill>
                  <a:srgbClr val="221E1F"/>
                </a:solidFill>
                <a:latin typeface="Adobe 宋体 Std L" panose="02020300000000000000" pitchFamily="18" charset="-122"/>
                <a:ea typeface="Adobe 宋体 Std L" panose="02020300000000000000" pitchFamily="18" charset="-122"/>
              </a:rPr>
              <a:t>利于人力资源</a:t>
            </a:r>
            <a:r>
              <a:rPr lang="zh-CN" altLang="en-US" dirty="0">
                <a:solidFill>
                  <a:srgbClr val="221E1F"/>
                </a:solidFill>
                <a:latin typeface="Adobe 宋体 Std L" panose="02020300000000000000" pitchFamily="18" charset="-122"/>
                <a:ea typeface="Adobe 宋体 Std L" panose="02020300000000000000" pitchFamily="18" charset="-122"/>
              </a:rPr>
              <a:t>配置的市场化。</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）培育、发展和健全人才劳务市场。只有建立健全人才劳务市场，运用市场机制</a:t>
            </a:r>
            <a:r>
              <a:rPr lang="zh-CN" altLang="en-US" dirty="0" smtClean="0">
                <a:solidFill>
                  <a:srgbClr val="221E1F"/>
                </a:solidFill>
                <a:latin typeface="Adobe 宋体 Std L" panose="02020300000000000000" pitchFamily="18" charset="-122"/>
                <a:ea typeface="Adobe 宋体 Std L" panose="02020300000000000000" pitchFamily="18" charset="-122"/>
              </a:rPr>
              <a:t>来调节</a:t>
            </a:r>
            <a:r>
              <a:rPr lang="zh-CN" altLang="en-US" dirty="0">
                <a:solidFill>
                  <a:srgbClr val="221E1F"/>
                </a:solidFill>
                <a:latin typeface="Adobe 宋体 Std L" panose="02020300000000000000" pitchFamily="18" charset="-122"/>
                <a:ea typeface="Adobe 宋体 Std L" panose="02020300000000000000" pitchFamily="18" charset="-122"/>
              </a:rPr>
              <a:t>毕业生的供求关系，才能实现毕业生资源的优化配置。</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）进一步完善人事代理制度，建立健全社会保障机制。随着国家人事制度改革的</a:t>
            </a:r>
            <a:r>
              <a:rPr lang="zh-CN" altLang="en-US" dirty="0" smtClean="0">
                <a:solidFill>
                  <a:srgbClr val="221E1F"/>
                </a:solidFill>
                <a:latin typeface="Adobe 宋体 Std L" panose="02020300000000000000" pitchFamily="18" charset="-122"/>
                <a:ea typeface="Adobe 宋体 Std L" panose="02020300000000000000" pitchFamily="18" charset="-122"/>
              </a:rPr>
              <a:t>不断</a:t>
            </a:r>
            <a:r>
              <a:rPr lang="zh-CN" altLang="en-US" dirty="0">
                <a:solidFill>
                  <a:srgbClr val="221E1F"/>
                </a:solidFill>
                <a:latin typeface="Adobe 宋体 Std L" panose="02020300000000000000" pitchFamily="18" charset="-122"/>
                <a:ea typeface="Adobe 宋体 Std L" panose="02020300000000000000" pitchFamily="18" charset="-122"/>
              </a:rPr>
              <a:t>深化，“自主择业”“双向选择”的用人机制及全员劳动合同制、全员聘任制的实行，</a:t>
            </a:r>
            <a:r>
              <a:rPr lang="zh-CN" altLang="en-US" dirty="0" smtClean="0">
                <a:solidFill>
                  <a:srgbClr val="221E1F"/>
                </a:solidFill>
                <a:latin typeface="Adobe 宋体 Std L" panose="02020300000000000000" pitchFamily="18" charset="-122"/>
                <a:ea typeface="Adobe 宋体 Std L" panose="02020300000000000000" pitchFamily="18" charset="-122"/>
              </a:rPr>
              <a:t>劳动者</a:t>
            </a:r>
            <a:r>
              <a:rPr lang="zh-CN" altLang="en-US" dirty="0">
                <a:solidFill>
                  <a:srgbClr val="221E1F"/>
                </a:solidFill>
                <a:latin typeface="Adobe 宋体 Std L" panose="02020300000000000000" pitchFamily="18" charset="-122"/>
                <a:ea typeface="Adobe 宋体 Std L" panose="02020300000000000000" pitchFamily="18" charset="-122"/>
              </a:rPr>
              <a:t>从“企业人”“单位人”变为“社会人”，这就要求认识代理制度完善的重要性。</a:t>
            </a:r>
            <a:r>
              <a:rPr lang="zh-CN" altLang="en-US" dirty="0" smtClean="0">
                <a:solidFill>
                  <a:srgbClr val="221E1F"/>
                </a:solidFill>
                <a:latin typeface="Adobe 宋体 Std L" panose="02020300000000000000" pitchFamily="18" charset="-122"/>
                <a:ea typeface="Adobe 宋体 Std L" panose="02020300000000000000" pitchFamily="18" charset="-122"/>
              </a:rPr>
              <a:t>只有更好</a:t>
            </a:r>
            <a:r>
              <a:rPr lang="zh-CN" altLang="en-US" dirty="0">
                <a:solidFill>
                  <a:srgbClr val="221E1F"/>
                </a:solidFill>
                <a:latin typeface="Adobe 宋体 Std L" panose="02020300000000000000" pitchFamily="18" charset="-122"/>
                <a:ea typeface="Adobe 宋体 Std L" panose="02020300000000000000" pitchFamily="18" charset="-122"/>
              </a:rPr>
              <a:t>地完善人事代理制度，才能更有效地为这种转变提供社会保障服务。</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）加强就业政策和就业法规建设。现在，毕业生择业期延长，毕业生就业难现象</a:t>
            </a:r>
            <a:r>
              <a:rPr lang="zh-CN" altLang="en-US" dirty="0" smtClean="0">
                <a:solidFill>
                  <a:srgbClr val="221E1F"/>
                </a:solidFill>
                <a:latin typeface="Adobe 宋体 Std L" panose="02020300000000000000" pitchFamily="18" charset="-122"/>
                <a:ea typeface="Adobe 宋体 Std L" panose="02020300000000000000" pitchFamily="18" charset="-122"/>
              </a:rPr>
              <a:t>更加</a:t>
            </a:r>
            <a:r>
              <a:rPr lang="zh-CN" altLang="en-US" dirty="0">
                <a:solidFill>
                  <a:srgbClr val="221E1F"/>
                </a:solidFill>
                <a:latin typeface="Adobe 宋体 Std L" panose="02020300000000000000" pitchFamily="18" charset="-122"/>
                <a:ea typeface="Adobe 宋体 Std L" panose="02020300000000000000" pitchFamily="18" charset="-122"/>
              </a:rPr>
              <a:t>明显，就业市场化与保障国家重点建设单位需要之间的矛盾更加突出了。上述问题的</a:t>
            </a:r>
            <a:r>
              <a:rPr lang="zh-CN" altLang="en-US" dirty="0" smtClean="0">
                <a:solidFill>
                  <a:srgbClr val="221E1F"/>
                </a:solidFill>
                <a:latin typeface="Adobe 宋体 Std L" panose="02020300000000000000" pitchFamily="18" charset="-122"/>
                <a:ea typeface="Adobe 宋体 Std L" panose="02020300000000000000" pitchFamily="18" charset="-122"/>
              </a:rPr>
              <a:t>解决要求</a:t>
            </a:r>
            <a:r>
              <a:rPr lang="zh-CN" altLang="en-US" dirty="0">
                <a:solidFill>
                  <a:srgbClr val="221E1F"/>
                </a:solidFill>
                <a:latin typeface="Adobe 宋体 Std L" panose="02020300000000000000" pitchFamily="18" charset="-122"/>
                <a:ea typeface="Adobe 宋体 Std L" panose="02020300000000000000" pitchFamily="18" charset="-122"/>
              </a:rPr>
              <a:t>不断加强和完善国家的就业政策。同时，通过稳定的毕业生就业法规，可明确就业</a:t>
            </a:r>
            <a:r>
              <a:rPr lang="zh-CN" altLang="en-US" dirty="0" smtClean="0">
                <a:solidFill>
                  <a:srgbClr val="221E1F"/>
                </a:solidFill>
                <a:latin typeface="Adobe 宋体 Std L" panose="02020300000000000000" pitchFamily="18" charset="-122"/>
                <a:ea typeface="Adobe 宋体 Std L" panose="02020300000000000000" pitchFamily="18" charset="-122"/>
              </a:rPr>
              <a:t>工作的</a:t>
            </a:r>
            <a:r>
              <a:rPr lang="zh-CN" altLang="en-US" dirty="0">
                <a:solidFill>
                  <a:srgbClr val="221E1F"/>
                </a:solidFill>
                <a:latin typeface="Adobe 宋体 Std L" panose="02020300000000000000" pitchFamily="18" charset="-122"/>
                <a:ea typeface="Adobe 宋体 Std L" panose="02020300000000000000" pitchFamily="18" charset="-122"/>
              </a:rPr>
              <a:t>基本原则，明确劳动人事部门的职责、用人单位及毕业生的权利和义务，使就业程序</a:t>
            </a:r>
            <a:r>
              <a:rPr lang="zh-CN" altLang="en-US" dirty="0" smtClean="0">
                <a:solidFill>
                  <a:srgbClr val="221E1F"/>
                </a:solidFill>
                <a:latin typeface="Adobe 宋体 Std L" panose="02020300000000000000" pitchFamily="18" charset="-122"/>
                <a:ea typeface="Adobe 宋体 Std L" panose="02020300000000000000" pitchFamily="18" charset="-122"/>
              </a:rPr>
              <a:t>真正做到</a:t>
            </a:r>
            <a:r>
              <a:rPr lang="zh-CN" altLang="en-US" dirty="0">
                <a:solidFill>
                  <a:srgbClr val="221E1F"/>
                </a:solidFill>
                <a:latin typeface="Adobe 宋体 Std L" panose="02020300000000000000" pitchFamily="18" charset="-122"/>
                <a:ea typeface="Adobe 宋体 Std L" panose="02020300000000000000" pitchFamily="18" charset="-122"/>
              </a:rPr>
              <a:t>公正、公开、公平。通过条例法规的形式才能更好地规范毕业生就业市场、就业行为</a:t>
            </a:r>
            <a:r>
              <a:rPr lang="zh-CN" altLang="en-US" dirty="0" smtClean="0">
                <a:solidFill>
                  <a:srgbClr val="221E1F"/>
                </a:solidFill>
                <a:latin typeface="Adobe 宋体 Std L" panose="02020300000000000000" pitchFamily="18" charset="-122"/>
                <a:ea typeface="Adobe 宋体 Std L" panose="02020300000000000000" pitchFamily="18" charset="-122"/>
              </a:rPr>
              <a:t>，使得</a:t>
            </a:r>
            <a:r>
              <a:rPr lang="zh-CN" altLang="en-US" dirty="0">
                <a:solidFill>
                  <a:srgbClr val="221E1F"/>
                </a:solidFill>
                <a:latin typeface="Adobe 宋体 Std L" panose="02020300000000000000" pitchFamily="18" charset="-122"/>
                <a:ea typeface="Adobe 宋体 Std L" panose="02020300000000000000" pitchFamily="18" charset="-122"/>
              </a:rPr>
              <a:t>政府有法可依。</a:t>
            </a:r>
          </a:p>
        </p:txBody>
      </p:sp>
    </p:spTree>
    <p:extLst>
      <p:ext uri="{BB962C8B-B14F-4D97-AF65-F5344CB8AC3E}">
        <p14:creationId xmlns:p14="http://schemas.microsoft.com/office/powerpoint/2010/main" val="4199134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179328" cy="804725"/>
            <a:chOff x="251900" y="195486"/>
            <a:chExt cx="4496574" cy="585582"/>
          </a:xfrm>
        </p:grpSpPr>
        <p:sp>
          <p:nvSpPr>
            <p:cNvPr id="7" name="矩形 6"/>
            <p:cNvSpPr/>
            <p:nvPr/>
          </p:nvSpPr>
          <p:spPr>
            <a:xfrm>
              <a:off x="1331640" y="255120"/>
              <a:ext cx="3416834" cy="380737"/>
            </a:xfrm>
            <a:prstGeom prst="rect">
              <a:avLst/>
            </a:prstGeom>
          </p:spPr>
          <p:txBody>
            <a:bodyPr wrap="none">
              <a:spAutoFit/>
            </a:bodyPr>
            <a:lstStyle/>
            <a:p>
              <a:pPr defTabSz="913765">
                <a:spcBef>
                  <a:spcPts val="0"/>
                </a:spcBef>
                <a:spcAft>
                  <a:spcPts val="0"/>
                </a:spcAft>
                <a:defRPr/>
              </a:pPr>
              <a:r>
                <a:rPr lang="zh-CN" altLang="en-US" sz="2800" b="1" kern="0" dirty="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1</a:t>
              </a:r>
              <a:r>
                <a:rPr lang="zh-CN" altLang="en-US" sz="2800" b="1" kern="0" dirty="0" smtClean="0">
                  <a:solidFill>
                    <a:schemeClr val="accent1">
                      <a:lumMod val="75000"/>
                    </a:schemeClr>
                  </a:solidFill>
                  <a:cs typeface="+mn-ea"/>
                  <a:sym typeface="+mn-lt"/>
                </a:rPr>
                <a:t>章  </a:t>
              </a:r>
              <a:r>
                <a:rPr lang="zh-CN" altLang="en-US" sz="2800" b="1" kern="0" dirty="0" smtClean="0">
                  <a:solidFill>
                    <a:schemeClr val="accent1">
                      <a:lumMod val="75000"/>
                    </a:schemeClr>
                  </a:solidFill>
                  <a:cs typeface="+mn-ea"/>
                  <a:sym typeface="+mn-lt"/>
                </a:rPr>
                <a:t>职业</a:t>
              </a:r>
              <a:r>
                <a:rPr lang="zh-CN" altLang="en-US" sz="2800" b="1" kern="0" dirty="0">
                  <a:solidFill>
                    <a:schemeClr val="accent1">
                      <a:lumMod val="75000"/>
                    </a:schemeClr>
                  </a:solidFill>
                  <a:cs typeface="+mn-ea"/>
                  <a:sym typeface="+mn-lt"/>
                </a:rPr>
                <a:t>与职业生涯规划</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a:extLst>
              <a:ext uri="{FF2B5EF4-FFF2-40B4-BE49-F238E27FC236}">
                <a16:creationId xmlns="" xmlns:a16="http://schemas.microsoft.com/office/drawing/2014/main" id="{5263DC9B-3D8F-19CA-605A-141B5E847747}"/>
              </a:ext>
            </a:extLst>
          </p:cNvPr>
          <p:cNvSpPr txBox="1"/>
          <p:nvPr/>
        </p:nvSpPr>
        <p:spPr>
          <a:xfrm>
            <a:off x="612742" y="220301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一、职业的含义</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682125" y="2972484"/>
            <a:ext cx="11054246" cy="3831818"/>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职业的多种定义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职业一词并没有标准理解，可以从不同的角度给出定义：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）从词义学的角度看。“职业”一词，由“职”和“业”构成。“职”即职责、</a:t>
            </a:r>
            <a:r>
              <a:rPr lang="zh-CN" altLang="en-US" dirty="0" smtClean="0">
                <a:solidFill>
                  <a:srgbClr val="221E1F"/>
                </a:solidFill>
                <a:latin typeface="Adobe 宋体 Std L" panose="02020300000000000000" pitchFamily="18" charset="-122"/>
                <a:ea typeface="Adobe 宋体 Std L" panose="02020300000000000000" pitchFamily="18" charset="-122"/>
              </a:rPr>
              <a:t>天职</a:t>
            </a:r>
            <a:r>
              <a:rPr lang="zh-CN" altLang="en-US" dirty="0">
                <a:solidFill>
                  <a:srgbClr val="221E1F"/>
                </a:solidFill>
                <a:latin typeface="Adobe 宋体 Std L" panose="02020300000000000000" pitchFamily="18" charset="-122"/>
                <a:ea typeface="Adobe 宋体 Std L" panose="02020300000000000000" pitchFamily="18" charset="-122"/>
              </a:rPr>
              <a:t>、权利和义务，“业”即事业、行业。所谓“职业”，就是指一种承担了某种责任、</a:t>
            </a:r>
            <a:r>
              <a:rPr lang="zh-CN" altLang="en-US" dirty="0" smtClean="0">
                <a:solidFill>
                  <a:srgbClr val="221E1F"/>
                </a:solidFill>
                <a:latin typeface="Adobe 宋体 Std L" panose="02020300000000000000" pitchFamily="18" charset="-122"/>
                <a:ea typeface="Adobe 宋体 Std L" panose="02020300000000000000" pitchFamily="18" charset="-122"/>
              </a:rPr>
              <a:t>义务的</a:t>
            </a:r>
            <a:r>
              <a:rPr lang="zh-CN" altLang="en-US" dirty="0">
                <a:solidFill>
                  <a:srgbClr val="221E1F"/>
                </a:solidFill>
                <a:latin typeface="Adobe 宋体 Std L" panose="02020300000000000000" pitchFamily="18" charset="-122"/>
                <a:ea typeface="Adobe 宋体 Std L" panose="02020300000000000000" pitchFamily="18" charset="-122"/>
              </a:rPr>
              <a:t>行业性、专门化的活动。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）从社会学的角度看。泰勒在</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职业社会学</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一书中从社会学的角度指出：“</a:t>
            </a:r>
            <a:r>
              <a:rPr lang="zh-CN" altLang="en-US" dirty="0" smtClean="0">
                <a:solidFill>
                  <a:srgbClr val="221E1F"/>
                </a:solidFill>
                <a:latin typeface="Adobe 宋体 Std L" panose="02020300000000000000" pitchFamily="18" charset="-122"/>
                <a:ea typeface="Adobe 宋体 Std L" panose="02020300000000000000" pitchFamily="18" charset="-122"/>
              </a:rPr>
              <a:t>职业的</a:t>
            </a:r>
            <a:r>
              <a:rPr lang="zh-CN" altLang="en-US" dirty="0">
                <a:solidFill>
                  <a:srgbClr val="221E1F"/>
                </a:solidFill>
                <a:latin typeface="Adobe 宋体 Std L" panose="02020300000000000000" pitchFamily="18" charset="-122"/>
                <a:ea typeface="Adobe 宋体 Std L" panose="02020300000000000000" pitchFamily="18" charset="-122"/>
              </a:rPr>
              <a:t>社会学概念，可以解释为一套成为模式的与特殊工作经验有关的人群关系。这种成为</a:t>
            </a:r>
            <a:r>
              <a:rPr lang="zh-CN" altLang="en-US" dirty="0" smtClean="0">
                <a:solidFill>
                  <a:srgbClr val="221E1F"/>
                </a:solidFill>
                <a:latin typeface="Adobe 宋体 Std L" panose="02020300000000000000" pitchFamily="18" charset="-122"/>
                <a:ea typeface="Adobe 宋体 Std L" panose="02020300000000000000" pitchFamily="18" charset="-122"/>
              </a:rPr>
              <a:t>模式的</a:t>
            </a:r>
            <a:r>
              <a:rPr lang="zh-CN" altLang="en-US" dirty="0">
                <a:solidFill>
                  <a:srgbClr val="221E1F"/>
                </a:solidFill>
                <a:latin typeface="Adobe 宋体 Std L" panose="02020300000000000000" pitchFamily="18" charset="-122"/>
                <a:ea typeface="Adobe 宋体 Std L" panose="02020300000000000000" pitchFamily="18" charset="-122"/>
              </a:rPr>
              <a:t>工作关系的结合，促进了职业结构的发展和职业意识形态的显现。”从这个角度来看，</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是社会分工体系中的一种社会位置，是已经成为模式并与专门工作相关的人群关系和</a:t>
            </a:r>
            <a:r>
              <a:rPr lang="zh-CN" altLang="en-US" dirty="0" smtClean="0">
                <a:solidFill>
                  <a:srgbClr val="221E1F"/>
                </a:solidFill>
                <a:latin typeface="Adobe 宋体 Std L" panose="02020300000000000000" pitchFamily="18" charset="-122"/>
                <a:ea typeface="Adobe 宋体 Std L" panose="02020300000000000000" pitchFamily="18" charset="-122"/>
              </a:rPr>
              <a:t>社会关系</a:t>
            </a:r>
            <a:r>
              <a:rPr lang="zh-CN" altLang="en-US" dirty="0">
                <a:solidFill>
                  <a:srgbClr val="221E1F"/>
                </a:solidFill>
                <a:latin typeface="Adobe 宋体 Std L" panose="02020300000000000000" pitchFamily="18" charset="-122"/>
                <a:ea typeface="Adobe 宋体 Std L" panose="02020300000000000000" pitchFamily="18" charset="-122"/>
              </a:rPr>
              <a:t>，同权力和利益紧密相连并得到国家确定和认可。职业范畴主要是技术性、经济性和</a:t>
            </a:r>
            <a:r>
              <a:rPr lang="zh-CN" altLang="en-US" dirty="0" smtClean="0">
                <a:solidFill>
                  <a:srgbClr val="221E1F"/>
                </a:solidFill>
                <a:latin typeface="Adobe 宋体 Std L" panose="02020300000000000000" pitchFamily="18" charset="-122"/>
                <a:ea typeface="Adobe 宋体 Std L" panose="02020300000000000000" pitchFamily="18" charset="-122"/>
              </a:rPr>
              <a:t>社会性。</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5" name="文本框 1">
            <a:extLst>
              <a:ext uri="{FF2B5EF4-FFF2-40B4-BE49-F238E27FC236}">
                <a16:creationId xmlns="" xmlns:a16="http://schemas.microsoft.com/office/drawing/2014/main" id="{5263DC9B-3D8F-19CA-605A-141B5E847747}"/>
              </a:ext>
            </a:extLst>
          </p:cNvPr>
          <p:cNvSpPr txBox="1"/>
          <p:nvPr/>
        </p:nvSpPr>
        <p:spPr>
          <a:xfrm>
            <a:off x="612742" y="1273867"/>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知识点</a:t>
            </a:r>
            <a:r>
              <a:rPr lang="en-US" altLang="zh-CN" sz="2600" dirty="0" smtClean="0">
                <a:solidFill>
                  <a:srgbClr val="C00000"/>
                </a:solidFill>
                <a:latin typeface="方正准圆_GBK" pitchFamily="65" charset="-122"/>
                <a:ea typeface="方正准圆_GBK" pitchFamily="65" charset="-122"/>
              </a:rPr>
              <a:t>1    </a:t>
            </a:r>
            <a:r>
              <a:rPr lang="zh-CN" altLang="en-US" sz="2600" dirty="0" smtClean="0">
                <a:solidFill>
                  <a:srgbClr val="C00000"/>
                </a:solidFill>
                <a:latin typeface="方正准圆_GBK" pitchFamily="65" charset="-122"/>
                <a:ea typeface="方正准圆_GBK" pitchFamily="65" charset="-122"/>
              </a:rPr>
              <a:t>职业</a:t>
            </a:r>
            <a:r>
              <a:rPr lang="zh-CN" altLang="en-US" sz="2600" dirty="0">
                <a:solidFill>
                  <a:srgbClr val="C00000"/>
                </a:solidFill>
                <a:latin typeface="方正准圆_GBK" pitchFamily="65" charset="-122"/>
                <a:ea typeface="方正准圆_GBK" pitchFamily="65" charset="-122"/>
              </a:rPr>
              <a:t>综述</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21527286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335210" y="85464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一、劳动法概述</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404593" y="1438444"/>
            <a:ext cx="11467859" cy="507831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劳动法的法律范畴</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中华人民共和国劳动法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（以下简称</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劳动法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）自</a:t>
            </a:r>
            <a:r>
              <a:rPr lang="en-US" altLang="zh-CN" dirty="0">
                <a:solidFill>
                  <a:srgbClr val="221E1F"/>
                </a:solidFill>
                <a:latin typeface="Adobe 宋体 Std L" panose="02020300000000000000" pitchFamily="18" charset="-122"/>
                <a:ea typeface="Adobe 宋体 Std L" panose="02020300000000000000" pitchFamily="18" charset="-122"/>
              </a:rPr>
              <a:t>1995</a:t>
            </a:r>
            <a:r>
              <a:rPr lang="zh-CN" altLang="en-US" dirty="0">
                <a:solidFill>
                  <a:srgbClr val="221E1F"/>
                </a:solidFill>
                <a:latin typeface="Adobe 宋体 Std L" panose="02020300000000000000" pitchFamily="18" charset="-122"/>
                <a:ea typeface="Adobe 宋体 Std L" panose="02020300000000000000" pitchFamily="18" charset="-122"/>
              </a:rPr>
              <a:t>年</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月</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日起施行；</a:t>
            </a:r>
            <a:r>
              <a:rPr lang="en-US" altLang="zh-CN" dirty="0">
                <a:solidFill>
                  <a:srgbClr val="221E1F"/>
                </a:solidFill>
                <a:latin typeface="Adobe 宋体 Std L" panose="02020300000000000000" pitchFamily="18" charset="-122"/>
                <a:ea typeface="Adobe 宋体 Std L" panose="02020300000000000000" pitchFamily="18" charset="-122"/>
              </a:rPr>
              <a:t>2018</a:t>
            </a:r>
            <a:r>
              <a:rPr lang="zh-CN" altLang="en-US" dirty="0">
                <a:solidFill>
                  <a:srgbClr val="221E1F"/>
                </a:solidFill>
                <a:latin typeface="Adobe 宋体 Std L" panose="02020300000000000000" pitchFamily="18" charset="-122"/>
                <a:ea typeface="Adobe 宋体 Std L" panose="02020300000000000000" pitchFamily="18" charset="-122"/>
              </a:rPr>
              <a:t>年</a:t>
            </a:r>
            <a:r>
              <a:rPr lang="en-US" altLang="zh-CN" dirty="0" smtClean="0">
                <a:solidFill>
                  <a:srgbClr val="221E1F"/>
                </a:solidFill>
                <a:latin typeface="Adobe 宋体 Std L" panose="02020300000000000000" pitchFamily="18" charset="-122"/>
                <a:ea typeface="Adobe 宋体 Std L" panose="02020300000000000000" pitchFamily="18" charset="-122"/>
              </a:rPr>
              <a:t>12</a:t>
            </a:r>
            <a:r>
              <a:rPr lang="zh-CN" altLang="en-US" dirty="0" smtClean="0">
                <a:solidFill>
                  <a:srgbClr val="221E1F"/>
                </a:solidFill>
                <a:latin typeface="Adobe 宋体 Std L" panose="02020300000000000000" pitchFamily="18" charset="-122"/>
                <a:ea typeface="Adobe 宋体 Std L" panose="02020300000000000000" pitchFamily="18" charset="-122"/>
              </a:rPr>
              <a:t>月</a:t>
            </a:r>
            <a:r>
              <a:rPr lang="en-US" altLang="zh-CN" dirty="0">
                <a:solidFill>
                  <a:srgbClr val="221E1F"/>
                </a:solidFill>
                <a:latin typeface="Adobe 宋体 Std L" panose="02020300000000000000" pitchFamily="18" charset="-122"/>
                <a:ea typeface="Adobe 宋体 Std L" panose="02020300000000000000" pitchFamily="18" charset="-122"/>
              </a:rPr>
              <a:t>29</a:t>
            </a:r>
            <a:r>
              <a:rPr lang="zh-CN" altLang="en-US" dirty="0">
                <a:solidFill>
                  <a:srgbClr val="221E1F"/>
                </a:solidFill>
                <a:latin typeface="Adobe 宋体 Std L" panose="02020300000000000000" pitchFamily="18" charset="-122"/>
                <a:ea typeface="Adobe 宋体 Std L" panose="02020300000000000000" pitchFamily="18" charset="-122"/>
              </a:rPr>
              <a:t>日第十三届全国人民代表大会常务委员会第七次会议</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关于修改</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中华人民共和国</a:t>
            </a:r>
            <a:r>
              <a:rPr lang="zh-CN" altLang="en-US" dirty="0" smtClean="0">
                <a:solidFill>
                  <a:srgbClr val="221E1F"/>
                </a:solidFill>
                <a:latin typeface="Adobe 宋体 Std L" panose="02020300000000000000" pitchFamily="18" charset="-122"/>
                <a:ea typeface="Adobe 宋体 Std L" panose="02020300000000000000" pitchFamily="18" charset="-122"/>
              </a:rPr>
              <a:t>劳动法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等七部法律的决定</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第二次修正。</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劳动法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是调整劳动关系、保护劳动者权益的一</a:t>
            </a:r>
            <a:r>
              <a:rPr lang="zh-CN" altLang="en-US" dirty="0" smtClean="0">
                <a:solidFill>
                  <a:srgbClr val="221E1F"/>
                </a:solidFill>
                <a:latin typeface="Adobe 宋体 Std L" panose="02020300000000000000" pitchFamily="18" charset="-122"/>
                <a:ea typeface="Adobe 宋体 Std L" panose="02020300000000000000" pitchFamily="18" charset="-122"/>
              </a:rPr>
              <a:t>部重要</a:t>
            </a:r>
            <a:r>
              <a:rPr lang="zh-CN" altLang="en-US" dirty="0">
                <a:solidFill>
                  <a:srgbClr val="221E1F"/>
                </a:solidFill>
                <a:latin typeface="Adobe 宋体 Std L" panose="02020300000000000000" pitchFamily="18" charset="-122"/>
                <a:ea typeface="Adobe 宋体 Std L" panose="02020300000000000000" pitchFamily="18" charset="-122"/>
              </a:rPr>
              <a:t>法律。</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劳动法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全面规定了劳动者的基本劳动权利与义务，制定了用人单位应当</a:t>
            </a:r>
            <a:r>
              <a:rPr lang="zh-CN" altLang="en-US" dirty="0" smtClean="0">
                <a:solidFill>
                  <a:srgbClr val="221E1F"/>
                </a:solidFill>
                <a:latin typeface="Adobe 宋体 Std L" panose="02020300000000000000" pitchFamily="18" charset="-122"/>
                <a:ea typeface="Adobe 宋体 Std L" panose="02020300000000000000" pitchFamily="18" charset="-122"/>
              </a:rPr>
              <a:t>遵循的</a:t>
            </a:r>
            <a:r>
              <a:rPr lang="zh-CN" altLang="en-US" dirty="0">
                <a:solidFill>
                  <a:srgbClr val="221E1F"/>
                </a:solidFill>
                <a:latin typeface="Adobe 宋体 Std L" panose="02020300000000000000" pitchFamily="18" charset="-122"/>
                <a:ea typeface="Adobe 宋体 Std L" panose="02020300000000000000" pitchFamily="18" charset="-122"/>
              </a:rPr>
              <a:t>劳动标准和行为规范，对全面建立并实施劳动合同、社会保险、最低工资、工作时间、</a:t>
            </a:r>
            <a:r>
              <a:rPr lang="zh-CN" altLang="en-US" dirty="0" smtClean="0">
                <a:solidFill>
                  <a:srgbClr val="221E1F"/>
                </a:solidFill>
                <a:latin typeface="Adobe 宋体 Std L" panose="02020300000000000000" pitchFamily="18" charset="-122"/>
                <a:ea typeface="Adobe 宋体 Std L" panose="02020300000000000000" pitchFamily="18" charset="-122"/>
              </a:rPr>
              <a:t>休息</a:t>
            </a:r>
            <a:r>
              <a:rPr lang="zh-CN" altLang="en-US" dirty="0">
                <a:solidFill>
                  <a:srgbClr val="221E1F"/>
                </a:solidFill>
                <a:latin typeface="Adobe 宋体 Std L" panose="02020300000000000000" pitchFamily="18" charset="-122"/>
                <a:ea typeface="Adobe 宋体 Std L" panose="02020300000000000000" pitchFamily="18" charset="-122"/>
              </a:rPr>
              <a:t>休假、劳动争议处理和劳动监察等重要制度做出了具体规定，并明确了违反有关规定</a:t>
            </a:r>
            <a:r>
              <a:rPr lang="zh-CN" altLang="en-US" dirty="0" smtClean="0">
                <a:solidFill>
                  <a:srgbClr val="221E1F"/>
                </a:solidFill>
                <a:latin typeface="Adobe 宋体 Std L" panose="02020300000000000000" pitchFamily="18" charset="-122"/>
                <a:ea typeface="Adobe 宋体 Std L" panose="02020300000000000000" pitchFamily="18" charset="-122"/>
              </a:rPr>
              <a:t>应承担</a:t>
            </a:r>
            <a:r>
              <a:rPr lang="zh-CN" altLang="en-US" dirty="0">
                <a:solidFill>
                  <a:srgbClr val="221E1F"/>
                </a:solidFill>
                <a:latin typeface="Adobe 宋体 Std L" panose="02020300000000000000" pitchFamily="18" charset="-122"/>
                <a:ea typeface="Adobe 宋体 Std L" panose="02020300000000000000" pitchFamily="18" charset="-122"/>
              </a:rPr>
              <a:t>的法律责任</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劳动法的制定原则</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劳动法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制定的直接原则的就是保护劳动者的合法权益。它的基本任务就是要通过</a:t>
            </a:r>
            <a:r>
              <a:rPr lang="zh-CN" altLang="en-US" dirty="0" smtClean="0">
                <a:solidFill>
                  <a:srgbClr val="221E1F"/>
                </a:solidFill>
                <a:latin typeface="Adobe 宋体 Std L" panose="02020300000000000000" pitchFamily="18" charset="-122"/>
                <a:ea typeface="Adobe 宋体 Std L" panose="02020300000000000000" pitchFamily="18" charset="-122"/>
              </a:rPr>
              <a:t>各种</a:t>
            </a:r>
            <a:r>
              <a:rPr lang="zh-CN" altLang="en-US" dirty="0">
                <a:solidFill>
                  <a:srgbClr val="221E1F"/>
                </a:solidFill>
                <a:latin typeface="Adobe 宋体 Std L" panose="02020300000000000000" pitchFamily="18" charset="-122"/>
                <a:ea typeface="Adobe 宋体 Std L" panose="02020300000000000000" pitchFamily="18" charset="-122"/>
              </a:rPr>
              <a:t>法律手段和措施有效地保证劳动者的合法权益不受侵犯。劳动者依法享有各项权利，</a:t>
            </a:r>
            <a:r>
              <a:rPr lang="zh-CN" altLang="en-US" dirty="0" smtClean="0">
                <a:solidFill>
                  <a:srgbClr val="221E1F"/>
                </a:solidFill>
                <a:latin typeface="Adobe 宋体 Std L" panose="02020300000000000000" pitchFamily="18" charset="-122"/>
                <a:ea typeface="Adobe 宋体 Std L" panose="02020300000000000000" pitchFamily="18" charset="-122"/>
              </a:rPr>
              <a:t>比如劳动</a:t>
            </a:r>
            <a:r>
              <a:rPr lang="zh-CN" altLang="en-US" dirty="0">
                <a:solidFill>
                  <a:srgbClr val="221E1F"/>
                </a:solidFill>
                <a:latin typeface="Adobe 宋体 Std L" panose="02020300000000000000" pitchFamily="18" charset="-122"/>
                <a:ea typeface="Adobe 宋体 Std L" panose="02020300000000000000" pitchFamily="18" charset="-122"/>
              </a:rPr>
              <a:t>安全保障权、取得劳动报酬权等，同时劳动者也必须依法履行劳动义务。此外，</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劳动法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的制定还体现了按劳分配的原则、合理配置劳动力资源的原则、最终要促进生产力</a:t>
            </a:r>
            <a:r>
              <a:rPr lang="zh-CN" altLang="en-US" dirty="0" smtClean="0">
                <a:solidFill>
                  <a:srgbClr val="221E1F"/>
                </a:solidFill>
                <a:latin typeface="Adobe 宋体 Std L" panose="02020300000000000000" pitchFamily="18" charset="-122"/>
                <a:ea typeface="Adobe 宋体 Std L" panose="02020300000000000000" pitchFamily="18" charset="-122"/>
              </a:rPr>
              <a:t>发展的</a:t>
            </a:r>
            <a:r>
              <a:rPr lang="zh-CN" altLang="en-US" dirty="0">
                <a:solidFill>
                  <a:srgbClr val="221E1F"/>
                </a:solidFill>
                <a:latin typeface="Adobe 宋体 Std L" panose="02020300000000000000" pitchFamily="18" charset="-122"/>
                <a:ea typeface="Adobe 宋体 Std L" panose="02020300000000000000" pitchFamily="18" charset="-122"/>
              </a:rPr>
              <a:t>原则等。</a:t>
            </a: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335210" y="164024"/>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2    </a:t>
            </a:r>
            <a:r>
              <a:rPr lang="zh-CN" altLang="en-US" sz="2600" dirty="0" smtClean="0">
                <a:solidFill>
                  <a:srgbClr val="C00000"/>
                </a:solidFill>
                <a:latin typeface="方正准圆_GBK" pitchFamily="65" charset="-122"/>
                <a:ea typeface="方正准圆_GBK" pitchFamily="65" charset="-122"/>
              </a:rPr>
              <a:t>劳动法</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125343069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335210" y="25157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二、劳动合同</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4" name="文本框 2">
            <a:extLst>
              <a:ext uri="{FF2B5EF4-FFF2-40B4-BE49-F238E27FC236}">
                <a16:creationId xmlns="" xmlns:a16="http://schemas.microsoft.com/office/drawing/2014/main" id="{8FF45739-E9BA-7E83-93BC-781D5B5F48CC}"/>
              </a:ext>
            </a:extLst>
          </p:cNvPr>
          <p:cNvSpPr txBox="1"/>
          <p:nvPr/>
        </p:nvSpPr>
        <p:spPr>
          <a:xfrm>
            <a:off x="404593" y="835375"/>
            <a:ext cx="11467859" cy="590931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签订劳动合同是求职过程的最后一个阶段，也是整个求职过程的重中之重。劳动合同</a:t>
            </a:r>
            <a:r>
              <a:rPr lang="zh-CN" altLang="en-US" dirty="0" smtClean="0">
                <a:solidFill>
                  <a:srgbClr val="221E1F"/>
                </a:solidFill>
                <a:latin typeface="Adobe 宋体 Std L" panose="02020300000000000000" pitchFamily="18" charset="-122"/>
                <a:ea typeface="Adobe 宋体 Std L" panose="02020300000000000000" pitchFamily="18" charset="-122"/>
              </a:rPr>
              <a:t>签订</a:t>
            </a:r>
            <a:r>
              <a:rPr lang="zh-CN" altLang="en-US" dirty="0">
                <a:solidFill>
                  <a:srgbClr val="221E1F"/>
                </a:solidFill>
                <a:latin typeface="Adobe 宋体 Std L" panose="02020300000000000000" pitchFamily="18" charset="-122"/>
                <a:ea typeface="Adobe 宋体 Std L" panose="02020300000000000000" pitchFamily="18" charset="-122"/>
              </a:rPr>
              <a:t>后，求职阶段虽告一段落，但依法签订的劳动合同会在合同有效期内以法律的形式约束</a:t>
            </a:r>
            <a:r>
              <a:rPr lang="zh-CN" altLang="en-US" dirty="0" smtClean="0">
                <a:solidFill>
                  <a:srgbClr val="221E1F"/>
                </a:solidFill>
                <a:latin typeface="Adobe 宋体 Std L" panose="02020300000000000000" pitchFamily="18" charset="-122"/>
                <a:ea typeface="Adobe 宋体 Std L" panose="02020300000000000000" pitchFamily="18" charset="-122"/>
              </a:rPr>
              <a:t>双方</a:t>
            </a:r>
            <a:r>
              <a:rPr lang="zh-CN" altLang="en-US" dirty="0">
                <a:solidFill>
                  <a:srgbClr val="221E1F"/>
                </a:solidFill>
                <a:latin typeface="Adobe 宋体 Std L" panose="02020300000000000000" pitchFamily="18" charset="-122"/>
                <a:ea typeface="Adobe 宋体 Std L" panose="02020300000000000000" pitchFamily="18" charset="-122"/>
              </a:rPr>
              <a:t>。中职生应该学会怎样签订劳动合同。</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劳动合同的法律效应与类型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）法律效应。劳动合同是求职者与用人单位确立劳动关系、明确双方权利和义务</a:t>
            </a:r>
            <a:r>
              <a:rPr lang="zh-CN" altLang="en-US" dirty="0" smtClean="0">
                <a:solidFill>
                  <a:srgbClr val="221E1F"/>
                </a:solidFill>
                <a:latin typeface="Adobe 宋体 Std L" panose="02020300000000000000" pitchFamily="18" charset="-122"/>
                <a:ea typeface="Adobe 宋体 Std L" panose="02020300000000000000" pitchFamily="18" charset="-122"/>
              </a:rPr>
              <a:t>的协议</a:t>
            </a:r>
            <a:r>
              <a:rPr lang="zh-CN" altLang="en-US" dirty="0">
                <a:solidFill>
                  <a:srgbClr val="221E1F"/>
                </a:solidFill>
                <a:latin typeface="Adobe 宋体 Std L" panose="02020300000000000000" pitchFamily="18" charset="-122"/>
                <a:ea typeface="Adobe 宋体 Std L" panose="02020300000000000000" pitchFamily="18" charset="-122"/>
              </a:rPr>
              <a:t>。在劳动合同中，求职者和用人单位是平等的合同主体，因此，双方订立劳动合同</a:t>
            </a:r>
            <a:r>
              <a:rPr lang="zh-CN" altLang="en-US" dirty="0" smtClean="0">
                <a:solidFill>
                  <a:srgbClr val="221E1F"/>
                </a:solidFill>
                <a:latin typeface="Adobe 宋体 Std L" panose="02020300000000000000" pitchFamily="18" charset="-122"/>
                <a:ea typeface="Adobe 宋体 Std L" panose="02020300000000000000" pitchFamily="18" charset="-122"/>
              </a:rPr>
              <a:t>应当平等</a:t>
            </a:r>
            <a:r>
              <a:rPr lang="zh-CN" altLang="en-US" dirty="0">
                <a:solidFill>
                  <a:srgbClr val="221E1F"/>
                </a:solidFill>
                <a:latin typeface="Adobe 宋体 Std L" panose="02020300000000000000" pitchFamily="18" charset="-122"/>
                <a:ea typeface="Adobe 宋体 Std L" panose="02020300000000000000" pitchFamily="18" charset="-122"/>
              </a:rPr>
              <a:t>、自愿、协商一致。劳动合同是求职者和用人单位建立劳动关系的凭证，是确立劳动</a:t>
            </a:r>
            <a:r>
              <a:rPr lang="zh-CN" altLang="en-US" dirty="0" smtClean="0">
                <a:solidFill>
                  <a:srgbClr val="221E1F"/>
                </a:solidFill>
                <a:latin typeface="Adobe 宋体 Std L" panose="02020300000000000000" pitchFamily="18" charset="-122"/>
                <a:ea typeface="Adobe 宋体 Std L" panose="02020300000000000000" pitchFamily="18" charset="-122"/>
              </a:rPr>
              <a:t>法律</a:t>
            </a:r>
            <a:r>
              <a:rPr lang="zh-CN" altLang="en-US" dirty="0">
                <a:solidFill>
                  <a:srgbClr val="221E1F"/>
                </a:solidFill>
                <a:latin typeface="Adobe 宋体 Std L" panose="02020300000000000000" pitchFamily="18" charset="-122"/>
                <a:ea typeface="Adobe 宋体 Std L" panose="02020300000000000000" pitchFamily="18" charset="-122"/>
              </a:rPr>
              <a:t>关系的形式，是调整劳动关系的手段，也是处理劳动争议的重要依据。</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）类型。劳动合同按照劳动者与用人单位不同形式的劳动关系可以分为录用合同</a:t>
            </a:r>
            <a:r>
              <a:rPr lang="zh-CN" altLang="en-US" dirty="0" smtClean="0">
                <a:solidFill>
                  <a:srgbClr val="221E1F"/>
                </a:solidFill>
                <a:latin typeface="Adobe 宋体 Std L" panose="02020300000000000000" pitchFamily="18" charset="-122"/>
                <a:ea typeface="Adobe 宋体 Std L" panose="02020300000000000000" pitchFamily="18" charset="-122"/>
              </a:rPr>
              <a:t>、聘用</a:t>
            </a:r>
            <a:r>
              <a:rPr lang="zh-CN" altLang="en-US" dirty="0">
                <a:solidFill>
                  <a:srgbClr val="221E1F"/>
                </a:solidFill>
                <a:latin typeface="Adobe 宋体 Std L" panose="02020300000000000000" pitchFamily="18" charset="-122"/>
                <a:ea typeface="Adobe 宋体 Std L" panose="02020300000000000000" pitchFamily="18" charset="-122"/>
              </a:rPr>
              <a:t>合同、借调合同、停薪留职合同等，其中录用合同是用人单位长期雇用劳动者而签订</a:t>
            </a:r>
            <a:r>
              <a:rPr lang="zh-CN" altLang="en-US" dirty="0" smtClean="0">
                <a:solidFill>
                  <a:srgbClr val="221E1F"/>
                </a:solidFill>
                <a:latin typeface="Adobe 宋体 Std L" panose="02020300000000000000" pitchFamily="18" charset="-122"/>
                <a:ea typeface="Adobe 宋体 Std L" panose="02020300000000000000" pitchFamily="18" charset="-122"/>
              </a:rPr>
              <a:t>的劳动</a:t>
            </a:r>
            <a:r>
              <a:rPr lang="zh-CN" altLang="en-US" dirty="0">
                <a:solidFill>
                  <a:srgbClr val="221E1F"/>
                </a:solidFill>
                <a:latin typeface="Adobe 宋体 Std L" panose="02020300000000000000" pitchFamily="18" charset="-122"/>
                <a:ea typeface="Adobe 宋体 Std L" panose="02020300000000000000" pitchFamily="18" charset="-122"/>
              </a:rPr>
              <a:t>合同，比如毕业生与用人单位签订的就业协议，这种合同是劳动合同中的基本类型。</a:t>
            </a:r>
            <a:r>
              <a:rPr lang="zh-CN" altLang="en-US" dirty="0" smtClean="0">
                <a:solidFill>
                  <a:srgbClr val="221E1F"/>
                </a:solidFill>
                <a:latin typeface="Adobe 宋体 Std L" panose="02020300000000000000" pitchFamily="18" charset="-122"/>
                <a:ea typeface="Adobe 宋体 Std L" panose="02020300000000000000" pitchFamily="18" charset="-122"/>
              </a:rPr>
              <a:t>此外</a:t>
            </a:r>
            <a:r>
              <a:rPr lang="zh-CN" altLang="en-US" dirty="0">
                <a:solidFill>
                  <a:srgbClr val="221E1F"/>
                </a:solidFill>
                <a:latin typeface="Adobe 宋体 Std L" panose="02020300000000000000" pitchFamily="18" charset="-122"/>
                <a:ea typeface="Adobe 宋体 Std L" panose="02020300000000000000" pitchFamily="18" charset="-122"/>
              </a:rPr>
              <a:t>，劳动合同也可以按照期限分为固定期限合同、无固定期限合同及临时工劳动合同等。</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劳动合同的主要内容和条款</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劳动合同是劳动者与用人单位确立劳动关系、明确双方权利和义务的协议，也是维护</a:t>
            </a:r>
            <a:r>
              <a:rPr lang="zh-CN" altLang="en-US" dirty="0" smtClean="0">
                <a:solidFill>
                  <a:srgbClr val="221E1F"/>
                </a:solidFill>
                <a:latin typeface="Adobe 宋体 Std L" panose="02020300000000000000" pitchFamily="18" charset="-122"/>
                <a:ea typeface="Adobe 宋体 Std L" panose="02020300000000000000" pitchFamily="18" charset="-122"/>
              </a:rPr>
              <a:t>劳动者</a:t>
            </a:r>
            <a:r>
              <a:rPr lang="zh-CN" altLang="en-US" dirty="0">
                <a:solidFill>
                  <a:srgbClr val="221E1F"/>
                </a:solidFill>
                <a:latin typeface="Adobe 宋体 Std L" panose="02020300000000000000" pitchFamily="18" charset="-122"/>
                <a:ea typeface="Adobe 宋体 Std L" panose="02020300000000000000" pitchFamily="18" charset="-122"/>
              </a:rPr>
              <a:t>和用人单位合法权益的保障。用人单位自用人之日起即与劳动者建立了劳动关系。</a:t>
            </a:r>
            <a:r>
              <a:rPr lang="zh-CN" altLang="en-US" dirty="0" smtClean="0">
                <a:solidFill>
                  <a:srgbClr val="221E1F"/>
                </a:solidFill>
                <a:latin typeface="Adobe 宋体 Std L" panose="02020300000000000000" pitchFamily="18" charset="-122"/>
                <a:ea typeface="Adobe 宋体 Std L" panose="02020300000000000000" pitchFamily="18" charset="-122"/>
              </a:rPr>
              <a:t>劳动合同</a:t>
            </a:r>
            <a:r>
              <a:rPr lang="zh-CN" altLang="en-US" dirty="0">
                <a:solidFill>
                  <a:srgbClr val="221E1F"/>
                </a:solidFill>
                <a:latin typeface="Adobe 宋体 Std L" panose="02020300000000000000" pitchFamily="18" charset="-122"/>
                <a:ea typeface="Adobe 宋体 Std L" panose="02020300000000000000" pitchFamily="18" charset="-122"/>
              </a:rPr>
              <a:t>应当具备以下八个方面的内容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27811169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404593" y="230692"/>
            <a:ext cx="11467859"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）劳动合同的期限。劳动合同的期限是指劳动合同具有法律约束力的时段，一般</a:t>
            </a:r>
            <a:r>
              <a:rPr lang="zh-CN" altLang="en-US" dirty="0" smtClean="0">
                <a:solidFill>
                  <a:srgbClr val="221E1F"/>
                </a:solidFill>
                <a:latin typeface="Adobe 宋体 Std L" panose="02020300000000000000" pitchFamily="18" charset="-122"/>
                <a:ea typeface="Adobe 宋体 Std L" panose="02020300000000000000" pitchFamily="18" charset="-122"/>
              </a:rPr>
              <a:t>可分为</a:t>
            </a:r>
            <a:r>
              <a:rPr lang="zh-CN" altLang="en-US" dirty="0">
                <a:solidFill>
                  <a:srgbClr val="221E1F"/>
                </a:solidFill>
                <a:latin typeface="Adobe 宋体 Std L" panose="02020300000000000000" pitchFamily="18" charset="-122"/>
                <a:ea typeface="Adobe 宋体 Std L" panose="02020300000000000000" pitchFamily="18" charset="-122"/>
              </a:rPr>
              <a:t>有固定期限、无固定期限和以完成一定的工作为期限三种。其中最常见的是有固定</a:t>
            </a:r>
            <a:r>
              <a:rPr lang="zh-CN" altLang="en-US" dirty="0" smtClean="0">
                <a:solidFill>
                  <a:srgbClr val="221E1F"/>
                </a:solidFill>
                <a:latin typeface="Adobe 宋体 Std L" panose="02020300000000000000" pitchFamily="18" charset="-122"/>
                <a:ea typeface="Adobe 宋体 Std L" panose="02020300000000000000" pitchFamily="18" charset="-122"/>
              </a:rPr>
              <a:t>期限的</a:t>
            </a:r>
            <a:r>
              <a:rPr lang="zh-CN" altLang="en-US" dirty="0">
                <a:solidFill>
                  <a:srgbClr val="221E1F"/>
                </a:solidFill>
                <a:latin typeface="Adobe 宋体 Std L" panose="02020300000000000000" pitchFamily="18" charset="-122"/>
                <a:ea typeface="Adobe 宋体 Std L" panose="02020300000000000000" pitchFamily="18" charset="-122"/>
              </a:rPr>
              <a:t>劳动合同，时间一般在 </a:t>
            </a:r>
            <a:r>
              <a:rPr lang="en-US" altLang="zh-CN" dirty="0">
                <a:solidFill>
                  <a:srgbClr val="221E1F"/>
                </a:solidFill>
                <a:latin typeface="Adobe 宋体 Std L" panose="02020300000000000000" pitchFamily="18" charset="-122"/>
                <a:ea typeface="Adobe 宋体 Std L" panose="02020300000000000000" pitchFamily="18" charset="-122"/>
              </a:rPr>
              <a:t>1 </a:t>
            </a:r>
            <a:r>
              <a:rPr lang="zh-CN" altLang="en-US" dirty="0">
                <a:solidFill>
                  <a:srgbClr val="221E1F"/>
                </a:solidFill>
                <a:latin typeface="Adobe 宋体 Std L" panose="02020300000000000000" pitchFamily="18" charset="-122"/>
                <a:ea typeface="Adobe 宋体 Std L" panose="02020300000000000000" pitchFamily="18" charset="-122"/>
              </a:rPr>
              <a:t>年以上 </a:t>
            </a:r>
            <a:r>
              <a:rPr lang="en-US" altLang="zh-CN" dirty="0">
                <a:solidFill>
                  <a:srgbClr val="221E1F"/>
                </a:solidFill>
                <a:latin typeface="Adobe 宋体 Std L" panose="02020300000000000000" pitchFamily="18" charset="-122"/>
                <a:ea typeface="Adobe 宋体 Std L" panose="02020300000000000000" pitchFamily="18" charset="-122"/>
              </a:rPr>
              <a:t>10 </a:t>
            </a:r>
            <a:r>
              <a:rPr lang="zh-CN" altLang="en-US" dirty="0">
                <a:solidFill>
                  <a:srgbClr val="221E1F"/>
                </a:solidFill>
                <a:latin typeface="Adobe 宋体 Std L" panose="02020300000000000000" pitchFamily="18" charset="-122"/>
                <a:ea typeface="Adobe 宋体 Std L" panose="02020300000000000000" pitchFamily="18" charset="-122"/>
              </a:rPr>
              <a:t>年之内。无固定期限的劳动合同具有特殊性，对于</a:t>
            </a:r>
            <a:r>
              <a:rPr lang="zh-CN" altLang="en-US" dirty="0" smtClean="0">
                <a:solidFill>
                  <a:srgbClr val="221E1F"/>
                </a:solidFill>
                <a:latin typeface="Adobe 宋体 Std L" panose="02020300000000000000" pitchFamily="18" charset="-122"/>
                <a:ea typeface="Adobe 宋体 Std L" panose="02020300000000000000" pitchFamily="18" charset="-122"/>
              </a:rPr>
              <a:t>什么</a:t>
            </a:r>
            <a:r>
              <a:rPr lang="zh-CN" altLang="en-US" dirty="0">
                <a:solidFill>
                  <a:srgbClr val="221E1F"/>
                </a:solidFill>
                <a:latin typeface="Adobe 宋体 Std L" panose="02020300000000000000" pitchFamily="18" charset="-122"/>
                <a:ea typeface="Adobe 宋体 Std L" panose="02020300000000000000" pitchFamily="18" charset="-122"/>
              </a:rPr>
              <a:t>条件的人可以签订无固定期限的劳动合同，都有相关规定。对于以完成一定工作任务为</a:t>
            </a:r>
            <a:r>
              <a:rPr lang="zh-CN" altLang="en-US" dirty="0" smtClean="0">
                <a:solidFill>
                  <a:srgbClr val="221E1F"/>
                </a:solidFill>
                <a:latin typeface="Adobe 宋体 Std L" panose="02020300000000000000" pitchFamily="18" charset="-122"/>
                <a:ea typeface="Adobe 宋体 Std L" panose="02020300000000000000" pitchFamily="18" charset="-122"/>
              </a:rPr>
              <a:t>期限</a:t>
            </a:r>
            <a:r>
              <a:rPr lang="zh-CN" altLang="en-US" dirty="0">
                <a:solidFill>
                  <a:srgbClr val="221E1F"/>
                </a:solidFill>
                <a:latin typeface="Adobe 宋体 Std L" panose="02020300000000000000" pitchFamily="18" charset="-122"/>
                <a:ea typeface="Adobe 宋体 Std L" panose="02020300000000000000" pitchFamily="18" charset="-122"/>
              </a:rPr>
              <a:t>的劳动合同，一般适用于特殊行业，如建筑业等，这种劳动合同在日常生活中并不常见</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）工作内容。劳动合同中的工作内容条款是劳动合同的核心条款，它是用人单位</a:t>
            </a:r>
            <a:r>
              <a:rPr lang="zh-CN" altLang="en-US" dirty="0" smtClean="0">
                <a:solidFill>
                  <a:srgbClr val="221E1F"/>
                </a:solidFill>
                <a:latin typeface="Adobe 宋体 Std L" panose="02020300000000000000" pitchFamily="18" charset="-122"/>
                <a:ea typeface="Adobe 宋体 Std L" panose="02020300000000000000" pitchFamily="18" charset="-122"/>
              </a:rPr>
              <a:t>使用</a:t>
            </a:r>
            <a:r>
              <a:rPr lang="zh-CN" altLang="en-US" dirty="0">
                <a:solidFill>
                  <a:srgbClr val="221E1F"/>
                </a:solidFill>
                <a:latin typeface="Adobe 宋体 Std L" panose="02020300000000000000" pitchFamily="18" charset="-122"/>
                <a:ea typeface="Adobe 宋体 Std L" panose="02020300000000000000" pitchFamily="18" charset="-122"/>
              </a:rPr>
              <a:t>劳动者的目的，也是劳动者为用人单位提供劳动以获取劳动报酬的原因。主要内容包括</a:t>
            </a:r>
            <a:r>
              <a:rPr lang="zh-CN" altLang="en-US" dirty="0" smtClean="0">
                <a:solidFill>
                  <a:srgbClr val="221E1F"/>
                </a:solidFill>
                <a:latin typeface="Adobe 宋体 Std L" panose="02020300000000000000" pitchFamily="18" charset="-122"/>
                <a:ea typeface="Adobe 宋体 Std L" panose="02020300000000000000" pitchFamily="18" charset="-122"/>
              </a:rPr>
              <a:t>劳动者</a:t>
            </a:r>
            <a:r>
              <a:rPr lang="zh-CN" altLang="en-US" dirty="0">
                <a:solidFill>
                  <a:srgbClr val="221E1F"/>
                </a:solidFill>
                <a:latin typeface="Adobe 宋体 Std L" panose="02020300000000000000" pitchFamily="18" charset="-122"/>
                <a:ea typeface="Adobe 宋体 Std L" panose="02020300000000000000" pitchFamily="18" charset="-122"/>
              </a:rPr>
              <a:t>的工种和岗位，以及该岗位应完成的工作任务、工作地点。这些内容要求规定得明确</a:t>
            </a:r>
            <a:r>
              <a:rPr lang="zh-CN" altLang="en-US" dirty="0" smtClean="0">
                <a:solidFill>
                  <a:srgbClr val="221E1F"/>
                </a:solidFill>
                <a:latin typeface="Adobe 宋体 Std L" panose="02020300000000000000" pitchFamily="18" charset="-122"/>
                <a:ea typeface="Adobe 宋体 Std L" panose="02020300000000000000" pitchFamily="18" charset="-122"/>
              </a:rPr>
              <a:t>、具体</a:t>
            </a:r>
            <a:r>
              <a:rPr lang="zh-CN" altLang="en-US" dirty="0">
                <a:solidFill>
                  <a:srgbClr val="221E1F"/>
                </a:solidFill>
                <a:latin typeface="Adobe 宋体 Std L" panose="02020300000000000000" pitchFamily="18" charset="-122"/>
                <a:ea typeface="Adobe 宋体 Std L" panose="02020300000000000000" pitchFamily="18" charset="-122"/>
              </a:rPr>
              <a:t>，以便遵照执行。</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）劳动保护和劳动条件。劳动保护是指用人单位为了防止劳动过程中的事故，</a:t>
            </a:r>
            <a:r>
              <a:rPr lang="zh-CN" altLang="en-US" dirty="0" smtClean="0">
                <a:solidFill>
                  <a:srgbClr val="221E1F"/>
                </a:solidFill>
                <a:latin typeface="Adobe 宋体 Std L" panose="02020300000000000000" pitchFamily="18" charset="-122"/>
                <a:ea typeface="Adobe 宋体 Std L" panose="02020300000000000000" pitchFamily="18" charset="-122"/>
              </a:rPr>
              <a:t>减少职业</a:t>
            </a:r>
            <a:r>
              <a:rPr lang="zh-CN" altLang="en-US" dirty="0">
                <a:solidFill>
                  <a:srgbClr val="221E1F"/>
                </a:solidFill>
                <a:latin typeface="Adobe 宋体 Std L" panose="02020300000000000000" pitchFamily="18" charset="-122"/>
                <a:ea typeface="Adobe 宋体 Std L" panose="02020300000000000000" pitchFamily="18" charset="-122"/>
              </a:rPr>
              <a:t>危害，保障劳动者的生命安全和健康而采取的各种措施。劳动条件是指用人单位对</a:t>
            </a:r>
            <a:r>
              <a:rPr lang="zh-CN" altLang="en-US" dirty="0" smtClean="0">
                <a:solidFill>
                  <a:srgbClr val="221E1F"/>
                </a:solidFill>
                <a:latin typeface="Adobe 宋体 Std L" panose="02020300000000000000" pitchFamily="18" charset="-122"/>
                <a:ea typeface="Adobe 宋体 Std L" panose="02020300000000000000" pitchFamily="18" charset="-122"/>
              </a:rPr>
              <a:t>劳动者</a:t>
            </a:r>
            <a:r>
              <a:rPr lang="zh-CN" altLang="en-US" dirty="0">
                <a:solidFill>
                  <a:srgbClr val="221E1F"/>
                </a:solidFill>
                <a:latin typeface="Adobe 宋体 Std L" panose="02020300000000000000" pitchFamily="18" charset="-122"/>
                <a:ea typeface="Adobe 宋体 Std L" panose="02020300000000000000" pitchFamily="18" charset="-122"/>
              </a:rPr>
              <a:t>从事某项劳动提供的必要条件。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）劳动报酬。获取劳动报酬是劳动者向用人单位提供劳动的主要目的。劳动者的</a:t>
            </a:r>
            <a:r>
              <a:rPr lang="zh-CN" altLang="en-US" dirty="0" smtClean="0">
                <a:solidFill>
                  <a:srgbClr val="221E1F"/>
                </a:solidFill>
                <a:latin typeface="Adobe 宋体 Std L" panose="02020300000000000000" pitchFamily="18" charset="-122"/>
                <a:ea typeface="Adobe 宋体 Std L" panose="02020300000000000000" pitchFamily="18" charset="-122"/>
              </a:rPr>
              <a:t>劳动</a:t>
            </a:r>
            <a:r>
              <a:rPr lang="zh-CN" altLang="en-US" dirty="0">
                <a:solidFill>
                  <a:srgbClr val="221E1F"/>
                </a:solidFill>
                <a:latin typeface="Adobe 宋体 Std L" panose="02020300000000000000" pitchFamily="18" charset="-122"/>
                <a:ea typeface="Adobe 宋体 Std L" panose="02020300000000000000" pitchFamily="18" charset="-122"/>
              </a:rPr>
              <a:t>报酬包括工资、奖金和津贴的数额或计算办法。劳动报酬必须符合国家法律、法规的</a:t>
            </a:r>
            <a:r>
              <a:rPr lang="zh-CN" altLang="en-US" dirty="0" smtClean="0">
                <a:solidFill>
                  <a:srgbClr val="221E1F"/>
                </a:solidFill>
                <a:latin typeface="Adobe 宋体 Std L" panose="02020300000000000000" pitchFamily="18" charset="-122"/>
                <a:ea typeface="Adobe 宋体 Std L" panose="02020300000000000000" pitchFamily="18" charset="-122"/>
              </a:rPr>
              <a:t>规定</a:t>
            </a:r>
            <a:r>
              <a:rPr lang="zh-CN" altLang="en-US" dirty="0">
                <a:solidFill>
                  <a:srgbClr val="221E1F"/>
                </a:solidFill>
                <a:latin typeface="Adobe 宋体 Std L" panose="02020300000000000000" pitchFamily="18" charset="-122"/>
                <a:ea typeface="Adobe 宋体 Std L" panose="02020300000000000000" pitchFamily="18" charset="-122"/>
              </a:rPr>
              <a:t>，如工资不得低于最低工资的标准，工资支付的期限和形式不得违反有关规定等。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）社会保险。目前执行的社会保险包括养老保险、基本医疗保险、失业保险和</a:t>
            </a:r>
            <a:r>
              <a:rPr lang="zh-CN" altLang="en-US" dirty="0" smtClean="0">
                <a:solidFill>
                  <a:srgbClr val="221E1F"/>
                </a:solidFill>
                <a:latin typeface="Adobe 宋体 Std L" panose="02020300000000000000" pitchFamily="18" charset="-122"/>
                <a:ea typeface="Adobe 宋体 Std L" panose="02020300000000000000" pitchFamily="18" charset="-122"/>
              </a:rPr>
              <a:t>工伤保险</a:t>
            </a:r>
            <a:r>
              <a:rPr lang="zh-CN" altLang="en-US" dirty="0">
                <a:solidFill>
                  <a:srgbClr val="221E1F"/>
                </a:solidFill>
                <a:latin typeface="Adobe 宋体 Std L" panose="02020300000000000000" pitchFamily="18" charset="-122"/>
                <a:ea typeface="Adobe 宋体 Std L" panose="02020300000000000000" pitchFamily="18" charset="-122"/>
              </a:rPr>
              <a:t>四项，其中前三项用人单位和职工都必须缴纳社会保险费，工伤保险由用人单位缴纳</a:t>
            </a:r>
            <a:r>
              <a:rPr lang="zh-CN" altLang="en-US" dirty="0" smtClean="0">
                <a:solidFill>
                  <a:srgbClr val="221E1F"/>
                </a:solidFill>
                <a:latin typeface="Adobe 宋体 Std L" panose="02020300000000000000" pitchFamily="18" charset="-122"/>
                <a:ea typeface="Adobe 宋体 Std L" panose="02020300000000000000" pitchFamily="18" charset="-122"/>
              </a:rPr>
              <a:t>保险费</a:t>
            </a:r>
            <a:r>
              <a:rPr lang="zh-CN" altLang="en-US" dirty="0">
                <a:solidFill>
                  <a:srgbClr val="221E1F"/>
                </a:solidFill>
                <a:latin typeface="Adobe 宋体 Std L" panose="02020300000000000000" pitchFamily="18" charset="-122"/>
                <a:ea typeface="Adobe 宋体 Std L" panose="02020300000000000000" pitchFamily="18" charset="-122"/>
              </a:rPr>
              <a:t>，职工个人不需缴纳</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970971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404593" y="230692"/>
            <a:ext cx="11467859" cy="5909310"/>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）劳动纪律。这是指劳动者必须遵守的用人单位的工作秩序和劳动规则。</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）劳动合同的终止条件。这是指劳动合同法律关系终结和撤销的条件。劳动合同</a:t>
            </a:r>
            <a:r>
              <a:rPr lang="zh-CN" altLang="en-US" dirty="0" smtClean="0">
                <a:solidFill>
                  <a:srgbClr val="221E1F"/>
                </a:solidFill>
                <a:latin typeface="Adobe 宋体 Std L" panose="02020300000000000000" pitchFamily="18" charset="-122"/>
                <a:ea typeface="Adobe 宋体 Std L" panose="02020300000000000000" pitchFamily="18" charset="-122"/>
              </a:rPr>
              <a:t>双方</a:t>
            </a:r>
            <a:r>
              <a:rPr lang="zh-CN" altLang="en-US" dirty="0">
                <a:solidFill>
                  <a:srgbClr val="221E1F"/>
                </a:solidFill>
                <a:latin typeface="Adobe 宋体 Std L" panose="02020300000000000000" pitchFamily="18" charset="-122"/>
                <a:ea typeface="Adobe 宋体 Std L" panose="02020300000000000000" pitchFamily="18" charset="-122"/>
              </a:rPr>
              <a:t>当事人可以在法律规定的基础上，就劳动合同的终止进行约定，当事人双方约定的终止</a:t>
            </a:r>
            <a:r>
              <a:rPr lang="zh-CN" altLang="en-US" dirty="0" smtClean="0">
                <a:solidFill>
                  <a:srgbClr val="221E1F"/>
                </a:solidFill>
                <a:latin typeface="Adobe 宋体 Std L" panose="02020300000000000000" pitchFamily="18" charset="-122"/>
                <a:ea typeface="Adobe 宋体 Std L" panose="02020300000000000000" pitchFamily="18" charset="-122"/>
              </a:rPr>
              <a:t>条件</a:t>
            </a:r>
            <a:r>
              <a:rPr lang="zh-CN" altLang="en-US" dirty="0">
                <a:solidFill>
                  <a:srgbClr val="221E1F"/>
                </a:solidFill>
                <a:latin typeface="Adobe 宋体 Std L" panose="02020300000000000000" pitchFamily="18" charset="-122"/>
                <a:ea typeface="Adobe 宋体 Std L" panose="02020300000000000000" pitchFamily="18" charset="-122"/>
              </a:rPr>
              <a:t>一旦出现，劳动合同就会终止。</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8</a:t>
            </a:r>
            <a:r>
              <a:rPr lang="zh-CN" altLang="en-US" dirty="0">
                <a:solidFill>
                  <a:srgbClr val="221E1F"/>
                </a:solidFill>
                <a:latin typeface="Adobe 宋体 Std L" panose="02020300000000000000" pitchFamily="18" charset="-122"/>
                <a:ea typeface="Adobe 宋体 Std L" panose="02020300000000000000" pitchFamily="18" charset="-122"/>
              </a:rPr>
              <a:t>）违反劳动合同的责任。这是指违反劳动合同约定的各项义务所应当承担的</a:t>
            </a:r>
            <a:r>
              <a:rPr lang="zh-CN" altLang="en-US" dirty="0" smtClean="0">
                <a:solidFill>
                  <a:srgbClr val="221E1F"/>
                </a:solidFill>
                <a:latin typeface="Adobe 宋体 Std L" panose="02020300000000000000" pitchFamily="18" charset="-122"/>
                <a:ea typeface="Adobe 宋体 Std L" panose="02020300000000000000" pitchFamily="18" charset="-122"/>
              </a:rPr>
              <a:t>法律责任</a:t>
            </a:r>
            <a:r>
              <a:rPr lang="zh-CN" altLang="en-US" dirty="0">
                <a:solidFill>
                  <a:srgbClr val="221E1F"/>
                </a:solidFill>
                <a:latin typeface="Adobe 宋体 Std L" panose="02020300000000000000" pitchFamily="18" charset="-122"/>
                <a:ea typeface="Adobe 宋体 Std L" panose="02020300000000000000" pitchFamily="18" charset="-122"/>
              </a:rPr>
              <a:t>。为了保护劳动合同的履行，必须在劳动合同中约定有关违反劳动合同的责任条款，</a:t>
            </a:r>
            <a:r>
              <a:rPr lang="zh-CN" altLang="en-US" dirty="0" smtClean="0">
                <a:solidFill>
                  <a:srgbClr val="221E1F"/>
                </a:solidFill>
                <a:latin typeface="Adobe 宋体 Std L" panose="02020300000000000000" pitchFamily="18" charset="-122"/>
                <a:ea typeface="Adobe 宋体 Std L" panose="02020300000000000000" pitchFamily="18" charset="-122"/>
              </a:rPr>
              <a:t>包括一方</a:t>
            </a:r>
            <a:r>
              <a:rPr lang="zh-CN" altLang="en-US" dirty="0">
                <a:solidFill>
                  <a:srgbClr val="221E1F"/>
                </a:solidFill>
                <a:latin typeface="Adobe 宋体 Std L" panose="02020300000000000000" pitchFamily="18" charset="-122"/>
                <a:ea typeface="Adobe 宋体 Std L" panose="02020300000000000000" pitchFamily="18" charset="-122"/>
              </a:rPr>
              <a:t>当事人不履行或者不完全履行劳动合同，以及违反约定或者法规条件解除劳动合同所</a:t>
            </a:r>
            <a:r>
              <a:rPr lang="zh-CN" altLang="en-US" dirty="0" smtClean="0">
                <a:solidFill>
                  <a:srgbClr val="221E1F"/>
                </a:solidFill>
                <a:latin typeface="Adobe 宋体 Std L" panose="02020300000000000000" pitchFamily="18" charset="-122"/>
                <a:ea typeface="Adobe 宋体 Std L" panose="02020300000000000000" pitchFamily="18" charset="-122"/>
              </a:rPr>
              <a:t>应承</a:t>
            </a:r>
            <a:r>
              <a:rPr lang="zh-CN" altLang="en-US" dirty="0">
                <a:solidFill>
                  <a:srgbClr val="221E1F"/>
                </a:solidFill>
                <a:latin typeface="Adobe 宋体 Std L" panose="02020300000000000000" pitchFamily="18" charset="-122"/>
                <a:ea typeface="Adobe 宋体 Std L" panose="02020300000000000000" pitchFamily="18" charset="-122"/>
              </a:rPr>
              <a:t>担的法律责任。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除了上述八项条款外，用人单位和劳动者还可以约定以下几个方面的内容：试用期、</a:t>
            </a:r>
            <a:r>
              <a:rPr lang="zh-CN" altLang="en-US" dirty="0" smtClean="0">
                <a:solidFill>
                  <a:srgbClr val="221E1F"/>
                </a:solidFill>
                <a:latin typeface="Adobe 宋体 Std L" panose="02020300000000000000" pitchFamily="18" charset="-122"/>
                <a:ea typeface="Adobe 宋体 Std L" panose="02020300000000000000" pitchFamily="18" charset="-122"/>
              </a:rPr>
              <a:t>培训</a:t>
            </a:r>
            <a:r>
              <a:rPr lang="zh-CN" altLang="en-US" dirty="0">
                <a:solidFill>
                  <a:srgbClr val="221E1F"/>
                </a:solidFill>
                <a:latin typeface="Adobe 宋体 Std L" panose="02020300000000000000" pitchFamily="18" charset="-122"/>
                <a:ea typeface="Adobe 宋体 Std L" panose="02020300000000000000" pitchFamily="18" charset="-122"/>
              </a:rPr>
              <a:t>、保守商业秘密、补充保险和福利待遇以及其他经双方当事人协商一致的事项等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签订劳动合同的步骤及其注意事项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）签订劳动合同前</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a:t>
            </a:r>
            <a:r>
              <a:rPr lang="zh-CN" altLang="en-US" dirty="0">
                <a:solidFill>
                  <a:srgbClr val="221E1F"/>
                </a:solidFill>
                <a:latin typeface="Adobe 宋体 Std L" panose="02020300000000000000" pitchFamily="18" charset="-122"/>
                <a:ea typeface="Adobe 宋体 Std L" panose="02020300000000000000" pitchFamily="18" charset="-122"/>
              </a:rPr>
              <a:t>要多提</a:t>
            </a:r>
            <a:r>
              <a:rPr lang="zh-CN" altLang="en-US" dirty="0" smtClean="0">
                <a:solidFill>
                  <a:srgbClr val="221E1F"/>
                </a:solidFill>
                <a:latin typeface="Adobe 宋体 Std L" panose="02020300000000000000" pitchFamily="18" charset="-122"/>
                <a:ea typeface="Adobe 宋体 Std L" panose="02020300000000000000" pitchFamily="18" charset="-122"/>
              </a:rPr>
              <a:t>问题</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a:t>
            </a:r>
            <a:r>
              <a:rPr lang="zh-CN" altLang="en-US" dirty="0">
                <a:solidFill>
                  <a:srgbClr val="221E1F"/>
                </a:solidFill>
                <a:latin typeface="Adobe 宋体 Std L" panose="02020300000000000000" pitchFamily="18" charset="-122"/>
                <a:ea typeface="Adobe 宋体 Std L" panose="02020300000000000000" pitchFamily="18" charset="-122"/>
              </a:rPr>
              <a:t>要求签订书面</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a:t>
            </a:r>
            <a:r>
              <a:rPr lang="zh-CN" altLang="en-US" dirty="0">
                <a:solidFill>
                  <a:srgbClr val="221E1F"/>
                </a:solidFill>
                <a:latin typeface="Adobe 宋体 Std L" panose="02020300000000000000" pitchFamily="18" charset="-122"/>
                <a:ea typeface="Adobe 宋体 Std L" panose="02020300000000000000" pitchFamily="18" charset="-122"/>
              </a:rPr>
              <a:t>要求阅览合同</a:t>
            </a:r>
            <a:r>
              <a:rPr lang="zh-CN" altLang="en-US" dirty="0" smtClean="0">
                <a:solidFill>
                  <a:srgbClr val="221E1F"/>
                </a:solidFill>
                <a:latin typeface="Adobe 宋体 Std L" panose="02020300000000000000" pitchFamily="18" charset="-122"/>
                <a:ea typeface="Adobe 宋体 Std L" panose="02020300000000000000" pitchFamily="18" charset="-122"/>
              </a:rPr>
              <a:t>范本</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a:t>
            </a:r>
            <a:r>
              <a:rPr lang="zh-CN" altLang="en-US" dirty="0">
                <a:solidFill>
                  <a:srgbClr val="221E1F"/>
                </a:solidFill>
                <a:latin typeface="Adobe 宋体 Std L" panose="02020300000000000000" pitchFamily="18" charset="-122"/>
                <a:ea typeface="Adobe 宋体 Std L" panose="02020300000000000000" pitchFamily="18" charset="-122"/>
              </a:rPr>
              <a:t>要不签合同不试用</a:t>
            </a:r>
          </a:p>
        </p:txBody>
      </p:sp>
    </p:spTree>
    <p:extLst>
      <p:ext uri="{BB962C8B-B14F-4D97-AF65-F5344CB8AC3E}">
        <p14:creationId xmlns:p14="http://schemas.microsoft.com/office/powerpoint/2010/main" val="9237082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404593" y="97960"/>
            <a:ext cx="11467859" cy="6740307"/>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）签订劳动合同时。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劳动合同是用人单位和求职者建立劳动关系、履行各自义务、维护各自权利的依据。</a:t>
            </a:r>
            <a:r>
              <a:rPr lang="zh-CN" altLang="en-US" dirty="0" smtClean="0">
                <a:solidFill>
                  <a:srgbClr val="221E1F"/>
                </a:solidFill>
                <a:latin typeface="Adobe 宋体 Std L" panose="02020300000000000000" pitchFamily="18" charset="-122"/>
                <a:ea typeface="Adobe 宋体 Std L" panose="02020300000000000000" pitchFamily="18" charset="-122"/>
              </a:rPr>
              <a:t>在签订</a:t>
            </a:r>
            <a:r>
              <a:rPr lang="zh-CN" altLang="en-US" dirty="0">
                <a:solidFill>
                  <a:srgbClr val="221E1F"/>
                </a:solidFill>
                <a:latin typeface="Adobe 宋体 Std L" panose="02020300000000000000" pitchFamily="18" charset="-122"/>
                <a:ea typeface="Adobe 宋体 Std L" panose="02020300000000000000" pitchFamily="18" charset="-122"/>
              </a:rPr>
              <a:t>劳动合同时，双方的地位是平等的。但是，由于求职者对劳动合同的重要性认识不足</a:t>
            </a:r>
            <a:r>
              <a:rPr lang="zh-CN" altLang="en-US" dirty="0" smtClean="0">
                <a:solidFill>
                  <a:srgbClr val="221E1F"/>
                </a:solidFill>
                <a:latin typeface="Adobe 宋体 Std L" panose="02020300000000000000" pitchFamily="18" charset="-122"/>
                <a:ea typeface="Adobe 宋体 Std L" panose="02020300000000000000" pitchFamily="18" charset="-122"/>
              </a:rPr>
              <a:t>，对</a:t>
            </a:r>
            <a:r>
              <a:rPr lang="zh-CN" altLang="en-US" dirty="0">
                <a:solidFill>
                  <a:srgbClr val="221E1F"/>
                </a:solidFill>
                <a:latin typeface="Adobe 宋体 Std L" panose="02020300000000000000" pitchFamily="18" charset="-122"/>
                <a:ea typeface="Adobe 宋体 Std L" panose="02020300000000000000" pitchFamily="18" charset="-122"/>
              </a:rPr>
              <a:t>签订劳动合同的知识掌握不多，所签订的劳动合同往往有不少漏洞。一方面是由于求职</a:t>
            </a:r>
            <a:r>
              <a:rPr lang="zh-CN" altLang="en-US" dirty="0" smtClean="0">
                <a:solidFill>
                  <a:srgbClr val="221E1F"/>
                </a:solidFill>
                <a:latin typeface="Adobe 宋体 Std L" panose="02020300000000000000" pitchFamily="18" charset="-122"/>
                <a:ea typeface="Adobe 宋体 Std L" panose="02020300000000000000" pitchFamily="18" charset="-122"/>
              </a:rPr>
              <a:t>者粗心大意</a:t>
            </a:r>
            <a:r>
              <a:rPr lang="zh-CN" altLang="en-US" dirty="0">
                <a:solidFill>
                  <a:srgbClr val="221E1F"/>
                </a:solidFill>
                <a:latin typeface="Adobe 宋体 Std L" panose="02020300000000000000" pitchFamily="18" charset="-122"/>
                <a:ea typeface="Adobe 宋体 Std L" panose="02020300000000000000" pitchFamily="18" charset="-122"/>
              </a:rPr>
              <a:t>、缺少经验等原因造成；另一方面，用人单位也有意无意在劳动合同中加入了</a:t>
            </a:r>
            <a:r>
              <a:rPr lang="zh-CN" altLang="en-US" dirty="0" smtClean="0">
                <a:solidFill>
                  <a:srgbClr val="221E1F"/>
                </a:solidFill>
                <a:latin typeface="Adobe 宋体 Std L" panose="02020300000000000000" pitchFamily="18" charset="-122"/>
                <a:ea typeface="Adobe 宋体 Std L" panose="02020300000000000000" pitchFamily="18" charset="-122"/>
              </a:rPr>
              <a:t>一些不利于</a:t>
            </a:r>
            <a:r>
              <a:rPr lang="zh-CN" altLang="en-US" dirty="0">
                <a:solidFill>
                  <a:srgbClr val="221E1F"/>
                </a:solidFill>
                <a:latin typeface="Adobe 宋体 Std L" panose="02020300000000000000" pitchFamily="18" charset="-122"/>
                <a:ea typeface="Adobe 宋体 Std L" panose="02020300000000000000" pitchFamily="18" charset="-122"/>
              </a:rPr>
              <a:t>求职者的内容。求职者在签订合同时一定要明辨是非，谨防签订以下几种不平等的</a:t>
            </a:r>
            <a:r>
              <a:rPr lang="zh-CN" altLang="en-US" dirty="0" smtClean="0">
                <a:solidFill>
                  <a:srgbClr val="221E1F"/>
                </a:solidFill>
                <a:latin typeface="Adobe 宋体 Std L" panose="02020300000000000000" pitchFamily="18" charset="-122"/>
                <a:ea typeface="Adobe 宋体 Std L" panose="02020300000000000000" pitchFamily="18" charset="-122"/>
              </a:rPr>
              <a:t>劳动</a:t>
            </a:r>
            <a:r>
              <a:rPr lang="zh-CN" altLang="en-US" dirty="0">
                <a:solidFill>
                  <a:srgbClr val="221E1F"/>
                </a:solidFill>
                <a:latin typeface="Adobe 宋体 Std L" panose="02020300000000000000" pitchFamily="18" charset="-122"/>
                <a:ea typeface="Adobe 宋体 Std L" panose="02020300000000000000" pitchFamily="18" charset="-122"/>
              </a:rPr>
              <a:t>合同</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口头</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模糊</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 </a:t>
            </a:r>
            <a:r>
              <a:rPr lang="zh-CN" altLang="en-US" dirty="0">
                <a:solidFill>
                  <a:srgbClr val="221E1F"/>
                </a:solidFill>
                <a:latin typeface="Adobe 宋体 Std L" panose="02020300000000000000" pitchFamily="18" charset="-122"/>
                <a:ea typeface="Adobe 宋体 Std L" panose="02020300000000000000" pitchFamily="18" charset="-122"/>
              </a:rPr>
              <a:t>不全</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 </a:t>
            </a:r>
            <a:r>
              <a:rPr lang="zh-CN" altLang="en-US" dirty="0">
                <a:solidFill>
                  <a:srgbClr val="221E1F"/>
                </a:solidFill>
                <a:latin typeface="Adobe 宋体 Std L" panose="02020300000000000000" pitchFamily="18" charset="-122"/>
                <a:ea typeface="Adobe 宋体 Std L" panose="02020300000000000000" pitchFamily="18" charset="-122"/>
              </a:rPr>
              <a:t>单方</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E </a:t>
            </a:r>
            <a:r>
              <a:rPr lang="zh-CN" altLang="en-US" dirty="0">
                <a:solidFill>
                  <a:srgbClr val="221E1F"/>
                </a:solidFill>
                <a:latin typeface="Adobe 宋体 Std L" panose="02020300000000000000" pitchFamily="18" charset="-122"/>
                <a:ea typeface="Adobe 宋体 Std L" panose="02020300000000000000" pitchFamily="18" charset="-122"/>
              </a:rPr>
              <a:t>卖身</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F </a:t>
            </a:r>
            <a:r>
              <a:rPr lang="zh-CN" altLang="en-US" dirty="0">
                <a:solidFill>
                  <a:srgbClr val="221E1F"/>
                </a:solidFill>
                <a:latin typeface="Adobe 宋体 Std L" panose="02020300000000000000" pitchFamily="18" charset="-122"/>
                <a:ea typeface="Adobe 宋体 Std L" panose="02020300000000000000" pitchFamily="18" charset="-122"/>
              </a:rPr>
              <a:t>抵押</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G </a:t>
            </a:r>
            <a:r>
              <a:rPr lang="zh-CN" altLang="en-US" dirty="0">
                <a:solidFill>
                  <a:srgbClr val="221E1F"/>
                </a:solidFill>
                <a:latin typeface="Adobe 宋体 Std L" panose="02020300000000000000" pitchFamily="18" charset="-122"/>
                <a:ea typeface="Adobe 宋体 Std L" panose="02020300000000000000" pitchFamily="18" charset="-122"/>
              </a:rPr>
              <a:t>双份</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H </a:t>
            </a:r>
            <a:r>
              <a:rPr lang="zh-CN" altLang="en-US" dirty="0">
                <a:solidFill>
                  <a:srgbClr val="221E1F"/>
                </a:solidFill>
                <a:latin typeface="Adobe 宋体 Std L" panose="02020300000000000000" pitchFamily="18" charset="-122"/>
                <a:ea typeface="Adobe 宋体 Std L" panose="02020300000000000000" pitchFamily="18" charset="-122"/>
              </a:rPr>
              <a:t>生死</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I </a:t>
            </a:r>
            <a:r>
              <a:rPr lang="zh-CN" altLang="en-US" dirty="0">
                <a:solidFill>
                  <a:srgbClr val="221E1F"/>
                </a:solidFill>
                <a:latin typeface="Adobe 宋体 Std L" panose="02020300000000000000" pitchFamily="18" charset="-122"/>
                <a:ea typeface="Adobe 宋体 Std L" panose="02020300000000000000" pitchFamily="18" charset="-122"/>
              </a:rPr>
              <a:t>收费</a:t>
            </a:r>
            <a:r>
              <a:rPr lang="zh-CN" altLang="en-US" dirty="0" smtClean="0">
                <a:solidFill>
                  <a:srgbClr val="221E1F"/>
                </a:solidFill>
                <a:latin typeface="Adobe 宋体 Std L" panose="02020300000000000000" pitchFamily="18" charset="-122"/>
                <a:ea typeface="Adobe 宋体 Std L" panose="02020300000000000000" pitchFamily="18" charset="-122"/>
              </a:rPr>
              <a:t>合同</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J </a:t>
            </a:r>
            <a:r>
              <a:rPr lang="zh-CN" altLang="en-US" dirty="0">
                <a:solidFill>
                  <a:srgbClr val="221E1F"/>
                </a:solidFill>
                <a:latin typeface="Adobe 宋体 Std L" panose="02020300000000000000" pitchFamily="18" charset="-122"/>
                <a:ea typeface="Adobe 宋体 Std L" panose="02020300000000000000" pitchFamily="18" charset="-122"/>
              </a:rPr>
              <a:t>私藏合同</a:t>
            </a:r>
          </a:p>
        </p:txBody>
      </p:sp>
    </p:spTree>
    <p:extLst>
      <p:ext uri="{BB962C8B-B14F-4D97-AF65-F5344CB8AC3E}">
        <p14:creationId xmlns:p14="http://schemas.microsoft.com/office/powerpoint/2010/main" val="170129488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404593" y="230692"/>
            <a:ext cx="11467859" cy="50783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）签订劳动合同后。</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依法签订的劳动合同具有法律约束力。劳动合同签订后，求职者便成为用人单位的</a:t>
            </a:r>
            <a:r>
              <a:rPr lang="zh-CN" altLang="en-US" dirty="0" smtClean="0">
                <a:solidFill>
                  <a:srgbClr val="221E1F"/>
                </a:solidFill>
                <a:latin typeface="Adobe 宋体 Std L" panose="02020300000000000000" pitchFamily="18" charset="-122"/>
                <a:ea typeface="Adobe 宋体 Std L" panose="02020300000000000000" pitchFamily="18" charset="-122"/>
              </a:rPr>
              <a:t>一员</a:t>
            </a:r>
            <a:r>
              <a:rPr lang="zh-CN" altLang="en-US" dirty="0">
                <a:solidFill>
                  <a:srgbClr val="221E1F"/>
                </a:solidFill>
                <a:latin typeface="Adobe 宋体 Std L" panose="02020300000000000000" pitchFamily="18" charset="-122"/>
                <a:ea typeface="Adobe 宋体 Std L" panose="02020300000000000000" pitchFamily="18" charset="-122"/>
              </a:rPr>
              <a:t>，承担某种职务职责或某项工作，遵守用人单位的规章制度，完成劳动任务；用人单位</a:t>
            </a:r>
            <a:r>
              <a:rPr lang="zh-CN" altLang="en-US" dirty="0" smtClean="0">
                <a:solidFill>
                  <a:srgbClr val="221E1F"/>
                </a:solidFill>
                <a:latin typeface="Adobe 宋体 Std L" panose="02020300000000000000" pitchFamily="18" charset="-122"/>
                <a:ea typeface="Adobe 宋体 Std L" panose="02020300000000000000" pitchFamily="18" charset="-122"/>
              </a:rPr>
              <a:t>按照</a:t>
            </a:r>
            <a:r>
              <a:rPr lang="zh-CN" altLang="en-US" dirty="0">
                <a:solidFill>
                  <a:srgbClr val="221E1F"/>
                </a:solidFill>
                <a:latin typeface="Adobe 宋体 Std L" panose="02020300000000000000" pitchFamily="18" charset="-122"/>
                <a:ea typeface="Adobe 宋体 Std L" panose="02020300000000000000" pitchFamily="18" charset="-122"/>
              </a:rPr>
              <a:t>求职者劳动的数量与质量支付劳动报酬，保证求职者依法享有的各项合法权利</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并不是</a:t>
            </a:r>
            <a:r>
              <a:rPr lang="zh-CN" altLang="en-US" dirty="0">
                <a:solidFill>
                  <a:srgbClr val="221E1F"/>
                </a:solidFill>
                <a:latin typeface="Adobe 宋体 Std L" panose="02020300000000000000" pitchFamily="18" charset="-122"/>
                <a:ea typeface="Adobe 宋体 Std L" panose="02020300000000000000" pitchFamily="18" charset="-122"/>
              </a:rPr>
              <a:t>所有经双方签了字、盖了章的劳动合同都受法律保护。有些合同从订立的时候</a:t>
            </a:r>
            <a:r>
              <a:rPr lang="zh-CN" altLang="en-US" dirty="0" smtClean="0">
                <a:solidFill>
                  <a:srgbClr val="221E1F"/>
                </a:solidFill>
                <a:latin typeface="Adobe 宋体 Std L" panose="02020300000000000000" pitchFamily="18" charset="-122"/>
                <a:ea typeface="Adobe 宋体 Std L" panose="02020300000000000000" pitchFamily="18" charset="-122"/>
              </a:rPr>
              <a:t>起就</a:t>
            </a:r>
            <a:r>
              <a:rPr lang="zh-CN" altLang="en-US" dirty="0">
                <a:solidFill>
                  <a:srgbClr val="221E1F"/>
                </a:solidFill>
                <a:latin typeface="Adobe 宋体 Std L" panose="02020300000000000000" pitchFamily="18" charset="-122"/>
                <a:ea typeface="Adobe 宋体 Std L" panose="02020300000000000000" pitchFamily="18" charset="-122"/>
              </a:rPr>
              <a:t>没有法律效力，对用人单位和求职者没有约束力，有以下几种情形：</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合同主体不合格的，如不满 </a:t>
            </a:r>
            <a:r>
              <a:rPr lang="en-US" altLang="zh-CN" dirty="0">
                <a:solidFill>
                  <a:srgbClr val="221E1F"/>
                </a:solidFill>
                <a:latin typeface="Adobe 宋体 Std L" panose="02020300000000000000" pitchFamily="18" charset="-122"/>
                <a:ea typeface="Adobe 宋体 Std L" panose="02020300000000000000" pitchFamily="18" charset="-122"/>
              </a:rPr>
              <a:t>16 </a:t>
            </a:r>
            <a:r>
              <a:rPr lang="zh-CN" altLang="en-US" dirty="0">
                <a:solidFill>
                  <a:srgbClr val="221E1F"/>
                </a:solidFill>
                <a:latin typeface="Adobe 宋体 Std L" panose="02020300000000000000" pitchFamily="18" charset="-122"/>
                <a:ea typeface="Adobe 宋体 Std L" panose="02020300000000000000" pitchFamily="18" charset="-122"/>
              </a:rPr>
              <a:t>周岁的公民签订的劳动合同（除法律有规定外）</a:t>
            </a:r>
            <a:r>
              <a:rPr lang="zh-CN" altLang="en-US" dirty="0" smtClean="0">
                <a:solidFill>
                  <a:srgbClr val="221E1F"/>
                </a:solidFill>
                <a:latin typeface="Adobe 宋体 Std L" panose="02020300000000000000" pitchFamily="18" charset="-122"/>
                <a:ea typeface="Adobe 宋体 Std L" panose="02020300000000000000" pitchFamily="18" charset="-122"/>
              </a:rPr>
              <a:t>一律</a:t>
            </a:r>
            <a:r>
              <a:rPr lang="zh-CN" altLang="en-US" dirty="0">
                <a:solidFill>
                  <a:srgbClr val="221E1F"/>
                </a:solidFill>
                <a:latin typeface="Adobe 宋体 Std L" panose="02020300000000000000" pitchFamily="18" charset="-122"/>
                <a:ea typeface="Adobe 宋体 Std L" panose="02020300000000000000" pitchFamily="18" charset="-122"/>
              </a:rPr>
              <a:t>无效。</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违反法律、行政法规的劳动合同。</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采取欺诈、威胁等手段订立的劳动合同。</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严重违反程序订立的劳动合同，如应该经劳动部门鉴证而没有报请鉴证的劳动合同无效。</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劳动合同不符合形式的，如应当订立合同而没有签订书面合同的无效。求职者与</a:t>
            </a:r>
            <a:r>
              <a:rPr lang="zh-CN" altLang="en-US" dirty="0" smtClean="0">
                <a:solidFill>
                  <a:srgbClr val="221E1F"/>
                </a:solidFill>
                <a:latin typeface="Adobe 宋体 Std L" panose="02020300000000000000" pitchFamily="18" charset="-122"/>
                <a:ea typeface="Adobe 宋体 Std L" panose="02020300000000000000" pitchFamily="18" charset="-122"/>
              </a:rPr>
              <a:t>用人</a:t>
            </a:r>
            <a:r>
              <a:rPr lang="zh-CN" altLang="en-US" dirty="0">
                <a:solidFill>
                  <a:srgbClr val="221E1F"/>
                </a:solidFill>
                <a:latin typeface="Adobe 宋体 Std L" panose="02020300000000000000" pitchFamily="18" charset="-122"/>
                <a:ea typeface="Adobe 宋体 Std L" panose="02020300000000000000" pitchFamily="18" charset="-122"/>
              </a:rPr>
              <a:t>单位签订的劳动合同如果属以上情况的，应向劳动仲裁委员会或人民法院申请仲裁或</a:t>
            </a:r>
            <a:r>
              <a:rPr lang="zh-CN" altLang="en-US" dirty="0" smtClean="0">
                <a:solidFill>
                  <a:srgbClr val="221E1F"/>
                </a:solidFill>
                <a:latin typeface="Adobe 宋体 Std L" panose="02020300000000000000" pitchFamily="18" charset="-122"/>
                <a:ea typeface="Adobe 宋体 Std L" panose="02020300000000000000" pitchFamily="18" charset="-122"/>
              </a:rPr>
              <a:t>诉讼</a:t>
            </a:r>
            <a:r>
              <a:rPr lang="zh-CN" altLang="en-US" dirty="0">
                <a:solidFill>
                  <a:srgbClr val="221E1F"/>
                </a:solidFill>
                <a:latin typeface="Adobe 宋体 Std L" panose="02020300000000000000" pitchFamily="18" charset="-122"/>
                <a:ea typeface="Adobe 宋体 Std L" panose="02020300000000000000" pitchFamily="18" charset="-122"/>
              </a:rPr>
              <a:t>，以维护自己的合法权益。</a:t>
            </a:r>
          </a:p>
        </p:txBody>
      </p:sp>
    </p:spTree>
    <p:extLst>
      <p:ext uri="{BB962C8B-B14F-4D97-AF65-F5344CB8AC3E}">
        <p14:creationId xmlns:p14="http://schemas.microsoft.com/office/powerpoint/2010/main" val="99851343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404593" y="-1615"/>
            <a:ext cx="11467859" cy="464614"/>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劳动合同范本</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5175" y="0"/>
            <a:ext cx="5337380" cy="6840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706423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0413" y="0"/>
            <a:ext cx="512168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146802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9938" y="-1"/>
            <a:ext cx="508483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486704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2687" y="1"/>
            <a:ext cx="5274908" cy="494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2687" y="5127028"/>
            <a:ext cx="5274908" cy="1730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4619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89391"/>
            <a:ext cx="11054246"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）从经济学的角度看。美国学者阿瑟</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萨尔兹在</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社会科学百科全书</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中将</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定义为：人们为了获得经常性的收入而从事连续性的特殊活动。我国学者认为：“</a:t>
            </a:r>
            <a:r>
              <a:rPr lang="zh-CN" altLang="en-US" dirty="0" smtClean="0">
                <a:solidFill>
                  <a:srgbClr val="221E1F"/>
                </a:solidFill>
                <a:latin typeface="Adobe 宋体 Std L" panose="02020300000000000000" pitchFamily="18" charset="-122"/>
                <a:ea typeface="Adobe 宋体 Std L" panose="02020300000000000000" pitchFamily="18" charset="-122"/>
              </a:rPr>
              <a:t>职业是</a:t>
            </a:r>
            <a:r>
              <a:rPr lang="zh-CN" altLang="en-US" dirty="0">
                <a:solidFill>
                  <a:srgbClr val="221E1F"/>
                </a:solidFill>
                <a:latin typeface="Adobe 宋体 Std L" panose="02020300000000000000" pitchFamily="18" charset="-122"/>
                <a:ea typeface="Adobe 宋体 Std L" panose="02020300000000000000" pitchFamily="18" charset="-122"/>
              </a:rPr>
              <a:t>劳动者能够稳定从事的有酬工作。”从经济学的角度可以看出，职业是社会分工体系中</a:t>
            </a:r>
            <a:r>
              <a:rPr lang="zh-CN" altLang="en-US" dirty="0" smtClean="0">
                <a:solidFill>
                  <a:srgbClr val="221E1F"/>
                </a:solidFill>
                <a:latin typeface="Adobe 宋体 Std L" panose="02020300000000000000" pitchFamily="18" charset="-122"/>
                <a:ea typeface="Adobe 宋体 Std L" panose="02020300000000000000" pitchFamily="18" charset="-122"/>
              </a:rPr>
              <a:t>劳动者</a:t>
            </a:r>
            <a:r>
              <a:rPr lang="zh-CN" altLang="en-US" dirty="0">
                <a:solidFill>
                  <a:srgbClr val="221E1F"/>
                </a:solidFill>
                <a:latin typeface="Adobe 宋体 Std L" panose="02020300000000000000" pitchFamily="18" charset="-122"/>
                <a:ea typeface="Adobe 宋体 Std L" panose="02020300000000000000" pitchFamily="18" charset="-122"/>
              </a:rPr>
              <a:t>所获得的一种劳动角色，是一种具有社会经济收益性的活动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职业的含义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根据以上定义，职业应包括以下多重含义：</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a:t>
            </a:r>
            <a:r>
              <a:rPr lang="zh-CN" altLang="en-US" dirty="0">
                <a:solidFill>
                  <a:srgbClr val="221E1F"/>
                </a:solidFill>
                <a:latin typeface="Adobe 宋体 Std L" panose="02020300000000000000" pitchFamily="18" charset="-122"/>
                <a:ea typeface="Adobe 宋体 Std L" panose="02020300000000000000" pitchFamily="18" charset="-122"/>
              </a:rPr>
              <a:t>职业是指需要一定专门技能的工作，如农业、工业、教育、卫生、新闻等，是随社会分工的</a:t>
            </a:r>
            <a:r>
              <a:rPr lang="zh-CN" altLang="en-US" dirty="0" smtClean="0">
                <a:solidFill>
                  <a:srgbClr val="221E1F"/>
                </a:solidFill>
                <a:latin typeface="Adobe 宋体 Std L" panose="02020300000000000000" pitchFamily="18" charset="-122"/>
                <a:ea typeface="Adobe 宋体 Std L" panose="02020300000000000000" pitchFamily="18" charset="-122"/>
              </a:rPr>
              <a:t>产生而</a:t>
            </a:r>
            <a:r>
              <a:rPr lang="zh-CN" altLang="en-US" dirty="0">
                <a:solidFill>
                  <a:srgbClr val="221E1F"/>
                </a:solidFill>
                <a:latin typeface="Adobe 宋体 Std L" panose="02020300000000000000" pitchFamily="18" charset="-122"/>
                <a:ea typeface="Adobe 宋体 Std L" panose="02020300000000000000" pitchFamily="18" charset="-122"/>
              </a:rPr>
              <a:t>出现的，社会分工越细，职业门类也越多。</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B</a:t>
            </a:r>
            <a:r>
              <a:rPr lang="zh-CN" altLang="en-US" dirty="0">
                <a:solidFill>
                  <a:srgbClr val="221E1F"/>
                </a:solidFill>
                <a:latin typeface="Adobe 宋体 Std L" panose="02020300000000000000" pitchFamily="18" charset="-122"/>
                <a:ea typeface="Adobe 宋体 Std L" panose="02020300000000000000" pitchFamily="18" charset="-122"/>
              </a:rPr>
              <a:t>职业体现了人们从事某种专业活动担当的角色，如农民、工人、教师、医生、记者等都表示了</a:t>
            </a:r>
            <a:r>
              <a:rPr lang="zh-CN" altLang="en-US" dirty="0" smtClean="0">
                <a:solidFill>
                  <a:srgbClr val="221E1F"/>
                </a:solidFill>
                <a:latin typeface="Adobe 宋体 Std L" panose="02020300000000000000" pitchFamily="18" charset="-122"/>
                <a:ea typeface="Adobe 宋体 Std L" panose="02020300000000000000" pitchFamily="18" charset="-122"/>
              </a:rPr>
              <a:t>不同</a:t>
            </a:r>
            <a:r>
              <a:rPr lang="zh-CN" altLang="en-US" dirty="0">
                <a:solidFill>
                  <a:srgbClr val="221E1F"/>
                </a:solidFill>
                <a:latin typeface="Adobe 宋体 Std L" panose="02020300000000000000" pitchFamily="18" charset="-122"/>
                <a:ea typeface="Adobe 宋体 Std L" panose="02020300000000000000" pitchFamily="18" charset="-122"/>
              </a:rPr>
              <a:t>的职业从事者所担当的角色。</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C</a:t>
            </a:r>
            <a:r>
              <a:rPr lang="zh-CN" altLang="en-US" dirty="0">
                <a:solidFill>
                  <a:srgbClr val="221E1F"/>
                </a:solidFill>
                <a:latin typeface="Adobe 宋体 Std L" panose="02020300000000000000" pitchFamily="18" charset="-122"/>
                <a:ea typeface="Adobe 宋体 Std L" panose="02020300000000000000" pitchFamily="18" charset="-122"/>
              </a:rPr>
              <a:t>职业活动是人们创造社会价值或经济价值，并从创造的价值中取得自己应得报酬的活动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D</a:t>
            </a:r>
            <a:r>
              <a:rPr lang="zh-CN" altLang="en-US" dirty="0">
                <a:solidFill>
                  <a:srgbClr val="221E1F"/>
                </a:solidFill>
                <a:latin typeface="Adobe 宋体 Std L" panose="02020300000000000000" pitchFamily="18" charset="-122"/>
                <a:ea typeface="Adobe 宋体 Std L" panose="02020300000000000000" pitchFamily="18" charset="-122"/>
              </a:rPr>
              <a:t>职业是具有一定时间性和规范性的活动。某人偶然或短期从事某项业务，不能算是职业活动，</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活动必须具有长期连续性。“规范性”是指每种职业活动都有它的行业规矩，必须按一定规范行事。</a:t>
            </a: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综上所述</a:t>
            </a:r>
            <a:r>
              <a:rPr lang="zh-CN" altLang="en-US" dirty="0">
                <a:solidFill>
                  <a:srgbClr val="221E1F"/>
                </a:solidFill>
                <a:latin typeface="Adobe 宋体 Std L" panose="02020300000000000000" pitchFamily="18" charset="-122"/>
                <a:ea typeface="Adobe 宋体 Std L" panose="02020300000000000000" pitchFamily="18" charset="-122"/>
              </a:rPr>
              <a:t>，职业可简要理解为包含四方面内容的活动：有工作，即可以劳动，有事</a:t>
            </a:r>
            <a:r>
              <a:rPr lang="zh-CN" altLang="en-US" dirty="0" smtClean="0">
                <a:solidFill>
                  <a:srgbClr val="221E1F"/>
                </a:solidFill>
                <a:latin typeface="Adobe 宋体 Std L" panose="02020300000000000000" pitchFamily="18" charset="-122"/>
                <a:ea typeface="Adobe 宋体 Std L" panose="02020300000000000000" pitchFamily="18" charset="-122"/>
              </a:rPr>
              <a:t>可为</a:t>
            </a:r>
            <a:r>
              <a:rPr lang="zh-CN" altLang="en-US" dirty="0">
                <a:solidFill>
                  <a:srgbClr val="221E1F"/>
                </a:solidFill>
                <a:latin typeface="Adobe 宋体 Std L" panose="02020300000000000000" pitchFamily="18" charset="-122"/>
                <a:ea typeface="Adobe 宋体 Std L" panose="02020300000000000000" pitchFamily="18" charset="-122"/>
              </a:rPr>
              <a:t>；有收入，即获得工资或其他形式的经济报酬；有时间限度；承担一定职责并得到社会</a:t>
            </a:r>
            <a:r>
              <a:rPr lang="zh-CN" altLang="en-US" dirty="0" smtClean="0">
                <a:solidFill>
                  <a:srgbClr val="221E1F"/>
                </a:solidFill>
                <a:latin typeface="Adobe 宋体 Std L" panose="02020300000000000000" pitchFamily="18" charset="-122"/>
                <a:ea typeface="Adobe 宋体 Std L" panose="02020300000000000000" pitchFamily="18" charset="-122"/>
              </a:rPr>
              <a:t>的承认。</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41954573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5650" y="1"/>
            <a:ext cx="511090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774868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5650" y="1"/>
            <a:ext cx="511090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774207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5692" y="0"/>
            <a:ext cx="55721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1">
            <a:extLst>
              <a:ext uri="{FF2B5EF4-FFF2-40B4-BE49-F238E27FC236}">
                <a16:creationId xmlns="" xmlns:a16="http://schemas.microsoft.com/office/drawing/2014/main" id="{5263DC9B-3D8F-19CA-605A-141B5E847747}"/>
              </a:ext>
            </a:extLst>
          </p:cNvPr>
          <p:cNvSpPr txBox="1"/>
          <p:nvPr/>
        </p:nvSpPr>
        <p:spPr>
          <a:xfrm>
            <a:off x="335210" y="290467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一、人事代理的含义和分类</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04593" y="3488470"/>
            <a:ext cx="11467859" cy="258532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人事代理的含义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人事代理是指各级人事行政部门所属的人才流动机构为“三资企业”、私营企业、</a:t>
            </a:r>
            <a:r>
              <a:rPr lang="zh-CN" altLang="en-US" dirty="0" smtClean="0">
                <a:solidFill>
                  <a:srgbClr val="221E1F"/>
                </a:solidFill>
                <a:latin typeface="Adobe 宋体 Std L" panose="02020300000000000000" pitchFamily="18" charset="-122"/>
                <a:ea typeface="Adobe 宋体 Std L" panose="02020300000000000000" pitchFamily="18" charset="-122"/>
              </a:rPr>
              <a:t>股份制</a:t>
            </a:r>
            <a:r>
              <a:rPr lang="zh-CN" altLang="en-US" dirty="0">
                <a:solidFill>
                  <a:srgbClr val="221E1F"/>
                </a:solidFill>
                <a:latin typeface="Adobe 宋体 Std L" panose="02020300000000000000" pitchFamily="18" charset="-122"/>
                <a:ea typeface="Adobe 宋体 Std L" panose="02020300000000000000" pitchFamily="18" charset="-122"/>
              </a:rPr>
              <a:t>企业、民办科研机构等无主管单位以及不具备人事管理权限的单位、要求委托人事代理</a:t>
            </a:r>
            <a:r>
              <a:rPr lang="zh-CN" altLang="en-US" dirty="0" smtClean="0">
                <a:solidFill>
                  <a:srgbClr val="221E1F"/>
                </a:solidFill>
                <a:latin typeface="Adobe 宋体 Std L" panose="02020300000000000000" pitchFamily="18" charset="-122"/>
                <a:ea typeface="Adobe 宋体 Std L" panose="02020300000000000000" pitchFamily="18" charset="-122"/>
              </a:rPr>
              <a:t>的其他</a:t>
            </a:r>
            <a:r>
              <a:rPr lang="zh-CN" altLang="en-US" dirty="0">
                <a:solidFill>
                  <a:srgbClr val="221E1F"/>
                </a:solidFill>
                <a:latin typeface="Adobe 宋体 Std L" panose="02020300000000000000" pitchFamily="18" charset="-122"/>
                <a:ea typeface="Adobe 宋体 Std L" panose="02020300000000000000" pitchFamily="18" charset="-122"/>
              </a:rPr>
              <a:t>企事业单位；自费出国和以辞职等方式流动后尚未落实单位的专业技术人员和管理</a:t>
            </a:r>
            <a:r>
              <a:rPr lang="zh-CN" altLang="en-US" dirty="0" smtClean="0">
                <a:solidFill>
                  <a:srgbClr val="221E1F"/>
                </a:solidFill>
                <a:latin typeface="Adobe 宋体 Std L" panose="02020300000000000000" pitchFamily="18" charset="-122"/>
                <a:ea typeface="Adobe 宋体 Std L" panose="02020300000000000000" pitchFamily="18" charset="-122"/>
              </a:rPr>
              <a:t>人员提供</a:t>
            </a:r>
            <a:r>
              <a:rPr lang="zh-CN" altLang="en-US" dirty="0">
                <a:solidFill>
                  <a:srgbClr val="221E1F"/>
                </a:solidFill>
                <a:latin typeface="Adobe 宋体 Std L" panose="02020300000000000000" pitchFamily="18" charset="-122"/>
                <a:ea typeface="Adobe 宋体 Std L" panose="02020300000000000000" pitchFamily="18" charset="-122"/>
              </a:rPr>
              <a:t>档案保管或有关人事方面的代理服务工作</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人事代理的分类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委托人事代理可分为单位委托人事代理和个人委托人事代理。</a:t>
            </a: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335210" y="2214050"/>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3    </a:t>
            </a:r>
            <a:r>
              <a:rPr lang="zh-CN" altLang="en-US" sz="2600" dirty="0" smtClean="0">
                <a:solidFill>
                  <a:srgbClr val="C00000"/>
                </a:solidFill>
                <a:latin typeface="方正准圆_GBK" pitchFamily="65" charset="-122"/>
                <a:ea typeface="方正准圆_GBK" pitchFamily="65" charset="-122"/>
              </a:rPr>
              <a:t>人事</a:t>
            </a:r>
            <a:r>
              <a:rPr lang="zh-CN" altLang="en-US" sz="2600" dirty="0">
                <a:solidFill>
                  <a:srgbClr val="C00000"/>
                </a:solidFill>
                <a:latin typeface="方正准圆_GBK" pitchFamily="65" charset="-122"/>
                <a:ea typeface="方正准圆_GBK" pitchFamily="65" charset="-122"/>
              </a:rPr>
              <a:t>代理制度</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8913597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404593" y="230692"/>
            <a:ext cx="11467859" cy="2585323"/>
          </a:xfrm>
          <a:prstGeom prst="rect">
            <a:avLst/>
          </a:prstGeom>
          <a:noFill/>
        </p:spPr>
        <p:txBody>
          <a:bodyPr wrap="square" rtlCol="0">
            <a:spAutoFit/>
          </a:bodyPr>
          <a:lstStyle/>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A </a:t>
            </a:r>
            <a:r>
              <a:rPr lang="zh-CN" altLang="en-US" dirty="0">
                <a:solidFill>
                  <a:srgbClr val="221E1F"/>
                </a:solidFill>
                <a:latin typeface="Adobe 宋体 Std L" panose="02020300000000000000" pitchFamily="18" charset="-122"/>
                <a:ea typeface="Adobe 宋体 Std L" panose="02020300000000000000" pitchFamily="18" charset="-122"/>
              </a:rPr>
              <a:t>单位委托人事</a:t>
            </a:r>
            <a:r>
              <a:rPr lang="zh-CN" altLang="en-US" dirty="0" smtClean="0">
                <a:solidFill>
                  <a:srgbClr val="221E1F"/>
                </a:solidFill>
                <a:latin typeface="Adobe 宋体 Std L" panose="02020300000000000000" pitchFamily="18" charset="-122"/>
                <a:ea typeface="Adobe 宋体 Std L" panose="02020300000000000000" pitchFamily="18" charset="-122"/>
              </a:rPr>
              <a:t>代理：各级</a:t>
            </a:r>
            <a:r>
              <a:rPr lang="zh-CN" altLang="en-US" dirty="0">
                <a:solidFill>
                  <a:srgbClr val="221E1F"/>
                </a:solidFill>
                <a:latin typeface="Adobe 宋体 Std L" panose="02020300000000000000" pitchFamily="18" charset="-122"/>
                <a:ea typeface="Adobe 宋体 Std L" panose="02020300000000000000" pitchFamily="18" charset="-122"/>
              </a:rPr>
              <a:t>人才流动机构可提供人事政策咨询、人事档案保管、聘用（任）</a:t>
            </a:r>
            <a:r>
              <a:rPr lang="zh-CN" altLang="en-US" dirty="0" smtClean="0">
                <a:solidFill>
                  <a:srgbClr val="221E1F"/>
                </a:solidFill>
                <a:latin typeface="Adobe 宋体 Std L" panose="02020300000000000000" pitchFamily="18" charset="-122"/>
                <a:ea typeface="Adobe 宋体 Std L" panose="02020300000000000000" pitchFamily="18" charset="-122"/>
              </a:rPr>
              <a:t>合同鉴证</a:t>
            </a:r>
            <a:r>
              <a:rPr lang="zh-CN" altLang="en-US" dirty="0">
                <a:solidFill>
                  <a:srgbClr val="221E1F"/>
                </a:solidFill>
                <a:latin typeface="Adobe 宋体 Std L" panose="02020300000000000000" pitchFamily="18" charset="-122"/>
                <a:ea typeface="Adobe 宋体 Std L" panose="02020300000000000000" pitchFamily="18" charset="-122"/>
              </a:rPr>
              <a:t>、代办养老保险、失业保险、代办户籍关系迁移和档案工资定级（晋升</a:t>
            </a:r>
            <a:r>
              <a:rPr lang="zh-CN" altLang="en-US" dirty="0" smtClean="0">
                <a:solidFill>
                  <a:srgbClr val="221E1F"/>
                </a:solidFill>
                <a:latin typeface="Adobe 宋体 Std L" panose="02020300000000000000" pitchFamily="18" charset="-122"/>
                <a:ea typeface="Adobe 宋体 Std L" panose="02020300000000000000" pitchFamily="18" charset="-122"/>
              </a:rPr>
              <a:t>）手续</a:t>
            </a:r>
            <a:r>
              <a:rPr lang="zh-CN" altLang="en-US" dirty="0">
                <a:solidFill>
                  <a:srgbClr val="221E1F"/>
                </a:solidFill>
                <a:latin typeface="Adobe 宋体 Std L" panose="02020300000000000000" pitchFamily="18" charset="-122"/>
                <a:ea typeface="Adobe 宋体 Std L" panose="02020300000000000000" pitchFamily="18" charset="-122"/>
              </a:rPr>
              <a:t>。代为申报专业技术职称资格等人事代理服务</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 </a:t>
            </a:r>
            <a:r>
              <a:rPr lang="zh-CN" altLang="en-US" dirty="0">
                <a:solidFill>
                  <a:srgbClr val="221E1F"/>
                </a:solidFill>
                <a:latin typeface="Adobe 宋体 Std L" panose="02020300000000000000" pitchFamily="18" charset="-122"/>
                <a:ea typeface="Adobe 宋体 Std L" panose="02020300000000000000" pitchFamily="18" charset="-122"/>
              </a:rPr>
              <a:t>个人委托人事</a:t>
            </a:r>
            <a:r>
              <a:rPr lang="zh-CN" altLang="en-US" dirty="0" smtClean="0">
                <a:solidFill>
                  <a:srgbClr val="221E1F"/>
                </a:solidFill>
                <a:latin typeface="Adobe 宋体 Std L" panose="02020300000000000000" pitchFamily="18" charset="-122"/>
                <a:ea typeface="Adobe 宋体 Std L" panose="02020300000000000000" pitchFamily="18" charset="-122"/>
              </a:rPr>
              <a:t>代理：</a:t>
            </a:r>
            <a:endParaRPr lang="zh-CN" altLang="en-US" dirty="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各级人才流动机构可提供人事档案保管、代办养老保险、中共党员</a:t>
            </a:r>
            <a:r>
              <a:rPr lang="zh-CN" altLang="en-US" dirty="0" smtClean="0">
                <a:solidFill>
                  <a:srgbClr val="221E1F"/>
                </a:solidFill>
                <a:latin typeface="Adobe 宋体 Std L" panose="02020300000000000000" pitchFamily="18" charset="-122"/>
                <a:ea typeface="Adobe 宋体 Std L" panose="02020300000000000000" pitchFamily="18" charset="-122"/>
              </a:rPr>
              <a:t>组织关系</a:t>
            </a:r>
            <a:r>
              <a:rPr lang="zh-CN" altLang="en-US" dirty="0">
                <a:solidFill>
                  <a:srgbClr val="221E1F"/>
                </a:solidFill>
                <a:latin typeface="Adobe 宋体 Std L" panose="02020300000000000000" pitchFamily="18" charset="-122"/>
                <a:ea typeface="Adobe 宋体 Std L" panose="02020300000000000000" pitchFamily="18" charset="-122"/>
              </a:rPr>
              <a:t>接转、为因私出国者提供档案材料证明等人事代理服务。各级人才流动</a:t>
            </a:r>
            <a:r>
              <a:rPr lang="zh-CN" altLang="en-US" dirty="0" smtClean="0">
                <a:solidFill>
                  <a:srgbClr val="221E1F"/>
                </a:solidFill>
                <a:latin typeface="Adobe 宋体 Std L" panose="02020300000000000000" pitchFamily="18" charset="-122"/>
                <a:ea typeface="Adobe 宋体 Std L" panose="02020300000000000000" pitchFamily="18" charset="-122"/>
              </a:rPr>
              <a:t>机构</a:t>
            </a:r>
            <a:r>
              <a:rPr lang="zh-CN" altLang="en-US" dirty="0">
                <a:solidFill>
                  <a:srgbClr val="221E1F"/>
                </a:solidFill>
                <a:latin typeface="Adobe 宋体 Std L" panose="02020300000000000000" pitchFamily="18" charset="-122"/>
                <a:ea typeface="Adobe 宋体 Std L" panose="02020300000000000000" pitchFamily="18" charset="-122"/>
              </a:rPr>
              <a:t>与委托人事代理对象不发生行政隶属关系，仅为其代理有关服务事宜。</a:t>
            </a:r>
          </a:p>
        </p:txBody>
      </p:sp>
      <p:sp>
        <p:nvSpPr>
          <p:cNvPr id="3" name="文本框 1">
            <a:extLst>
              <a:ext uri="{FF2B5EF4-FFF2-40B4-BE49-F238E27FC236}">
                <a16:creationId xmlns="" xmlns:a16="http://schemas.microsoft.com/office/drawing/2014/main" id="{5263DC9B-3D8F-19CA-605A-141B5E847747}"/>
              </a:ext>
            </a:extLst>
          </p:cNvPr>
          <p:cNvSpPr txBox="1"/>
          <p:nvPr/>
        </p:nvSpPr>
        <p:spPr>
          <a:xfrm>
            <a:off x="335210" y="290467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二、人事代理的具体事项</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04593" y="3488470"/>
            <a:ext cx="11467859" cy="880113"/>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人事代理作为融法律、行政管理、服务于一体的方式，其代理的对象在上面已有说明</a:t>
            </a:r>
            <a:r>
              <a:rPr lang="zh-CN" altLang="en-US" dirty="0" smtClean="0">
                <a:solidFill>
                  <a:srgbClr val="221E1F"/>
                </a:solidFill>
                <a:latin typeface="Adobe 宋体 Std L" panose="02020300000000000000" pitchFamily="18" charset="-122"/>
                <a:ea typeface="Adobe 宋体 Std L" panose="02020300000000000000" pitchFamily="18" charset="-122"/>
              </a:rPr>
              <a:t>，可</a:t>
            </a:r>
            <a:r>
              <a:rPr lang="zh-CN" altLang="en-US" dirty="0">
                <a:solidFill>
                  <a:srgbClr val="221E1F"/>
                </a:solidFill>
                <a:latin typeface="Adobe 宋体 Std L" panose="02020300000000000000" pitchFamily="18" charset="-122"/>
                <a:ea typeface="Adobe 宋体 Std L" panose="02020300000000000000" pitchFamily="18" charset="-122"/>
              </a:rPr>
              <a:t>分为两类：一是单位，即各类企业和事业单位；二是个人。代理形式可以分为单项代理</a:t>
            </a:r>
            <a:r>
              <a:rPr lang="zh-CN" altLang="en-US" dirty="0" smtClean="0">
                <a:solidFill>
                  <a:srgbClr val="221E1F"/>
                </a:solidFill>
                <a:latin typeface="Adobe 宋体 Std L" panose="02020300000000000000" pitchFamily="18" charset="-122"/>
                <a:ea typeface="Adobe 宋体 Std L" panose="02020300000000000000" pitchFamily="18" charset="-122"/>
              </a:rPr>
              <a:t>和全权</a:t>
            </a:r>
            <a:r>
              <a:rPr lang="zh-CN" altLang="en-US" dirty="0">
                <a:solidFill>
                  <a:srgbClr val="221E1F"/>
                </a:solidFill>
                <a:latin typeface="Adobe 宋体 Std L" panose="02020300000000000000" pitchFamily="18" charset="-122"/>
                <a:ea typeface="Adobe 宋体 Std L" panose="02020300000000000000" pitchFamily="18" charset="-122"/>
              </a:rPr>
              <a:t>代理，代理内容多种多样。</a:t>
            </a: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335210" y="4836709"/>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三、办理人事代理基本流程</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7" name="文本框 2">
            <a:extLst>
              <a:ext uri="{FF2B5EF4-FFF2-40B4-BE49-F238E27FC236}">
                <a16:creationId xmlns="" xmlns:a16="http://schemas.microsoft.com/office/drawing/2014/main" id="{8FF45739-E9BA-7E83-93BC-781D5B5F48CC}"/>
              </a:ext>
            </a:extLst>
          </p:cNvPr>
          <p:cNvSpPr txBox="1"/>
          <p:nvPr/>
        </p:nvSpPr>
        <p:spPr>
          <a:xfrm>
            <a:off x="404593" y="5420508"/>
            <a:ext cx="11467859" cy="88011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单位办理委托人事代理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须向当地人才流动机构提交下列证件：</a:t>
            </a:r>
          </a:p>
        </p:txBody>
      </p:sp>
    </p:spTree>
    <p:extLst>
      <p:ext uri="{BB962C8B-B14F-4D97-AF65-F5344CB8AC3E}">
        <p14:creationId xmlns:p14="http://schemas.microsoft.com/office/powerpoint/2010/main" val="18702379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404593" y="1499053"/>
            <a:ext cx="11467859" cy="4247317"/>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委托人事代理申请书；</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企业营业执照（副本）复印件、企业章程复印件；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事业单位成立的批件复印件；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委托代理人员的履历表、身份证复印件；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代理项目相关的材料</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个人办理委托人事代理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根据各自情况的不同，须向当地人才流动机构分别提交下列有关证件：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由申请人出示身份证，提供原单位同意流动（调动、辞职或被辞退等）的函件；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经人才服务中心审核符合条件后，发出调档或检索档函，调入人事档案及行政、</a:t>
            </a:r>
            <a:r>
              <a:rPr lang="zh-CN" altLang="en-US" dirty="0" smtClean="0">
                <a:solidFill>
                  <a:srgbClr val="221E1F"/>
                </a:solidFill>
                <a:latin typeface="Adobe 宋体 Std L" panose="02020300000000000000" pitchFamily="18" charset="-122"/>
                <a:ea typeface="Adobe 宋体 Std L" panose="02020300000000000000" pitchFamily="18" charset="-122"/>
              </a:rPr>
              <a:t>工资</a:t>
            </a:r>
            <a:r>
              <a:rPr lang="zh-CN" altLang="en-US" dirty="0">
                <a:solidFill>
                  <a:srgbClr val="221E1F"/>
                </a:solidFill>
                <a:latin typeface="Adobe 宋体 Std L" panose="02020300000000000000" pitchFamily="18" charset="-122"/>
                <a:ea typeface="Adobe 宋体 Std L" panose="02020300000000000000" pitchFamily="18" charset="-122"/>
              </a:rPr>
              <a:t>、党（团）组织关系；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 与人才服务中心签订</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人事代理协议书</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，并办理交费等有关手续。</a:t>
            </a:r>
          </a:p>
        </p:txBody>
      </p:sp>
    </p:spTree>
    <p:extLst>
      <p:ext uri="{BB962C8B-B14F-4D97-AF65-F5344CB8AC3E}">
        <p14:creationId xmlns:p14="http://schemas.microsoft.com/office/powerpoint/2010/main" val="11056724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335210" y="114022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一、从业资格和执业资格的划分</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04594" y="1724025"/>
            <a:ext cx="7618529" cy="300082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职业资格是对从事某一职业的劳动者必备的学识</a:t>
            </a:r>
            <a:r>
              <a:rPr lang="zh-CN" altLang="en-US" dirty="0" smtClean="0">
                <a:solidFill>
                  <a:srgbClr val="221E1F"/>
                </a:solidFill>
                <a:latin typeface="Adobe 宋体 Std L" panose="02020300000000000000" pitchFamily="18" charset="-122"/>
                <a:ea typeface="Adobe 宋体 Std L" panose="02020300000000000000" pitchFamily="18" charset="-122"/>
              </a:rPr>
              <a:t>、技术</a:t>
            </a:r>
            <a:r>
              <a:rPr lang="zh-CN" altLang="en-US" dirty="0">
                <a:solidFill>
                  <a:srgbClr val="221E1F"/>
                </a:solidFill>
                <a:latin typeface="Adobe 宋体 Std L" panose="02020300000000000000" pitchFamily="18" charset="-122"/>
                <a:ea typeface="Adobe 宋体 Std L" panose="02020300000000000000" pitchFamily="18" charset="-122"/>
              </a:rPr>
              <a:t>和能力的基本要求。</a:t>
            </a:r>
            <a:r>
              <a:rPr lang="en-US" altLang="zh-CN" dirty="0">
                <a:solidFill>
                  <a:srgbClr val="221E1F"/>
                </a:solidFill>
                <a:latin typeface="Adobe 宋体 Std L" panose="02020300000000000000" pitchFamily="18" charset="-122"/>
                <a:ea typeface="Adobe 宋体 Std L" panose="02020300000000000000" pitchFamily="18" charset="-122"/>
              </a:rPr>
              <a:t>1994 </a:t>
            </a:r>
            <a:r>
              <a:rPr lang="zh-CN" altLang="en-US" dirty="0">
                <a:solidFill>
                  <a:srgbClr val="221E1F"/>
                </a:solidFill>
                <a:latin typeface="Adobe 宋体 Std L" panose="02020300000000000000" pitchFamily="18" charset="-122"/>
                <a:ea typeface="Adobe 宋体 Std L" panose="02020300000000000000" pitchFamily="18" charset="-122"/>
              </a:rPr>
              <a:t>年劳动部和人事部颁布</a:t>
            </a:r>
            <a:r>
              <a:rPr lang="zh-CN" altLang="en-US" dirty="0" smtClean="0">
                <a:solidFill>
                  <a:srgbClr val="221E1F"/>
                </a:solidFill>
                <a:latin typeface="Adobe 宋体 Std L" panose="02020300000000000000" pitchFamily="18" charset="-122"/>
                <a:ea typeface="Adobe 宋体 Std L" panose="02020300000000000000" pitchFamily="18" charset="-122"/>
              </a:rPr>
              <a:t>的</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职业资格证书规定</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，明确指出职业资格包括从业</a:t>
            </a:r>
            <a:r>
              <a:rPr lang="zh-CN" altLang="en-US" dirty="0" smtClean="0">
                <a:solidFill>
                  <a:srgbClr val="221E1F"/>
                </a:solidFill>
                <a:latin typeface="Adobe 宋体 Std L" panose="02020300000000000000" pitchFamily="18" charset="-122"/>
                <a:ea typeface="Adobe 宋体 Std L" panose="02020300000000000000" pitchFamily="18" charset="-122"/>
              </a:rPr>
              <a:t>资格和</a:t>
            </a:r>
            <a:r>
              <a:rPr lang="zh-CN" altLang="en-US" dirty="0">
                <a:solidFill>
                  <a:srgbClr val="221E1F"/>
                </a:solidFill>
                <a:latin typeface="Adobe 宋体 Std L" panose="02020300000000000000" pitchFamily="18" charset="-122"/>
                <a:ea typeface="Adobe 宋体 Std L" panose="02020300000000000000" pitchFamily="18" charset="-122"/>
              </a:rPr>
              <a:t>执业资格。</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从业资格是指从事某一专业（工种）的学识、</a:t>
            </a:r>
            <a:r>
              <a:rPr lang="zh-CN" altLang="en-US" dirty="0" smtClean="0">
                <a:solidFill>
                  <a:srgbClr val="221E1F"/>
                </a:solidFill>
                <a:latin typeface="Adobe 宋体 Std L" panose="02020300000000000000" pitchFamily="18" charset="-122"/>
                <a:ea typeface="Adobe 宋体 Std L" panose="02020300000000000000" pitchFamily="18" charset="-122"/>
              </a:rPr>
              <a:t>技术和</a:t>
            </a:r>
            <a:r>
              <a:rPr lang="zh-CN" altLang="en-US" dirty="0">
                <a:solidFill>
                  <a:srgbClr val="221E1F"/>
                </a:solidFill>
                <a:latin typeface="Adobe 宋体 Std L" panose="02020300000000000000" pitchFamily="18" charset="-122"/>
                <a:ea typeface="Adobe 宋体 Std L" panose="02020300000000000000" pitchFamily="18" charset="-122"/>
              </a:rPr>
              <a:t>能力的起点、标准，也就是基本的标准。执业资格是</a:t>
            </a:r>
            <a:r>
              <a:rPr lang="zh-CN" altLang="en-US" dirty="0" smtClean="0">
                <a:solidFill>
                  <a:srgbClr val="221E1F"/>
                </a:solidFill>
                <a:latin typeface="Adobe 宋体 Std L" panose="02020300000000000000" pitchFamily="18" charset="-122"/>
                <a:ea typeface="Adobe 宋体 Std L" panose="02020300000000000000" pitchFamily="18" charset="-122"/>
              </a:rPr>
              <a:t>指国家</a:t>
            </a:r>
            <a:r>
              <a:rPr lang="zh-CN" altLang="en-US" dirty="0">
                <a:solidFill>
                  <a:srgbClr val="221E1F"/>
                </a:solidFill>
                <a:latin typeface="Adobe 宋体 Std L" panose="02020300000000000000" pitchFamily="18" charset="-122"/>
                <a:ea typeface="Adobe 宋体 Std L" panose="02020300000000000000" pitchFamily="18" charset="-122"/>
              </a:rPr>
              <a:t>对某些责任较大，社会通用性强、关系国家社会公共利益的专业（工种）实行准入</a:t>
            </a:r>
            <a:r>
              <a:rPr lang="zh-CN" altLang="en-US" dirty="0" smtClean="0">
                <a:solidFill>
                  <a:srgbClr val="221E1F"/>
                </a:solidFill>
                <a:latin typeface="Adobe 宋体 Std L" panose="02020300000000000000" pitchFamily="18" charset="-122"/>
                <a:ea typeface="Adobe 宋体 Std L" panose="02020300000000000000" pitchFamily="18" charset="-122"/>
              </a:rPr>
              <a:t>控制</a:t>
            </a:r>
            <a:r>
              <a:rPr lang="zh-CN" altLang="en-US" dirty="0">
                <a:solidFill>
                  <a:srgbClr val="221E1F"/>
                </a:solidFill>
                <a:latin typeface="Adobe 宋体 Std L" panose="02020300000000000000" pitchFamily="18" charset="-122"/>
                <a:ea typeface="Adobe 宋体 Std L" panose="02020300000000000000" pitchFamily="18" charset="-122"/>
              </a:rPr>
              <a:t>，是依法独立开业或者从事某一特定专业（工种）学识、技术和能力的必备标准。</a:t>
            </a: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335210" y="449605"/>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4    </a:t>
            </a:r>
            <a:r>
              <a:rPr lang="zh-CN" altLang="en-US" sz="2600" dirty="0" smtClean="0">
                <a:solidFill>
                  <a:srgbClr val="C00000"/>
                </a:solidFill>
                <a:latin typeface="方正准圆_GBK" pitchFamily="65" charset="-122"/>
                <a:ea typeface="方正准圆_GBK" pitchFamily="65" charset="-122"/>
              </a:rPr>
              <a:t>职业</a:t>
            </a:r>
            <a:r>
              <a:rPr lang="zh-CN" altLang="en-US" sz="2600" dirty="0">
                <a:solidFill>
                  <a:srgbClr val="C00000"/>
                </a:solidFill>
                <a:latin typeface="方正准圆_GBK" pitchFamily="65" charset="-122"/>
                <a:ea typeface="方正准圆_GBK" pitchFamily="65" charset="-122"/>
              </a:rPr>
              <a:t>资格证书制度</a:t>
            </a:r>
            <a:endParaRPr lang="zh-CN" altLang="en-US" sz="2600" dirty="0">
              <a:solidFill>
                <a:srgbClr val="C00000"/>
              </a:solidFill>
              <a:latin typeface="方正准圆_GBK" pitchFamily="65" charset="-122"/>
              <a:ea typeface="方正准圆_GBK" pitchFamily="65" charset="-122"/>
            </a:endParaRP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3123" y="1724025"/>
            <a:ext cx="3935673" cy="2627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2">
            <a:extLst>
              <a:ext uri="{FF2B5EF4-FFF2-40B4-BE49-F238E27FC236}">
                <a16:creationId xmlns="" xmlns:a16="http://schemas.microsoft.com/office/drawing/2014/main" id="{8FF45739-E9BA-7E83-93BC-781D5B5F48CC}"/>
              </a:ext>
            </a:extLst>
          </p:cNvPr>
          <p:cNvSpPr txBox="1"/>
          <p:nvPr/>
        </p:nvSpPr>
        <p:spPr>
          <a:xfrm>
            <a:off x="404594" y="5562389"/>
            <a:ext cx="11305625" cy="1295611"/>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职业资格证书</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职业资格证书就是国家对达到职业资格规定的必备的学识、技术和能力的劳动者</a:t>
            </a:r>
            <a:r>
              <a:rPr lang="zh-CN" altLang="en-US" dirty="0" smtClean="0">
                <a:solidFill>
                  <a:srgbClr val="221E1F"/>
                </a:solidFill>
                <a:latin typeface="Adobe 宋体 Std L" panose="02020300000000000000" pitchFamily="18" charset="-122"/>
                <a:ea typeface="Adobe 宋体 Std L" panose="02020300000000000000" pitchFamily="18" charset="-122"/>
              </a:rPr>
              <a:t>发给</a:t>
            </a:r>
            <a:r>
              <a:rPr lang="zh-CN" altLang="en-US" dirty="0">
                <a:solidFill>
                  <a:srgbClr val="221E1F"/>
                </a:solidFill>
                <a:latin typeface="Adobe 宋体 Std L" panose="02020300000000000000" pitchFamily="18" charset="-122"/>
                <a:ea typeface="Adobe 宋体 Std L" panose="02020300000000000000" pitchFamily="18" charset="-122"/>
              </a:rPr>
              <a:t>的证明。要获得职业资格证书必须经过考试、考核。</a:t>
            </a:r>
          </a:p>
        </p:txBody>
      </p:sp>
      <p:sp>
        <p:nvSpPr>
          <p:cNvPr id="10" name="文本框 1">
            <a:extLst>
              <a:ext uri="{FF2B5EF4-FFF2-40B4-BE49-F238E27FC236}">
                <a16:creationId xmlns="" xmlns:a16="http://schemas.microsoft.com/office/drawing/2014/main" id="{5263DC9B-3D8F-19CA-605A-141B5E847747}"/>
              </a:ext>
            </a:extLst>
          </p:cNvPr>
          <p:cNvSpPr txBox="1"/>
          <p:nvPr/>
        </p:nvSpPr>
        <p:spPr>
          <a:xfrm>
            <a:off x="335210" y="4886316"/>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二、职业资格证书与职业资格证书制度</a:t>
            </a:r>
            <a:endParaRPr lang="zh-CN" altLang="en-US" sz="2500" dirty="0">
              <a:solidFill>
                <a:srgbClr val="FF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47106004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 xmlns:a16="http://schemas.microsoft.com/office/drawing/2014/main" id="{8FF45739-E9BA-7E83-93BC-781D5B5F48CC}"/>
              </a:ext>
            </a:extLst>
          </p:cNvPr>
          <p:cNvSpPr txBox="1"/>
          <p:nvPr/>
        </p:nvSpPr>
        <p:spPr>
          <a:xfrm>
            <a:off x="404593" y="673144"/>
            <a:ext cx="11467859" cy="5493812"/>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职业资格分别由国务院劳动、人事、行政部门及其委托的机构，通过学历认定、</a:t>
            </a:r>
            <a:r>
              <a:rPr lang="zh-CN" altLang="en-US" dirty="0" smtClean="0">
                <a:solidFill>
                  <a:srgbClr val="221E1F"/>
                </a:solidFill>
                <a:latin typeface="Adobe 宋体 Std L" panose="02020300000000000000" pitchFamily="18" charset="-122"/>
                <a:ea typeface="Adobe 宋体 Std L" panose="02020300000000000000" pitchFamily="18" charset="-122"/>
              </a:rPr>
              <a:t>资格考试</a:t>
            </a:r>
            <a:r>
              <a:rPr lang="zh-CN" altLang="en-US" dirty="0">
                <a:solidFill>
                  <a:srgbClr val="221E1F"/>
                </a:solidFill>
                <a:latin typeface="Adobe 宋体 Std L" panose="02020300000000000000" pitchFamily="18" charset="-122"/>
                <a:ea typeface="Adobe 宋体 Std L" panose="02020300000000000000" pitchFamily="18" charset="-122"/>
              </a:rPr>
              <a:t>、专家评定、职业技能鉴定等方式评价，对合格者授予国家职业资格证书。其中资格</a:t>
            </a:r>
            <a:r>
              <a:rPr lang="zh-CN" altLang="en-US" dirty="0" smtClean="0">
                <a:solidFill>
                  <a:srgbClr val="221E1F"/>
                </a:solidFill>
                <a:latin typeface="Adobe 宋体 Std L" panose="02020300000000000000" pitchFamily="18" charset="-122"/>
                <a:ea typeface="Adobe 宋体 Std L" panose="02020300000000000000" pitchFamily="18" charset="-122"/>
              </a:rPr>
              <a:t>考试</a:t>
            </a:r>
            <a:r>
              <a:rPr lang="zh-CN" altLang="en-US" dirty="0">
                <a:solidFill>
                  <a:srgbClr val="221E1F"/>
                </a:solidFill>
                <a:latin typeface="Adobe 宋体 Std L" panose="02020300000000000000" pitchFamily="18" charset="-122"/>
                <a:ea typeface="Adobe 宋体 Std L" panose="02020300000000000000" pitchFamily="18" charset="-122"/>
              </a:rPr>
              <a:t>，一般分为笔试和口试，同时另加多种多样的实际操作考核</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职业资格证书制度</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职业资格证书制度就是对劳动者取得什么证书、怎样取得证书、证书具有的作用等</a:t>
            </a:r>
            <a:r>
              <a:rPr lang="zh-CN" altLang="en-US" dirty="0" smtClean="0">
                <a:solidFill>
                  <a:srgbClr val="221E1F"/>
                </a:solidFill>
                <a:latin typeface="Adobe 宋体 Std L" panose="02020300000000000000" pitchFamily="18" charset="-122"/>
                <a:ea typeface="Adobe 宋体 Std L" panose="02020300000000000000" pitchFamily="18" charset="-122"/>
              </a:rPr>
              <a:t>一系列</a:t>
            </a:r>
            <a:r>
              <a:rPr lang="zh-CN" altLang="en-US" dirty="0">
                <a:solidFill>
                  <a:srgbClr val="221E1F"/>
                </a:solidFill>
                <a:latin typeface="Adobe 宋体 Std L" panose="02020300000000000000" pitchFamily="18" charset="-122"/>
                <a:ea typeface="Adobe 宋体 Std L" panose="02020300000000000000" pitchFamily="18" charset="-122"/>
              </a:rPr>
              <a:t>问题所做的规定而形成的制度。根据</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劳动法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第六十九条规定：“由经过政府批准的</a:t>
            </a:r>
            <a:r>
              <a:rPr lang="zh-CN" altLang="en-US" dirty="0" smtClean="0">
                <a:solidFill>
                  <a:srgbClr val="221E1F"/>
                </a:solidFill>
                <a:latin typeface="Adobe 宋体 Std L" panose="02020300000000000000" pitchFamily="18" charset="-122"/>
                <a:ea typeface="Adobe 宋体 Std L" panose="02020300000000000000" pitchFamily="18" charset="-122"/>
              </a:rPr>
              <a:t>考证</a:t>
            </a:r>
            <a:r>
              <a:rPr lang="zh-CN" altLang="en-US" dirty="0">
                <a:solidFill>
                  <a:srgbClr val="221E1F"/>
                </a:solidFill>
                <a:latin typeface="Adobe 宋体 Std L" panose="02020300000000000000" pitchFamily="18" charset="-122"/>
                <a:ea typeface="Adobe 宋体 Std L" panose="02020300000000000000" pitchFamily="18" charset="-122"/>
              </a:rPr>
              <a:t>鉴定机构负责对劳动者实施职业技能考核鉴定。”由劳动部门分管各类职业资格证书的</a:t>
            </a:r>
            <a:r>
              <a:rPr lang="zh-CN" altLang="en-US" dirty="0" smtClean="0">
                <a:solidFill>
                  <a:srgbClr val="221E1F"/>
                </a:solidFill>
                <a:latin typeface="Adobe 宋体 Std L" panose="02020300000000000000" pitchFamily="18" charset="-122"/>
                <a:ea typeface="Adobe 宋体 Std L" panose="02020300000000000000" pitchFamily="18" charset="-122"/>
              </a:rPr>
              <a:t>核发</a:t>
            </a:r>
            <a:r>
              <a:rPr lang="zh-CN" altLang="en-US" dirty="0">
                <a:solidFill>
                  <a:srgbClr val="221E1F"/>
                </a:solidFill>
                <a:latin typeface="Adobe 宋体 Std L" panose="02020300000000000000" pitchFamily="18" charset="-122"/>
                <a:ea typeface="Adobe 宋体 Std L" panose="02020300000000000000" pitchFamily="18" charset="-122"/>
              </a:rPr>
              <a:t>，由职业技能鉴定指导中心和国家职业技能鉴定所（站）在全国各地推行。国家各部委</a:t>
            </a:r>
            <a:r>
              <a:rPr lang="zh-CN" altLang="en-US" dirty="0" smtClean="0">
                <a:solidFill>
                  <a:srgbClr val="221E1F"/>
                </a:solidFill>
                <a:latin typeface="Adobe 宋体 Std L" panose="02020300000000000000" pitchFamily="18" charset="-122"/>
                <a:ea typeface="Adobe 宋体 Std L" panose="02020300000000000000" pitchFamily="18" charset="-122"/>
              </a:rPr>
              <a:t>也接受</a:t>
            </a:r>
            <a:r>
              <a:rPr lang="zh-CN" altLang="en-US" dirty="0">
                <a:solidFill>
                  <a:srgbClr val="221E1F"/>
                </a:solidFill>
                <a:latin typeface="Adobe 宋体 Std L" panose="02020300000000000000" pitchFamily="18" charset="-122"/>
                <a:ea typeface="Adobe 宋体 Std L" panose="02020300000000000000" pitchFamily="18" charset="-122"/>
              </a:rPr>
              <a:t>委托开始实施职业资格证书制度。</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职业资格证书制度由从业资格证书制度和执业资格证书制度组成。从业资格证书制度</a:t>
            </a:r>
            <a:r>
              <a:rPr lang="zh-CN" altLang="en-US" dirty="0" smtClean="0">
                <a:solidFill>
                  <a:srgbClr val="221E1F"/>
                </a:solidFill>
                <a:latin typeface="Adobe 宋体 Std L" panose="02020300000000000000" pitchFamily="18" charset="-122"/>
                <a:ea typeface="Adobe 宋体 Std L" panose="02020300000000000000" pitchFamily="18" charset="-122"/>
              </a:rPr>
              <a:t>是国家</a:t>
            </a:r>
            <a:r>
              <a:rPr lang="zh-CN" altLang="en-US" dirty="0">
                <a:solidFill>
                  <a:srgbClr val="221E1F"/>
                </a:solidFill>
                <a:latin typeface="Adobe 宋体 Std L" panose="02020300000000000000" pitchFamily="18" charset="-122"/>
                <a:ea typeface="Adobe 宋体 Std L" panose="02020300000000000000" pitchFamily="18" charset="-122"/>
              </a:rPr>
              <a:t>对达到从业资格的劳动者发给证明的一种制度。执业资格证书制度是国家对某些承担</a:t>
            </a:r>
            <a:r>
              <a:rPr lang="zh-CN" altLang="en-US" dirty="0" smtClean="0">
                <a:solidFill>
                  <a:srgbClr val="221E1F"/>
                </a:solidFill>
                <a:latin typeface="Adobe 宋体 Std L" panose="02020300000000000000" pitchFamily="18" charset="-122"/>
                <a:ea typeface="Adobe 宋体 Std L" panose="02020300000000000000" pitchFamily="18" charset="-122"/>
              </a:rPr>
              <a:t>较大</a:t>
            </a:r>
            <a:r>
              <a:rPr lang="zh-CN" altLang="en-US" dirty="0">
                <a:solidFill>
                  <a:srgbClr val="221E1F"/>
                </a:solidFill>
                <a:latin typeface="Adobe 宋体 Std L" panose="02020300000000000000" pitchFamily="18" charset="-122"/>
                <a:ea typeface="Adobe 宋体 Std L" panose="02020300000000000000" pitchFamily="18" charset="-122"/>
              </a:rPr>
              <a:t>责任，社会通用性强，关系国家、社会公共利益的重要专业岗位实行的一种管理制度，</a:t>
            </a:r>
            <a:r>
              <a:rPr lang="zh-CN" altLang="en-US" dirty="0" smtClean="0">
                <a:solidFill>
                  <a:srgbClr val="221E1F"/>
                </a:solidFill>
                <a:latin typeface="Adobe 宋体 Std L" panose="02020300000000000000" pitchFamily="18" charset="-122"/>
                <a:ea typeface="Adobe 宋体 Std L" panose="02020300000000000000" pitchFamily="18" charset="-122"/>
              </a:rPr>
              <a:t>实行</a:t>
            </a:r>
            <a:r>
              <a:rPr lang="zh-CN" altLang="en-US" dirty="0">
                <a:solidFill>
                  <a:srgbClr val="221E1F"/>
                </a:solidFill>
                <a:latin typeface="Adobe 宋体 Std L" panose="02020300000000000000" pitchFamily="18" charset="-122"/>
                <a:ea typeface="Adobe 宋体 Std L" panose="02020300000000000000" pitchFamily="18" charset="-122"/>
              </a:rPr>
              <a:t>全国统一考试取得证书、注册有效和政府监管。凡具备相关专业规定的学历和工作年限</a:t>
            </a:r>
            <a:r>
              <a:rPr lang="zh-CN" altLang="en-US" dirty="0" smtClean="0">
                <a:solidFill>
                  <a:srgbClr val="221E1F"/>
                </a:solidFill>
                <a:latin typeface="Adobe 宋体 Std L" panose="02020300000000000000" pitchFamily="18" charset="-122"/>
                <a:ea typeface="Adobe 宋体 Std L" panose="02020300000000000000" pitchFamily="18" charset="-122"/>
              </a:rPr>
              <a:t>的专业</a:t>
            </a:r>
            <a:r>
              <a:rPr lang="zh-CN" altLang="en-US" dirty="0">
                <a:solidFill>
                  <a:srgbClr val="221E1F"/>
                </a:solidFill>
                <a:latin typeface="Adobe 宋体 Std L" panose="02020300000000000000" pitchFamily="18" charset="-122"/>
                <a:ea typeface="Adobe 宋体 Std L" panose="02020300000000000000" pitchFamily="18" charset="-122"/>
              </a:rPr>
              <a:t>技术人员都可以报考。证书由人事部、国务院有关主管部门共同印制，一次注册三年</a:t>
            </a:r>
            <a:r>
              <a:rPr lang="zh-CN" altLang="en-US" dirty="0" smtClean="0">
                <a:solidFill>
                  <a:srgbClr val="221E1F"/>
                </a:solidFill>
                <a:latin typeface="Adobe 宋体 Std L" panose="02020300000000000000" pitchFamily="18" charset="-122"/>
                <a:ea typeface="Adobe 宋体 Std L" panose="02020300000000000000" pitchFamily="18" charset="-122"/>
              </a:rPr>
              <a:t>有效</a:t>
            </a:r>
            <a:r>
              <a:rPr lang="zh-CN" altLang="en-US" dirty="0">
                <a:solidFill>
                  <a:srgbClr val="221E1F"/>
                </a:solidFill>
                <a:latin typeface="Adobe 宋体 Std L" panose="02020300000000000000" pitchFamily="18" charset="-122"/>
                <a:ea typeface="Adobe 宋体 Std L" panose="02020300000000000000" pitchFamily="18" charset="-122"/>
              </a:rPr>
              <a:t>。取得执业资格证书并经过规定机构注册登记者，可以依法独立执业。</a:t>
            </a:r>
          </a:p>
        </p:txBody>
      </p:sp>
    </p:spTree>
    <p:extLst>
      <p:ext uri="{BB962C8B-B14F-4D97-AF65-F5344CB8AC3E}">
        <p14:creationId xmlns:p14="http://schemas.microsoft.com/office/powerpoint/2010/main" val="78190518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335210" y="36794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三、学历证书和职业资格证书的关系</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04593" y="951747"/>
            <a:ext cx="11467859" cy="3000821"/>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学历证书是一个人接受教育的年限、所具有的文化程度或者学业程度的证明，是由</a:t>
            </a:r>
            <a:r>
              <a:rPr lang="zh-CN" altLang="en-US" dirty="0" smtClean="0">
                <a:solidFill>
                  <a:srgbClr val="221E1F"/>
                </a:solidFill>
                <a:latin typeface="Adobe 宋体 Std L" panose="02020300000000000000" pitchFamily="18" charset="-122"/>
                <a:ea typeface="Adobe 宋体 Std L" panose="02020300000000000000" pitchFamily="18" charset="-122"/>
              </a:rPr>
              <a:t>教育部</a:t>
            </a:r>
            <a:r>
              <a:rPr lang="zh-CN" altLang="en-US" dirty="0">
                <a:solidFill>
                  <a:srgbClr val="221E1F"/>
                </a:solidFill>
                <a:latin typeface="Adobe 宋体 Std L" panose="02020300000000000000" pitchFamily="18" charset="-122"/>
                <a:ea typeface="Adobe 宋体 Std L" panose="02020300000000000000" pitchFamily="18" charset="-122"/>
              </a:rPr>
              <a:t>门颁发的。学历是一个人学习的经历，学历证书又称为</a:t>
            </a:r>
            <a:r>
              <a:rPr lang="zh-CN" altLang="en-US" dirty="0" smtClean="0">
                <a:solidFill>
                  <a:srgbClr val="221E1F"/>
                </a:solidFill>
                <a:latin typeface="Adobe 宋体 Std L" panose="02020300000000000000" pitchFamily="18" charset="-122"/>
                <a:ea typeface="Adobe 宋体 Std L" panose="02020300000000000000" pitchFamily="18" charset="-122"/>
              </a:rPr>
              <a:t>文凭</a:t>
            </a:r>
            <a:r>
              <a:rPr lang="zh-CN" altLang="en-US" dirty="0">
                <a:solidFill>
                  <a:srgbClr val="221E1F"/>
                </a:solidFill>
                <a:latin typeface="Adobe 宋体 Std L" panose="02020300000000000000" pitchFamily="18" charset="-122"/>
                <a:ea typeface="Adobe 宋体 Std L" panose="02020300000000000000" pitchFamily="18" charset="-122"/>
              </a:rPr>
              <a:t>，是教育部门颁发给学生作为学历证明的文件，就是</a:t>
            </a:r>
            <a:r>
              <a:rPr lang="zh-CN" altLang="en-US" dirty="0" smtClean="0">
                <a:solidFill>
                  <a:srgbClr val="221E1F"/>
                </a:solidFill>
                <a:latin typeface="Adobe 宋体 Std L" panose="02020300000000000000" pitchFamily="18" charset="-122"/>
                <a:ea typeface="Adobe 宋体 Std L" panose="02020300000000000000" pitchFamily="18" charset="-122"/>
              </a:rPr>
              <a:t>毕业证书</a:t>
            </a:r>
            <a:r>
              <a:rPr lang="zh-CN" altLang="en-US" dirty="0">
                <a:solidFill>
                  <a:srgbClr val="221E1F"/>
                </a:solidFill>
                <a:latin typeface="Adobe 宋体 Std L" panose="02020300000000000000" pitchFamily="18" charset="-122"/>
                <a:ea typeface="Adobe 宋体 Std L" panose="02020300000000000000" pitchFamily="18" charset="-122"/>
              </a:rPr>
              <a:t>或肄业证书。当一个人按期完成某类正规教育，经考试</a:t>
            </a:r>
            <a:r>
              <a:rPr lang="zh-CN" altLang="en-US" dirty="0" smtClean="0">
                <a:solidFill>
                  <a:srgbClr val="221E1F"/>
                </a:solidFill>
                <a:latin typeface="Adobe 宋体 Std L" panose="02020300000000000000" pitchFamily="18" charset="-122"/>
                <a:ea typeface="Adobe 宋体 Std L" panose="02020300000000000000" pitchFamily="18" charset="-122"/>
              </a:rPr>
              <a:t>合格后</a:t>
            </a:r>
            <a:r>
              <a:rPr lang="zh-CN" altLang="en-US" dirty="0">
                <a:solidFill>
                  <a:srgbClr val="221E1F"/>
                </a:solidFill>
                <a:latin typeface="Adobe 宋体 Std L" panose="02020300000000000000" pitchFamily="18" charset="-122"/>
                <a:ea typeface="Adobe 宋体 Std L" panose="02020300000000000000" pitchFamily="18" charset="-122"/>
              </a:rPr>
              <a:t>都会得到一份证明其所接受这段教育的证明性文件。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职业资格证书是一个人能否胜任某一职业的证明，是由</a:t>
            </a:r>
            <a:r>
              <a:rPr lang="zh-CN" altLang="en-US" dirty="0" smtClean="0">
                <a:solidFill>
                  <a:srgbClr val="221E1F"/>
                </a:solidFill>
                <a:latin typeface="Adobe 宋体 Std L" panose="02020300000000000000" pitchFamily="18" charset="-122"/>
                <a:ea typeface="Adobe 宋体 Std L" panose="02020300000000000000" pitchFamily="18" charset="-122"/>
              </a:rPr>
              <a:t>劳动</a:t>
            </a:r>
            <a:r>
              <a:rPr lang="zh-CN" altLang="en-US" dirty="0">
                <a:solidFill>
                  <a:srgbClr val="221E1F"/>
                </a:solidFill>
                <a:latin typeface="Adobe 宋体 Std L" panose="02020300000000000000" pitchFamily="18" charset="-122"/>
                <a:ea typeface="Adobe 宋体 Std L" panose="02020300000000000000" pitchFamily="18" charset="-122"/>
              </a:rPr>
              <a:t>、人事部门或由其委托的部门颁发的。不同职业对学历有不同的要求。我国实行九年制</a:t>
            </a:r>
            <a:r>
              <a:rPr lang="zh-CN" altLang="en-US" dirty="0" smtClean="0">
                <a:solidFill>
                  <a:srgbClr val="221E1F"/>
                </a:solidFill>
                <a:latin typeface="Adobe 宋体 Std L" panose="02020300000000000000" pitchFamily="18" charset="-122"/>
                <a:ea typeface="Adobe 宋体 Std L" panose="02020300000000000000" pitchFamily="18" charset="-122"/>
              </a:rPr>
              <a:t>义务教育</a:t>
            </a:r>
            <a:r>
              <a:rPr lang="zh-CN" altLang="en-US" dirty="0">
                <a:solidFill>
                  <a:srgbClr val="221E1F"/>
                </a:solidFill>
                <a:latin typeface="Adobe 宋体 Std L" panose="02020300000000000000" pitchFamily="18" charset="-122"/>
                <a:ea typeface="Adobe 宋体 Std L" panose="02020300000000000000" pitchFamily="18" charset="-122"/>
              </a:rPr>
              <a:t>，因此，获得职业资格的起点学历，至少是初中学历。但也有些职业要求更高的</a:t>
            </a:r>
            <a:r>
              <a:rPr lang="zh-CN" altLang="en-US" dirty="0" smtClean="0">
                <a:solidFill>
                  <a:srgbClr val="221E1F"/>
                </a:solidFill>
                <a:latin typeface="Adobe 宋体 Std L" panose="02020300000000000000" pitchFamily="18" charset="-122"/>
                <a:ea typeface="Adobe 宋体 Std L" panose="02020300000000000000" pitchFamily="18" charset="-122"/>
              </a:rPr>
              <a:t>学历</a:t>
            </a:r>
            <a:r>
              <a:rPr lang="zh-CN" altLang="en-US" dirty="0">
                <a:solidFill>
                  <a:srgbClr val="221E1F"/>
                </a:solidFill>
                <a:latin typeface="Adobe 宋体 Std L" panose="02020300000000000000" pitchFamily="18" charset="-122"/>
                <a:ea typeface="Adobe 宋体 Std L" panose="02020300000000000000" pitchFamily="18" charset="-122"/>
              </a:rPr>
              <a:t>，比如有的地区规定，小学教师必须具备大专以上学历，中学教师必须具备本科或本科</a:t>
            </a:r>
            <a:r>
              <a:rPr lang="zh-CN" altLang="en-US" dirty="0" smtClean="0">
                <a:solidFill>
                  <a:srgbClr val="221E1F"/>
                </a:solidFill>
                <a:latin typeface="Adobe 宋体 Std L" panose="02020300000000000000" pitchFamily="18" charset="-122"/>
                <a:ea typeface="Adobe 宋体 Std L" panose="02020300000000000000" pitchFamily="18" charset="-122"/>
              </a:rPr>
              <a:t>以上</a:t>
            </a:r>
            <a:r>
              <a:rPr lang="zh-CN" altLang="en-US" dirty="0">
                <a:solidFill>
                  <a:srgbClr val="221E1F"/>
                </a:solidFill>
                <a:latin typeface="Adobe 宋体 Std L" panose="02020300000000000000" pitchFamily="18" charset="-122"/>
                <a:ea typeface="Adobe 宋体 Std L" panose="02020300000000000000" pitchFamily="18" charset="-122"/>
              </a:rPr>
              <a:t>学历。</a:t>
            </a:r>
          </a:p>
        </p:txBody>
      </p:sp>
      <p:sp>
        <p:nvSpPr>
          <p:cNvPr id="8" name="文本框 1">
            <a:extLst>
              <a:ext uri="{FF2B5EF4-FFF2-40B4-BE49-F238E27FC236}">
                <a16:creationId xmlns="" xmlns:a16="http://schemas.microsoft.com/office/drawing/2014/main" id="{5263DC9B-3D8F-19CA-605A-141B5E847747}"/>
              </a:ext>
            </a:extLst>
          </p:cNvPr>
          <p:cNvSpPr txBox="1"/>
          <p:nvPr/>
        </p:nvSpPr>
        <p:spPr>
          <a:xfrm>
            <a:off x="335210" y="4055045"/>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四、职业资格证书的重要意义</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9" name="文本框 2">
            <a:extLst>
              <a:ext uri="{FF2B5EF4-FFF2-40B4-BE49-F238E27FC236}">
                <a16:creationId xmlns="" xmlns:a16="http://schemas.microsoft.com/office/drawing/2014/main" id="{8FF45739-E9BA-7E83-93BC-781D5B5F48CC}"/>
              </a:ext>
            </a:extLst>
          </p:cNvPr>
          <p:cNvSpPr txBox="1"/>
          <p:nvPr/>
        </p:nvSpPr>
        <p:spPr>
          <a:xfrm>
            <a:off x="404593" y="4638844"/>
            <a:ext cx="11467859" cy="1754326"/>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对每一个劳动者来说，职业资格证书都是迈向工作岗位的一块敲门砖，具有十分重要</a:t>
            </a:r>
            <a:r>
              <a:rPr lang="zh-CN" altLang="en-US" dirty="0" smtClean="0">
                <a:solidFill>
                  <a:srgbClr val="221E1F"/>
                </a:solidFill>
                <a:latin typeface="Adobe 宋体 Std L" panose="02020300000000000000" pitchFamily="18" charset="-122"/>
                <a:ea typeface="Adobe 宋体 Std L" panose="02020300000000000000" pitchFamily="18" charset="-122"/>
              </a:rPr>
              <a:t>的意义</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求职就业的必备条件</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在现代社会里，全面素质和综合职业能力是人们从事职业活动得到生存和发展的前提</a:t>
            </a:r>
            <a:r>
              <a:rPr lang="zh-CN" altLang="en-US" dirty="0" smtClean="0">
                <a:solidFill>
                  <a:srgbClr val="221E1F"/>
                </a:solidFill>
                <a:latin typeface="Adobe 宋体 Std L" panose="02020300000000000000" pitchFamily="18" charset="-122"/>
                <a:ea typeface="Adobe 宋体 Std L" panose="02020300000000000000" pitchFamily="18" charset="-122"/>
              </a:rPr>
              <a:t>条件</a:t>
            </a:r>
            <a:r>
              <a:rPr lang="zh-CN" altLang="en-US" dirty="0">
                <a:solidFill>
                  <a:srgbClr val="221E1F"/>
                </a:solidFill>
                <a:latin typeface="Adobe 宋体 Std L" panose="02020300000000000000" pitchFamily="18" charset="-122"/>
                <a:ea typeface="Adobe 宋体 Std L" panose="02020300000000000000" pitchFamily="18" charset="-122"/>
              </a:rPr>
              <a:t>，在人才市场上，各类职业资格证书是证明人们具备这些条件的有效证件</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17045671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a:extLst>
              <a:ext uri="{FF2B5EF4-FFF2-40B4-BE49-F238E27FC236}">
                <a16:creationId xmlns="" xmlns:a16="http://schemas.microsoft.com/office/drawing/2014/main" id="{8FF45739-E9BA-7E83-93BC-781D5B5F48CC}"/>
              </a:ext>
            </a:extLst>
          </p:cNvPr>
          <p:cNvSpPr txBox="1"/>
          <p:nvPr/>
        </p:nvSpPr>
        <p:spPr>
          <a:xfrm>
            <a:off x="404592" y="789515"/>
            <a:ext cx="11467859" cy="3000821"/>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胜任岗位职责的标志</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在人才市场上，是否能胜任某一岗位职责，是否具有岗位所必备的职业意识、</a:t>
            </a:r>
            <a:r>
              <a:rPr lang="zh-CN" altLang="en-US" dirty="0" smtClean="0">
                <a:solidFill>
                  <a:srgbClr val="221E1F"/>
                </a:solidFill>
                <a:latin typeface="Adobe 宋体 Std L" panose="02020300000000000000" pitchFamily="18" charset="-122"/>
                <a:ea typeface="Adobe 宋体 Std L" panose="02020300000000000000" pitchFamily="18" charset="-122"/>
              </a:rPr>
              <a:t>职业知识</a:t>
            </a:r>
            <a:r>
              <a:rPr lang="zh-CN" altLang="en-US" dirty="0">
                <a:solidFill>
                  <a:srgbClr val="221E1F"/>
                </a:solidFill>
                <a:latin typeface="Adobe 宋体 Std L" panose="02020300000000000000" pitchFamily="18" charset="-122"/>
                <a:ea typeface="Adobe 宋体 Std L" panose="02020300000000000000" pitchFamily="18" charset="-122"/>
              </a:rPr>
              <a:t>、职业技能等，职业资格证书是最有力的证明，即职业资格证书是胜任岗位职责</a:t>
            </a:r>
            <a:r>
              <a:rPr lang="zh-CN" altLang="en-US" dirty="0" smtClean="0">
                <a:solidFill>
                  <a:srgbClr val="221E1F"/>
                </a:solidFill>
                <a:latin typeface="Adobe 宋体 Std L" panose="02020300000000000000" pitchFamily="18" charset="-122"/>
                <a:ea typeface="Adobe 宋体 Std L" panose="02020300000000000000" pitchFamily="18" charset="-122"/>
              </a:rPr>
              <a:t>的标志</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3. </a:t>
            </a:r>
            <a:r>
              <a:rPr lang="zh-CN" altLang="en-US" b="1" dirty="0">
                <a:solidFill>
                  <a:srgbClr val="221E1F"/>
                </a:solidFill>
                <a:latin typeface="Adobe 宋体 Std L" panose="02020300000000000000" pitchFamily="18" charset="-122"/>
                <a:ea typeface="Adobe 宋体 Std L" panose="02020300000000000000" pitchFamily="18" charset="-122"/>
              </a:rPr>
              <a:t>提升职业竞争能力的手段</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在社会主义市场经济条件下，“双向选择，竞争上岗”已成为就业的必然趋势。在</a:t>
            </a:r>
            <a:r>
              <a:rPr lang="zh-CN" altLang="en-US" dirty="0" smtClean="0">
                <a:solidFill>
                  <a:srgbClr val="221E1F"/>
                </a:solidFill>
                <a:latin typeface="Adobe 宋体 Std L" panose="02020300000000000000" pitchFamily="18" charset="-122"/>
                <a:ea typeface="Adobe 宋体 Std L" panose="02020300000000000000" pitchFamily="18" charset="-122"/>
              </a:rPr>
              <a:t>市场就业</a:t>
            </a:r>
            <a:r>
              <a:rPr lang="zh-CN" altLang="en-US" dirty="0">
                <a:solidFill>
                  <a:srgbClr val="221E1F"/>
                </a:solidFill>
                <a:latin typeface="Adobe 宋体 Std L" panose="02020300000000000000" pitchFamily="18" charset="-122"/>
                <a:ea typeface="Adobe 宋体 Std L" panose="02020300000000000000" pitchFamily="18" charset="-122"/>
              </a:rPr>
              <a:t>中，不仅要有学历证书，而且还要有多个职业资格证书，有了这些证书，在职业选择</a:t>
            </a:r>
            <a:r>
              <a:rPr lang="zh-CN" altLang="en-US" dirty="0" smtClean="0">
                <a:solidFill>
                  <a:srgbClr val="221E1F"/>
                </a:solidFill>
                <a:latin typeface="Adobe 宋体 Std L" panose="02020300000000000000" pitchFamily="18" charset="-122"/>
                <a:ea typeface="Adobe 宋体 Std L" panose="02020300000000000000" pitchFamily="18" charset="-122"/>
              </a:rPr>
              <a:t>过程</a:t>
            </a:r>
            <a:r>
              <a:rPr lang="zh-CN" altLang="en-US" dirty="0">
                <a:solidFill>
                  <a:srgbClr val="221E1F"/>
                </a:solidFill>
                <a:latin typeface="Adobe 宋体 Std L" panose="02020300000000000000" pitchFamily="18" charset="-122"/>
                <a:ea typeface="Adobe 宋体 Std L" panose="02020300000000000000" pitchFamily="18" charset="-122"/>
              </a:rPr>
              <a:t>中就会有优势，而且选择职业的范围也广。拥有多种职业资格证书，不仅能增强</a:t>
            </a:r>
            <a:r>
              <a:rPr lang="zh-CN" altLang="en-US" dirty="0" smtClean="0">
                <a:solidFill>
                  <a:srgbClr val="221E1F"/>
                </a:solidFill>
                <a:latin typeface="Adobe 宋体 Std L" panose="02020300000000000000" pitchFamily="18" charset="-122"/>
                <a:ea typeface="Adobe 宋体 Std L" panose="02020300000000000000" pitchFamily="18" charset="-122"/>
              </a:rPr>
              <a:t>职业选择的</a:t>
            </a:r>
            <a:r>
              <a:rPr lang="zh-CN" altLang="en-US" dirty="0">
                <a:solidFill>
                  <a:srgbClr val="221E1F"/>
                </a:solidFill>
                <a:latin typeface="Adobe 宋体 Std L" panose="02020300000000000000" pitchFamily="18" charset="-122"/>
                <a:ea typeface="Adobe 宋体 Std L" panose="02020300000000000000" pitchFamily="18" charset="-122"/>
              </a:rPr>
              <a:t>竞争力，而且有利于提高就业后的职业转换能力。</a:t>
            </a:r>
          </a:p>
        </p:txBody>
      </p:sp>
    </p:spTree>
    <p:extLst>
      <p:ext uri="{BB962C8B-B14F-4D97-AF65-F5344CB8AC3E}">
        <p14:creationId xmlns:p14="http://schemas.microsoft.com/office/powerpoint/2010/main" val="249800846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687355" y="2944813"/>
            <a:ext cx="4646645" cy="812006"/>
          </a:xfrm>
          <a:custGeom>
            <a:avLst/>
            <a:gdLst>
              <a:gd name="connsiteX0" fmla="*/ 22969 w 4359339"/>
              <a:gd name="connsiteY0" fmla="*/ 612474 h 812006"/>
              <a:gd name="connsiteX1" fmla="*/ 411202 w 4359339"/>
              <a:gd name="connsiteY1" fmla="*/ 54468 h 812006"/>
              <a:gd name="connsiteX2" fmla="*/ 515452 w 4359339"/>
              <a:gd name="connsiteY2" fmla="*/ 0 h 812006"/>
              <a:gd name="connsiteX3" fmla="*/ 4232120 w 4359339"/>
              <a:gd name="connsiteY3" fmla="*/ 0 h 812006"/>
              <a:gd name="connsiteX4" fmla="*/ 4336371 w 4359339"/>
              <a:gd name="connsiteY4" fmla="*/ 199532 h 812006"/>
              <a:gd name="connsiteX5" fmla="*/ 3948138 w 4359339"/>
              <a:gd name="connsiteY5" fmla="*/ 757538 h 812006"/>
              <a:gd name="connsiteX6" fmla="*/ 3843888 w 4359339"/>
              <a:gd name="connsiteY6" fmla="*/ 812006 h 812006"/>
              <a:gd name="connsiteX7" fmla="*/ 127220 w 4359339"/>
              <a:gd name="connsiteY7" fmla="*/ 812006 h 812006"/>
              <a:gd name="connsiteX8" fmla="*/ 22969 w 4359339"/>
              <a:gd name="connsiteY8" fmla="*/ 612474 h 8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9339" h="812006">
                <a:moveTo>
                  <a:pt x="22969" y="612474"/>
                </a:moveTo>
                <a:lnTo>
                  <a:pt x="411202" y="54468"/>
                </a:lnTo>
                <a:cubicBezTo>
                  <a:pt x="434925" y="20371"/>
                  <a:pt x="473914" y="0"/>
                  <a:pt x="515452" y="0"/>
                </a:cubicBezTo>
                <a:lnTo>
                  <a:pt x="4232120" y="0"/>
                </a:lnTo>
                <a:cubicBezTo>
                  <a:pt x="4334698" y="0"/>
                  <a:pt x="4394955" y="115330"/>
                  <a:pt x="4336371" y="199532"/>
                </a:cubicBezTo>
                <a:lnTo>
                  <a:pt x="3948138" y="757538"/>
                </a:lnTo>
                <a:cubicBezTo>
                  <a:pt x="3924415" y="791635"/>
                  <a:pt x="3885426" y="812006"/>
                  <a:pt x="3843888" y="812006"/>
                </a:cubicBezTo>
                <a:lnTo>
                  <a:pt x="127220" y="812006"/>
                </a:lnTo>
                <a:cubicBezTo>
                  <a:pt x="24642" y="812006"/>
                  <a:pt x="-35615" y="696677"/>
                  <a:pt x="22969" y="612474"/>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lt1"/>
              </a:solidFill>
              <a:cs typeface="+mn-ea"/>
              <a:sym typeface="+mn-lt"/>
            </a:endParaRPr>
          </a:p>
        </p:txBody>
      </p:sp>
      <p:sp>
        <p:nvSpPr>
          <p:cNvPr id="4" name="任意多边形 3"/>
          <p:cNvSpPr>
            <a:spLocks noChangeAspect="1"/>
          </p:cNvSpPr>
          <p:nvPr/>
        </p:nvSpPr>
        <p:spPr>
          <a:xfrm>
            <a:off x="10708801" y="3013869"/>
            <a:ext cx="2387600" cy="23876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任意多边形 4"/>
          <p:cNvSpPr>
            <a:spLocks noChangeAspect="1"/>
          </p:cNvSpPr>
          <p:nvPr/>
        </p:nvSpPr>
        <p:spPr>
          <a:xfrm>
            <a:off x="8230548" y="3756819"/>
            <a:ext cx="2362200" cy="2362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任意多边形 5"/>
          <p:cNvSpPr>
            <a:spLocks noChangeAspect="1"/>
          </p:cNvSpPr>
          <p:nvPr/>
        </p:nvSpPr>
        <p:spPr>
          <a:xfrm>
            <a:off x="8334849" y="4306094"/>
            <a:ext cx="2247900" cy="22479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任意多边形 6"/>
          <p:cNvSpPr>
            <a:spLocks noChangeAspect="1"/>
          </p:cNvSpPr>
          <p:nvPr/>
        </p:nvSpPr>
        <p:spPr>
          <a:xfrm>
            <a:off x="8859199" y="1116013"/>
            <a:ext cx="2971800" cy="2971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任意多边形 7"/>
          <p:cNvSpPr>
            <a:spLocks noChangeAspect="1"/>
          </p:cNvSpPr>
          <p:nvPr/>
        </p:nvSpPr>
        <p:spPr>
          <a:xfrm>
            <a:off x="11291249" y="135969"/>
            <a:ext cx="1384300" cy="13843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accent1"/>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任意多边形 8"/>
          <p:cNvSpPr>
            <a:spLocks noChangeAspect="1"/>
          </p:cNvSpPr>
          <p:nvPr/>
        </p:nvSpPr>
        <p:spPr>
          <a:xfrm>
            <a:off x="8878249" y="582613"/>
            <a:ext cx="2933700" cy="29337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任意多边形 9"/>
          <p:cNvSpPr>
            <a:spLocks noChangeAspect="1"/>
          </p:cNvSpPr>
          <p:nvPr/>
        </p:nvSpPr>
        <p:spPr>
          <a:xfrm>
            <a:off x="7326148" y="408385"/>
            <a:ext cx="1320800" cy="1320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任意多边形 10"/>
          <p:cNvSpPr>
            <a:spLocks noChangeAspect="1"/>
          </p:cNvSpPr>
          <p:nvPr/>
        </p:nvSpPr>
        <p:spPr>
          <a:xfrm>
            <a:off x="10163649" y="6294438"/>
            <a:ext cx="838200" cy="838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任意多边形 11"/>
          <p:cNvSpPr>
            <a:spLocks/>
          </p:cNvSpPr>
          <p:nvPr/>
        </p:nvSpPr>
        <p:spPr>
          <a:xfrm>
            <a:off x="11089801" y="5683251"/>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solidFill>
            <a:schemeClr val="bg1">
              <a:lumMod val="65000"/>
            </a:schemeClr>
          </a:soli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任意多边形 12"/>
          <p:cNvSpPr>
            <a:spLocks noChangeAspect="1"/>
          </p:cNvSpPr>
          <p:nvPr/>
        </p:nvSpPr>
        <p:spPr>
          <a:xfrm>
            <a:off x="7421634" y="5569826"/>
            <a:ext cx="701200" cy="7012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任意多边形 13"/>
          <p:cNvSpPr>
            <a:spLocks noChangeAspect="1"/>
          </p:cNvSpPr>
          <p:nvPr/>
        </p:nvSpPr>
        <p:spPr>
          <a:xfrm>
            <a:off x="11220450" y="2944813"/>
            <a:ext cx="2209800" cy="22098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任意多边形 14"/>
          <p:cNvSpPr>
            <a:spLocks noChangeAspect="1"/>
          </p:cNvSpPr>
          <p:nvPr/>
        </p:nvSpPr>
        <p:spPr>
          <a:xfrm>
            <a:off x="11363800" y="-383144"/>
            <a:ext cx="1397000" cy="1397000"/>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6" name="任意多边形 15"/>
          <p:cNvSpPr>
            <a:spLocks/>
          </p:cNvSpPr>
          <p:nvPr/>
        </p:nvSpPr>
        <p:spPr>
          <a:xfrm>
            <a:off x="11065113" y="4972370"/>
            <a:ext cx="1222374" cy="1222374"/>
          </a:xfrm>
          <a:custGeom>
            <a:avLst/>
            <a:gdLst>
              <a:gd name="connsiteX0" fmla="*/ 37178 w 3190401"/>
              <a:gd name="connsiteY0" fmla="*/ 1505398 h 3190401"/>
              <a:gd name="connsiteX1" fmla="*/ 1505399 w 3190401"/>
              <a:gd name="connsiteY1" fmla="*/ 37179 h 3190401"/>
              <a:gd name="connsiteX2" fmla="*/ 1685003 w 3190401"/>
              <a:gd name="connsiteY2" fmla="*/ 37179 h 3190401"/>
              <a:gd name="connsiteX3" fmla="*/ 3153224 w 3190401"/>
              <a:gd name="connsiteY3" fmla="*/ 1505398 h 3190401"/>
              <a:gd name="connsiteX4" fmla="*/ 3153224 w 3190401"/>
              <a:gd name="connsiteY4" fmla="*/ 1685004 h 3190401"/>
              <a:gd name="connsiteX5" fmla="*/ 1685003 w 3190401"/>
              <a:gd name="connsiteY5" fmla="*/ 3153223 h 3190401"/>
              <a:gd name="connsiteX6" fmla="*/ 1505399 w 3190401"/>
              <a:gd name="connsiteY6" fmla="*/ 3153223 h 3190401"/>
              <a:gd name="connsiteX7" fmla="*/ 37178 w 3190401"/>
              <a:gd name="connsiteY7" fmla="*/ 1685004 h 3190401"/>
              <a:gd name="connsiteX8" fmla="*/ 37178 w 3190401"/>
              <a:gd name="connsiteY8" fmla="*/ 1505398 h 319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401" h="3190401">
                <a:moveTo>
                  <a:pt x="37178" y="1505398"/>
                </a:moveTo>
                <a:lnTo>
                  <a:pt x="1505399" y="37179"/>
                </a:lnTo>
                <a:cubicBezTo>
                  <a:pt x="1554969" y="-12392"/>
                  <a:pt x="1635433" y="-12392"/>
                  <a:pt x="1685003" y="37179"/>
                </a:cubicBezTo>
                <a:lnTo>
                  <a:pt x="3153224" y="1505398"/>
                </a:lnTo>
                <a:cubicBezTo>
                  <a:pt x="3202794" y="1554969"/>
                  <a:pt x="3202794" y="1635433"/>
                  <a:pt x="3153224" y="1685004"/>
                </a:cubicBezTo>
                <a:lnTo>
                  <a:pt x="1685003" y="3153223"/>
                </a:lnTo>
                <a:cubicBezTo>
                  <a:pt x="1635433" y="3202794"/>
                  <a:pt x="1554969" y="3202794"/>
                  <a:pt x="1505399" y="3153223"/>
                </a:cubicBezTo>
                <a:lnTo>
                  <a:pt x="37178" y="1685004"/>
                </a:lnTo>
                <a:cubicBezTo>
                  <a:pt x="-12392" y="1635433"/>
                  <a:pt x="-12392" y="1554969"/>
                  <a:pt x="37178" y="1505398"/>
                </a:cubicBezTo>
              </a:path>
            </a:pathLst>
          </a:custGeom>
          <a:gradFill flip="none" rotWithShape="1">
            <a:gsLst>
              <a:gs pos="0">
                <a:srgbClr val="F2F2F2"/>
              </a:gs>
              <a:gs pos="100000">
                <a:srgbClr val="DBDBDB"/>
              </a:gs>
            </a:gsLst>
            <a:lin ang="16200000" scaled="1"/>
            <a:tileRect/>
          </a:gradFill>
          <a:ln>
            <a:noFill/>
          </a:ln>
          <a:effectLst>
            <a:outerShdw blurRad="254000" dist="25400" dir="5400000" sx="104000" sy="104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0" name="文本框 19"/>
          <p:cNvSpPr txBox="1"/>
          <p:nvPr/>
        </p:nvSpPr>
        <p:spPr>
          <a:xfrm>
            <a:off x="1162502" y="4201140"/>
            <a:ext cx="6447619" cy="2308324"/>
          </a:xfrm>
          <a:prstGeom prst="rect">
            <a:avLst/>
          </a:prstGeom>
          <a:noFill/>
        </p:spPr>
        <p:txBody>
          <a:bodyPr wrap="square" rtlCol="0">
            <a:spAutoFit/>
          </a:bodyPr>
          <a:lstStyle/>
          <a:p>
            <a:r>
              <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rPr>
              <a:t>就业指导与面试技巧</a:t>
            </a:r>
            <a:endParaRPr lang="zh-CN" altLang="en-US" sz="7200" dirty="0">
              <a:solidFill>
                <a:schemeClr val="accent1"/>
              </a:solidFill>
              <a:latin typeface="Adobe 黑体 Std R" panose="020B0400000000000000" pitchFamily="34" charset="-122"/>
              <a:ea typeface="Adobe 黑体 Std R" panose="020B0400000000000000" pitchFamily="34" charset="-122"/>
              <a:cs typeface="+mn-ea"/>
              <a:sym typeface="+mn-lt"/>
            </a:endParaRPr>
          </a:p>
        </p:txBody>
      </p:sp>
      <p:sp>
        <p:nvSpPr>
          <p:cNvPr id="26" name="文本框 25"/>
          <p:cNvSpPr txBox="1"/>
          <p:nvPr/>
        </p:nvSpPr>
        <p:spPr>
          <a:xfrm>
            <a:off x="1197440" y="2916188"/>
            <a:ext cx="3546009" cy="1015663"/>
          </a:xfrm>
          <a:prstGeom prst="rect">
            <a:avLst/>
          </a:prstGeom>
          <a:noFill/>
        </p:spPr>
        <p:txBody>
          <a:bodyPr wrap="square" rtlCol="0">
            <a:spAutoFit/>
          </a:bodyPr>
          <a:lstStyle/>
          <a:p>
            <a:r>
              <a:rPr lang="zh-CN" altLang="en-US" sz="6000" dirty="0" smtClean="0">
                <a:solidFill>
                  <a:schemeClr val="bg1"/>
                </a:solidFill>
                <a:cs typeface="+mn-ea"/>
                <a:sym typeface="+mn-lt"/>
              </a:rPr>
              <a:t>第三章</a:t>
            </a:r>
            <a:endParaRPr lang="zh-CN" altLang="en-US" sz="6000" dirty="0">
              <a:solidFill>
                <a:schemeClr val="bg1"/>
              </a:solidFill>
              <a:cs typeface="+mn-ea"/>
              <a:sym typeface="+mn-lt"/>
            </a:endParaRPr>
          </a:p>
        </p:txBody>
      </p:sp>
    </p:spTree>
    <p:extLst>
      <p:ext uri="{BB962C8B-B14F-4D97-AF65-F5344CB8AC3E}">
        <p14:creationId xmlns:p14="http://schemas.microsoft.com/office/powerpoint/2010/main" val="7446974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89391"/>
            <a:ext cx="11054246" cy="1295611"/>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为</a:t>
            </a:r>
            <a:r>
              <a:rPr lang="zh-CN" altLang="en-US" dirty="0">
                <a:solidFill>
                  <a:srgbClr val="221E1F"/>
                </a:solidFill>
                <a:latin typeface="Adobe 宋体 Std L" panose="02020300000000000000" pitchFamily="18" charset="-122"/>
                <a:ea typeface="Adobe 宋体 Std L" panose="02020300000000000000" pitchFamily="18" charset="-122"/>
              </a:rPr>
              <a:t>便于本书的阐述和界定，我们可以给职业下个定义：所谓职业，是指人们从事的</a:t>
            </a:r>
            <a:r>
              <a:rPr lang="zh-CN" altLang="en-US" dirty="0" smtClean="0">
                <a:solidFill>
                  <a:srgbClr val="221E1F"/>
                </a:solidFill>
                <a:latin typeface="Adobe 宋体 Std L" panose="02020300000000000000" pitchFamily="18" charset="-122"/>
                <a:ea typeface="Adobe 宋体 Std L" panose="02020300000000000000" pitchFamily="18" charset="-122"/>
              </a:rPr>
              <a:t>相对</a:t>
            </a:r>
            <a:r>
              <a:rPr lang="zh-CN" altLang="en-US" dirty="0">
                <a:solidFill>
                  <a:srgbClr val="221E1F"/>
                </a:solidFill>
                <a:latin typeface="Adobe 宋体 Std L" panose="02020300000000000000" pitchFamily="18" charset="-122"/>
                <a:ea typeface="Adobe 宋体 Std L" panose="02020300000000000000" pitchFamily="18" charset="-122"/>
              </a:rPr>
              <a:t>稳定的、有经济收入的专门类别的社会劳动。它是人们生活方式、经济状况、文化、</a:t>
            </a:r>
            <a:r>
              <a:rPr lang="zh-CN" altLang="en-US" dirty="0" smtClean="0">
                <a:solidFill>
                  <a:srgbClr val="221E1F"/>
                </a:solidFill>
                <a:latin typeface="Adobe 宋体 Std L" panose="02020300000000000000" pitchFamily="18" charset="-122"/>
                <a:ea typeface="Adobe 宋体 Std L" panose="02020300000000000000" pitchFamily="18" charset="-122"/>
              </a:rPr>
              <a:t>行为模式</a:t>
            </a:r>
            <a:r>
              <a:rPr lang="zh-CN" altLang="en-US" dirty="0">
                <a:solidFill>
                  <a:srgbClr val="221E1F"/>
                </a:solidFill>
                <a:latin typeface="Adobe 宋体 Std L" panose="02020300000000000000" pitchFamily="18" charset="-122"/>
                <a:ea typeface="Adobe 宋体 Std L" panose="02020300000000000000" pitchFamily="18" charset="-122"/>
              </a:rPr>
              <a:t>、思想情操的综合反映，也是一个人的权利、义务、职责，是一个人的社会地位的</a:t>
            </a:r>
            <a:r>
              <a:rPr lang="zh-CN" altLang="en-US" dirty="0" smtClean="0">
                <a:solidFill>
                  <a:srgbClr val="221E1F"/>
                </a:solidFill>
                <a:latin typeface="Adobe 宋体 Std L" panose="02020300000000000000" pitchFamily="18" charset="-122"/>
                <a:ea typeface="Adobe 宋体 Std L" panose="02020300000000000000" pitchFamily="18" charset="-122"/>
              </a:rPr>
              <a:t>一般性</a:t>
            </a:r>
            <a:r>
              <a:rPr lang="zh-CN" altLang="en-US" dirty="0">
                <a:solidFill>
                  <a:srgbClr val="221E1F"/>
                </a:solidFill>
                <a:latin typeface="Adobe 宋体 Std L" panose="02020300000000000000" pitchFamily="18" charset="-122"/>
                <a:ea typeface="Adobe 宋体 Std L" panose="02020300000000000000" pitchFamily="18" charset="-122"/>
              </a:rPr>
              <a:t>表征。</a:t>
            </a:r>
            <a:endParaRPr lang="zh-CN" altLang="en-US" dirty="0">
              <a:latin typeface="Adobe 宋体 Std L" panose="02020300000000000000" pitchFamily="18" charset="-122"/>
              <a:ea typeface="Adobe 宋体 Std L" panose="02020300000000000000" pitchFamily="18" charset="-122"/>
            </a:endParaRPr>
          </a:p>
        </p:txBody>
      </p:sp>
      <p:sp>
        <p:nvSpPr>
          <p:cNvPr id="4" name="文本框 1">
            <a:extLst>
              <a:ext uri="{FF2B5EF4-FFF2-40B4-BE49-F238E27FC236}">
                <a16:creationId xmlns="" xmlns:a16="http://schemas.microsoft.com/office/drawing/2014/main" id="{5263DC9B-3D8F-19CA-605A-141B5E847747}"/>
              </a:ext>
            </a:extLst>
          </p:cNvPr>
          <p:cNvSpPr txBox="1"/>
          <p:nvPr/>
        </p:nvSpPr>
        <p:spPr>
          <a:xfrm>
            <a:off x="612742" y="1725961"/>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二、职业的分类及意义</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682125" y="2495430"/>
            <a:ext cx="11054246" cy="4247317"/>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职业的分类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职业可以采用一定的标准和方法，依据一定的分类原则，对在业人员按照从事工作的</a:t>
            </a:r>
            <a:r>
              <a:rPr lang="zh-CN" altLang="en-US" dirty="0" smtClean="0">
                <a:solidFill>
                  <a:srgbClr val="221E1F"/>
                </a:solidFill>
                <a:latin typeface="Adobe 宋体 Std L" panose="02020300000000000000" pitchFamily="18" charset="-122"/>
                <a:ea typeface="Adobe 宋体 Std L" panose="02020300000000000000" pitchFamily="18" charset="-122"/>
              </a:rPr>
              <a:t>种类</a:t>
            </a:r>
            <a:r>
              <a:rPr lang="zh-CN" altLang="en-US" dirty="0">
                <a:solidFill>
                  <a:srgbClr val="221E1F"/>
                </a:solidFill>
                <a:latin typeface="Adobe 宋体 Std L" panose="02020300000000000000" pitchFamily="18" charset="-122"/>
                <a:ea typeface="Adobe 宋体 Std L" panose="02020300000000000000" pitchFamily="18" charset="-122"/>
              </a:rPr>
              <a:t>和性质进行全面、系统的划分。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随着科技的发展、产业结构的调整和职业的变化，职业分类的标准、内容和方法也在</a:t>
            </a:r>
            <a:r>
              <a:rPr lang="zh-CN" altLang="en-US" dirty="0" smtClean="0">
                <a:solidFill>
                  <a:srgbClr val="221E1F"/>
                </a:solidFill>
                <a:latin typeface="Adobe 宋体 Std L" panose="02020300000000000000" pitchFamily="18" charset="-122"/>
                <a:ea typeface="Adobe 宋体 Std L" panose="02020300000000000000" pitchFamily="18" charset="-122"/>
              </a:rPr>
              <a:t>不断</a:t>
            </a:r>
            <a:r>
              <a:rPr lang="zh-CN" altLang="en-US" dirty="0">
                <a:solidFill>
                  <a:srgbClr val="221E1F"/>
                </a:solidFill>
                <a:latin typeface="Adobe 宋体 Std L" panose="02020300000000000000" pitchFamily="18" charset="-122"/>
                <a:ea typeface="Adobe 宋体 Std L" panose="02020300000000000000" pitchFamily="18" charset="-122"/>
              </a:rPr>
              <a:t>地变化，一般有以下原则：</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）同一性。同一性是职业分类的最基本原则。具体来说，它是指构成一个职业</a:t>
            </a:r>
            <a:r>
              <a:rPr lang="zh-CN" altLang="en-US" dirty="0" smtClean="0">
                <a:solidFill>
                  <a:srgbClr val="221E1F"/>
                </a:solidFill>
                <a:latin typeface="Adobe 宋体 Std L" panose="02020300000000000000" pitchFamily="18" charset="-122"/>
                <a:ea typeface="Adobe 宋体 Std L" panose="02020300000000000000" pitchFamily="18" charset="-122"/>
              </a:rPr>
              <a:t>类别</a:t>
            </a:r>
            <a:r>
              <a:rPr lang="zh-CN" altLang="en-US" dirty="0">
                <a:solidFill>
                  <a:srgbClr val="221E1F"/>
                </a:solidFill>
                <a:latin typeface="Adobe 宋体 Std L" panose="02020300000000000000" pitchFamily="18" charset="-122"/>
                <a:ea typeface="Adobe 宋体 Std L" panose="02020300000000000000" pitchFamily="18" charset="-122"/>
              </a:rPr>
              <a:t>，必须在工作范围、工作内容、操作方法、使用工具以及工作环境等方面是相同的。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）多级性。职业是一个庞大又复杂的体系，有着数千甚至上万个类别。对于这样</a:t>
            </a:r>
            <a:r>
              <a:rPr lang="zh-CN" altLang="en-US" dirty="0" smtClean="0">
                <a:solidFill>
                  <a:srgbClr val="221E1F"/>
                </a:solidFill>
                <a:latin typeface="Adobe 宋体 Std L" panose="02020300000000000000" pitchFamily="18" charset="-122"/>
                <a:ea typeface="Adobe 宋体 Std L" panose="02020300000000000000" pitchFamily="18" charset="-122"/>
              </a:rPr>
              <a:t>一个</a:t>
            </a:r>
            <a:r>
              <a:rPr lang="zh-CN" altLang="en-US" dirty="0">
                <a:solidFill>
                  <a:srgbClr val="221E1F"/>
                </a:solidFill>
                <a:latin typeface="Adobe 宋体 Std L" panose="02020300000000000000" pitchFamily="18" charset="-122"/>
                <a:ea typeface="Adobe 宋体 Std L" panose="02020300000000000000" pitchFamily="18" charset="-122"/>
              </a:rPr>
              <a:t>庞大的体系，需要划分为几个不同的等级或者层次，每一个等级或者层次中一般又有</a:t>
            </a:r>
            <a:r>
              <a:rPr lang="zh-CN" altLang="en-US" dirty="0" smtClean="0">
                <a:solidFill>
                  <a:srgbClr val="221E1F"/>
                </a:solidFill>
                <a:latin typeface="Adobe 宋体 Std L" panose="02020300000000000000" pitchFamily="18" charset="-122"/>
                <a:ea typeface="Adobe 宋体 Std L" panose="02020300000000000000" pitchFamily="18" charset="-122"/>
              </a:rPr>
              <a:t>许多的</a:t>
            </a:r>
            <a:r>
              <a:rPr lang="zh-CN" altLang="en-US" dirty="0">
                <a:solidFill>
                  <a:srgbClr val="221E1F"/>
                </a:solidFill>
                <a:latin typeface="Adobe 宋体 Std L" panose="02020300000000000000" pitchFamily="18" charset="-122"/>
                <a:ea typeface="Adobe 宋体 Std L" panose="02020300000000000000" pitchFamily="18" charset="-122"/>
              </a:rPr>
              <a:t>类别。这样，才能够把庞大而复杂的“职业”区分开。一般情况下，各国根据自己的</a:t>
            </a:r>
            <a:r>
              <a:rPr lang="zh-CN" altLang="en-US" dirty="0" smtClean="0">
                <a:solidFill>
                  <a:srgbClr val="221E1F"/>
                </a:solidFill>
                <a:latin typeface="Adobe 宋体 Std L" panose="02020300000000000000" pitchFamily="18" charset="-122"/>
                <a:ea typeface="Adobe 宋体 Std L" panose="02020300000000000000" pitchFamily="18" charset="-122"/>
              </a:rPr>
              <a:t>情况</a:t>
            </a:r>
            <a:r>
              <a:rPr lang="zh-CN" altLang="en-US" dirty="0">
                <a:solidFill>
                  <a:srgbClr val="221E1F"/>
                </a:solidFill>
                <a:latin typeface="Adobe 宋体 Std L" panose="02020300000000000000" pitchFamily="18" charset="-122"/>
                <a:ea typeface="Adobe 宋体 Std L" panose="02020300000000000000" pitchFamily="18" charset="-122"/>
              </a:rPr>
              <a:t>，把职业分为 </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个层次</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644081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515093" y="1258513"/>
            <a:ext cx="8118187" cy="5127348"/>
          </a:xfrm>
          <a:prstGeom prst="rect">
            <a:avLst/>
          </a:prstGeom>
          <a:gradFill flip="none" rotWithShape="1">
            <a:gsLst>
              <a:gs pos="100000">
                <a:schemeClr val="accent1">
                  <a:lumMod val="20000"/>
                  <a:lumOff val="80000"/>
                </a:schemeClr>
              </a:gs>
              <a:gs pos="0">
                <a:schemeClr val="accent1">
                  <a:lumMod val="60000"/>
                  <a:lumOff val="40000"/>
                </a:schemeClr>
              </a:gs>
            </a:gsLst>
            <a:lin ang="2700000" scaled="1"/>
            <a:tileRect/>
          </a:gradFill>
          <a:ln w="19050">
            <a:no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62" name="文本框 61"/>
          <p:cNvSpPr txBox="1"/>
          <p:nvPr/>
        </p:nvSpPr>
        <p:spPr>
          <a:xfrm>
            <a:off x="664444" y="1258512"/>
            <a:ext cx="2501582" cy="400110"/>
          </a:xfrm>
          <a:prstGeom prst="rect">
            <a:avLst/>
          </a:prstGeom>
          <a:noFill/>
        </p:spPr>
        <p:txBody>
          <a:bodyPr wrap="square" rtlCol="0">
            <a:spAutoFit/>
          </a:bodyPr>
          <a:lstStyle/>
          <a:p>
            <a:r>
              <a:rPr lang="zh-CN" altLang="en-US" sz="2000" b="1" dirty="0">
                <a:solidFill>
                  <a:schemeClr val="bg1"/>
                </a:solidFill>
                <a:cs typeface="+mn-ea"/>
                <a:sym typeface="+mn-lt"/>
              </a:rPr>
              <a:t>教学目标</a:t>
            </a:r>
          </a:p>
        </p:txBody>
      </p:sp>
      <p:sp>
        <p:nvSpPr>
          <p:cNvPr id="63" name="文本框 62"/>
          <p:cNvSpPr txBox="1"/>
          <p:nvPr/>
        </p:nvSpPr>
        <p:spPr>
          <a:xfrm>
            <a:off x="1218446" y="1712403"/>
            <a:ext cx="7162707" cy="1689373"/>
          </a:xfrm>
          <a:prstGeom prst="rect">
            <a:avLst/>
          </a:prstGeom>
          <a:noFill/>
        </p:spPr>
        <p:txBody>
          <a:bodyPr wrap="square" rtlCol="0">
            <a:spAutoFit/>
          </a:bodyPr>
          <a:lstStyle/>
          <a:p>
            <a:pPr>
              <a:lnSpc>
                <a:spcPct val="150000"/>
              </a:lnSpc>
            </a:pPr>
            <a:r>
              <a:rPr lang="zh-CN" altLang="en-US" dirty="0" smtClean="0">
                <a:cs typeface="+mn-ea"/>
                <a:sym typeface="+mn-lt"/>
              </a:rPr>
              <a:t>    本章</a:t>
            </a:r>
            <a:r>
              <a:rPr lang="zh-CN" altLang="en-US" dirty="0">
                <a:cs typeface="+mn-ea"/>
                <a:sym typeface="+mn-lt"/>
              </a:rPr>
              <a:t>主要阐述了就业、应聘过程中的一般问题，包括就业前的准备工作，几种就业渠道，求职面试的方法和技巧等，通过学习，学生应对就业的基本步骤及内容有所了解，掌握相应的手段和途径，在实践中积累经验</a:t>
            </a:r>
            <a:r>
              <a:rPr lang="zh-CN" altLang="en-US" dirty="0" smtClean="0">
                <a:cs typeface="+mn-ea"/>
                <a:sym typeface="+mn-lt"/>
              </a:rPr>
              <a:t>。</a:t>
            </a:r>
            <a:endParaRPr lang="zh-CN" altLang="en-US" dirty="0">
              <a:cs typeface="+mn-ea"/>
              <a:sym typeface="+mn-lt"/>
            </a:endParaRPr>
          </a:p>
        </p:txBody>
      </p:sp>
      <p:sp>
        <p:nvSpPr>
          <p:cNvPr id="5" name="文本框 61"/>
          <p:cNvSpPr txBox="1"/>
          <p:nvPr/>
        </p:nvSpPr>
        <p:spPr>
          <a:xfrm>
            <a:off x="664442" y="3449822"/>
            <a:ext cx="2501582" cy="400110"/>
          </a:xfrm>
          <a:prstGeom prst="rect">
            <a:avLst/>
          </a:prstGeom>
          <a:noFill/>
        </p:spPr>
        <p:txBody>
          <a:bodyPr wrap="square" rtlCol="0">
            <a:spAutoFit/>
          </a:bodyPr>
          <a:lstStyle/>
          <a:p>
            <a:r>
              <a:rPr lang="zh-CN" altLang="en-US" sz="2000" b="1" dirty="0" smtClean="0">
                <a:solidFill>
                  <a:schemeClr val="bg1"/>
                </a:solidFill>
                <a:cs typeface="+mn-ea"/>
                <a:sym typeface="+mn-lt"/>
              </a:rPr>
              <a:t>教学</a:t>
            </a:r>
            <a:r>
              <a:rPr lang="zh-CN" altLang="en-US" sz="2000" b="1" dirty="0">
                <a:solidFill>
                  <a:schemeClr val="bg1"/>
                </a:solidFill>
                <a:cs typeface="+mn-ea"/>
                <a:sym typeface="+mn-lt"/>
              </a:rPr>
              <a:t>要求</a:t>
            </a:r>
          </a:p>
        </p:txBody>
      </p:sp>
      <p:sp>
        <p:nvSpPr>
          <p:cNvPr id="6" name="文本框 62"/>
          <p:cNvSpPr txBox="1"/>
          <p:nvPr/>
        </p:nvSpPr>
        <p:spPr>
          <a:xfrm>
            <a:off x="1218444" y="3903713"/>
            <a:ext cx="7162707" cy="2104872"/>
          </a:xfrm>
          <a:prstGeom prst="rect">
            <a:avLst/>
          </a:prstGeom>
          <a:noFill/>
        </p:spPr>
        <p:txBody>
          <a:bodyPr wrap="square" rtlCol="0">
            <a:spAutoFit/>
          </a:bodyPr>
          <a:lstStyle/>
          <a:p>
            <a:pPr>
              <a:lnSpc>
                <a:spcPct val="150000"/>
              </a:lnSpc>
            </a:pPr>
            <a:r>
              <a:rPr lang="zh-CN" altLang="en-US" dirty="0">
                <a:cs typeface="+mn-ea"/>
                <a:sym typeface="+mn-lt"/>
              </a:rPr>
              <a:t>认知： 了解怎样为就业做好准备，理解就业信息搜集和筛选的方法和意义。</a:t>
            </a:r>
          </a:p>
          <a:p>
            <a:pPr>
              <a:lnSpc>
                <a:spcPct val="150000"/>
              </a:lnSpc>
            </a:pPr>
            <a:r>
              <a:rPr lang="zh-CN" altLang="en-US" dirty="0">
                <a:cs typeface="+mn-ea"/>
                <a:sym typeface="+mn-lt"/>
              </a:rPr>
              <a:t>情感和态度： 就业并非只有一种途径，学生应多渠道谋出路，寻找一份适合自己的职业。</a:t>
            </a:r>
          </a:p>
          <a:p>
            <a:pPr>
              <a:lnSpc>
                <a:spcPct val="150000"/>
              </a:lnSpc>
            </a:pPr>
            <a:r>
              <a:rPr lang="zh-CN" altLang="en-US" dirty="0">
                <a:cs typeface="+mn-ea"/>
                <a:sym typeface="+mn-lt"/>
              </a:rPr>
              <a:t>运用：求职者在应聘时应注意运用技巧，充分展现自己的实力。</a:t>
            </a:r>
            <a:endParaRPr lang="zh-CN" altLang="en-US" dirty="0">
              <a:cs typeface="+mn-ea"/>
              <a:sym typeface="+mn-lt"/>
            </a:endParaRP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1153" y="169623"/>
            <a:ext cx="3447053" cy="328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02746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07" y="204927"/>
            <a:ext cx="6179328" cy="804725"/>
            <a:chOff x="251900" y="195486"/>
            <a:chExt cx="4496573" cy="585582"/>
          </a:xfrm>
        </p:grpSpPr>
        <p:sp>
          <p:nvSpPr>
            <p:cNvPr id="7" name="矩形 6"/>
            <p:cNvSpPr/>
            <p:nvPr/>
          </p:nvSpPr>
          <p:spPr>
            <a:xfrm>
              <a:off x="1331640" y="255120"/>
              <a:ext cx="3416833" cy="380737"/>
            </a:xfrm>
            <a:prstGeom prst="rect">
              <a:avLst/>
            </a:prstGeom>
          </p:spPr>
          <p:txBody>
            <a:bodyPr wrap="none">
              <a:spAutoFit/>
            </a:bodyPr>
            <a:lstStyle/>
            <a:p>
              <a:pPr defTabSz="913765">
                <a:spcBef>
                  <a:spcPts val="0"/>
                </a:spcBef>
                <a:spcAft>
                  <a:spcPts val="0"/>
                </a:spcAft>
                <a:defRPr/>
              </a:pPr>
              <a:r>
                <a:rPr lang="zh-CN" altLang="en-US" sz="2800" b="1" kern="0" dirty="0" smtClean="0">
                  <a:solidFill>
                    <a:schemeClr val="accent1">
                      <a:lumMod val="75000"/>
                    </a:schemeClr>
                  </a:solidFill>
                  <a:cs typeface="+mn-ea"/>
                  <a:sym typeface="+mn-lt"/>
                </a:rPr>
                <a:t>第</a:t>
              </a:r>
              <a:r>
                <a:rPr lang="en-US" altLang="zh-CN" sz="2800" b="1" kern="0" dirty="0" smtClean="0">
                  <a:solidFill>
                    <a:schemeClr val="accent1">
                      <a:lumMod val="75000"/>
                    </a:schemeClr>
                  </a:solidFill>
                  <a:cs typeface="+mn-ea"/>
                  <a:sym typeface="+mn-lt"/>
                </a:rPr>
                <a:t>3</a:t>
              </a:r>
              <a:r>
                <a:rPr lang="zh-CN" altLang="en-US" sz="2800" b="1" kern="0" dirty="0" smtClean="0">
                  <a:solidFill>
                    <a:schemeClr val="accent1">
                      <a:lumMod val="75000"/>
                    </a:schemeClr>
                  </a:solidFill>
                  <a:cs typeface="+mn-ea"/>
                  <a:sym typeface="+mn-lt"/>
                </a:rPr>
                <a:t>章  就业</a:t>
              </a:r>
              <a:r>
                <a:rPr lang="zh-CN" altLang="en-US" sz="2800" b="1" kern="0" dirty="0">
                  <a:solidFill>
                    <a:schemeClr val="accent1">
                      <a:lumMod val="75000"/>
                    </a:schemeClr>
                  </a:solidFill>
                  <a:cs typeface="+mn-ea"/>
                  <a:sym typeface="+mn-lt"/>
                </a:rPr>
                <a:t>指导与面试技巧</a:t>
              </a:r>
              <a:endParaRPr lang="zh-CN" altLang="en-US" sz="2800" b="1" kern="0" dirty="0">
                <a:solidFill>
                  <a:schemeClr val="accent1">
                    <a:lumMod val="75000"/>
                  </a:schemeClr>
                </a:solidFill>
                <a:cs typeface="+mn-ea"/>
                <a:sym typeface="+mn-lt"/>
              </a:endParaRPr>
            </a:p>
          </p:txBody>
        </p:sp>
        <p:grpSp>
          <p:nvGrpSpPr>
            <p:cNvPr id="8" name="组合 7"/>
            <p:cNvGrpSpPr/>
            <p:nvPr/>
          </p:nvGrpSpPr>
          <p:grpSpPr>
            <a:xfrm>
              <a:off x="251900" y="195486"/>
              <a:ext cx="887938" cy="585582"/>
              <a:chOff x="562441" y="531294"/>
              <a:chExt cx="2322326" cy="1531540"/>
            </a:xfrm>
          </p:grpSpPr>
          <p:sp>
            <p:nvSpPr>
              <p:cNvPr id="10" name="圆角矩形 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1" name="圆角矩形 10"/>
              <p:cNvSpPr/>
              <p:nvPr/>
            </p:nvSpPr>
            <p:spPr>
              <a:xfrm rot="2700000">
                <a:off x="1043261" y="555179"/>
                <a:ext cx="1041378" cy="1041378"/>
              </a:xfrm>
              <a:prstGeom prst="roundRect">
                <a:avLst>
                  <a:gd name="adj" fmla="val 4810"/>
                </a:avLst>
              </a:prstGeom>
              <a:solidFill>
                <a:schemeClr val="accent1"/>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2" name="圆角矩形 1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3" name="圆角矩形 1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14" name="圆角矩形 1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grpSp>
      </p:grpSp>
      <p:sp>
        <p:nvSpPr>
          <p:cNvPr id="2" name="文本框 1">
            <a:extLst>
              <a:ext uri="{FF2B5EF4-FFF2-40B4-BE49-F238E27FC236}">
                <a16:creationId xmlns="" xmlns:a16="http://schemas.microsoft.com/office/drawing/2014/main" id="{5263DC9B-3D8F-19CA-605A-141B5E847747}"/>
              </a:ext>
            </a:extLst>
          </p:cNvPr>
          <p:cNvSpPr txBox="1"/>
          <p:nvPr/>
        </p:nvSpPr>
        <p:spPr>
          <a:xfrm>
            <a:off x="612742" y="196999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一、获取求职信息的途径</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 xmlns:a16="http://schemas.microsoft.com/office/drawing/2014/main" id="{8FF45739-E9BA-7E83-93BC-781D5B5F48CC}"/>
              </a:ext>
            </a:extLst>
          </p:cNvPr>
          <p:cNvSpPr txBox="1"/>
          <p:nvPr/>
        </p:nvSpPr>
        <p:spPr>
          <a:xfrm>
            <a:off x="682125" y="2680069"/>
            <a:ext cx="11054246" cy="4247317"/>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就业信息是指与就业有关的消息和情况，包括就业政策、就业机构、经济发展形势与</a:t>
            </a:r>
            <a:r>
              <a:rPr lang="zh-CN" altLang="en-US" dirty="0" smtClean="0">
                <a:solidFill>
                  <a:srgbClr val="221E1F"/>
                </a:solidFill>
                <a:latin typeface="Adobe 宋体 Std L" panose="02020300000000000000" pitchFamily="18" charset="-122"/>
                <a:ea typeface="Adobe 宋体 Std L" panose="02020300000000000000" pitchFamily="18" charset="-122"/>
              </a:rPr>
              <a:t>趋势</a:t>
            </a:r>
            <a:r>
              <a:rPr lang="zh-CN" altLang="en-US" dirty="0">
                <a:solidFill>
                  <a:srgbClr val="221E1F"/>
                </a:solidFill>
                <a:latin typeface="Adobe 宋体 Std L" panose="02020300000000000000" pitchFamily="18" charset="-122"/>
                <a:ea typeface="Adobe 宋体 Std L" panose="02020300000000000000" pitchFamily="18" charset="-122"/>
              </a:rPr>
              <a:t>、劳动力供求双方的情况、国民经济计划、劳动用工制度、干部人事制度、毕业生资源</a:t>
            </a:r>
            <a:r>
              <a:rPr lang="zh-CN" altLang="en-US" dirty="0" smtClean="0">
                <a:solidFill>
                  <a:srgbClr val="221E1F"/>
                </a:solidFill>
                <a:latin typeface="Adobe 宋体 Std L" panose="02020300000000000000" pitchFamily="18" charset="-122"/>
                <a:ea typeface="Adobe 宋体 Std L" panose="02020300000000000000" pitchFamily="18" charset="-122"/>
              </a:rPr>
              <a:t>及就业</a:t>
            </a:r>
            <a:r>
              <a:rPr lang="zh-CN" altLang="en-US" dirty="0">
                <a:solidFill>
                  <a:srgbClr val="221E1F"/>
                </a:solidFill>
                <a:latin typeface="Adobe 宋体 Std L" panose="02020300000000000000" pitchFamily="18" charset="-122"/>
                <a:ea typeface="Adobe 宋体 Std L" panose="02020300000000000000" pitchFamily="18" charset="-122"/>
              </a:rPr>
              <a:t>制度、近期失业率以及就业培训等。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在求职择业过程中，就业信息关系到求职择业的成败。对一个职业技术学校毕业</a:t>
            </a:r>
            <a:r>
              <a:rPr lang="zh-CN" altLang="en-US" dirty="0" smtClean="0">
                <a:solidFill>
                  <a:srgbClr val="221E1F"/>
                </a:solidFill>
                <a:latin typeface="Adobe 宋体 Std L" panose="02020300000000000000" pitchFamily="18" charset="-122"/>
                <a:ea typeface="Adobe 宋体 Std L" panose="02020300000000000000" pitchFamily="18" charset="-122"/>
              </a:rPr>
              <a:t>生来说</a:t>
            </a:r>
            <a:r>
              <a:rPr lang="zh-CN" altLang="en-US" dirty="0">
                <a:solidFill>
                  <a:srgbClr val="221E1F"/>
                </a:solidFill>
                <a:latin typeface="Adobe 宋体 Std L" panose="02020300000000000000" pitchFamily="18" charset="-122"/>
                <a:ea typeface="Adobe 宋体 Std L" panose="02020300000000000000" pitchFamily="18" charset="-122"/>
              </a:rPr>
              <a:t>，如能及时掌握大量可靠的就业信息，目光敏锐、行动果断，从信息中把握机会，就能</a:t>
            </a:r>
            <a:r>
              <a:rPr lang="zh-CN" altLang="en-US" dirty="0" smtClean="0">
                <a:solidFill>
                  <a:srgbClr val="221E1F"/>
                </a:solidFill>
                <a:latin typeface="Adobe 宋体 Std L" panose="02020300000000000000" pitchFamily="18" charset="-122"/>
                <a:ea typeface="Adobe 宋体 Std L" panose="02020300000000000000" pitchFamily="18" charset="-122"/>
              </a:rPr>
              <a:t>找到</a:t>
            </a:r>
            <a:r>
              <a:rPr lang="zh-CN" altLang="en-US" dirty="0">
                <a:solidFill>
                  <a:srgbClr val="221E1F"/>
                </a:solidFill>
                <a:latin typeface="Adobe 宋体 Std L" panose="02020300000000000000" pitchFamily="18" charset="-122"/>
                <a:ea typeface="Adobe 宋体 Std L" panose="02020300000000000000" pitchFamily="18" charset="-122"/>
              </a:rPr>
              <a:t>一份合适的职业。而缺乏信息，行动迟缓，纵使有好的机遇也会擦肩而过。</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就业信息的收集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收集就业信息是同学们求职择业前的一项重要任务，高质量的就业信息往往存在于</a:t>
            </a:r>
            <a:r>
              <a:rPr lang="zh-CN" altLang="en-US" dirty="0" smtClean="0">
                <a:solidFill>
                  <a:srgbClr val="221E1F"/>
                </a:solidFill>
                <a:latin typeface="Adobe 宋体 Std L" panose="02020300000000000000" pitchFamily="18" charset="-122"/>
                <a:ea typeface="Adobe 宋体 Std L" panose="02020300000000000000" pitchFamily="18" charset="-122"/>
              </a:rPr>
              <a:t>广泛的</a:t>
            </a:r>
            <a:r>
              <a:rPr lang="zh-CN" altLang="en-US" dirty="0">
                <a:solidFill>
                  <a:srgbClr val="221E1F"/>
                </a:solidFill>
                <a:latin typeface="Adobe 宋体 Std L" panose="02020300000000000000" pitchFamily="18" charset="-122"/>
                <a:ea typeface="Adobe 宋体 Std L" panose="02020300000000000000" pitchFamily="18" charset="-122"/>
              </a:rPr>
              <a:t>途径之中。必须充分利用各种渠道、运用各种手段准确地收集与择业有关的各种信息，</a:t>
            </a:r>
            <a:r>
              <a:rPr lang="zh-CN" altLang="en-US" dirty="0" smtClean="0">
                <a:solidFill>
                  <a:srgbClr val="221E1F"/>
                </a:solidFill>
                <a:latin typeface="Adobe 宋体 Std L" panose="02020300000000000000" pitchFamily="18" charset="-122"/>
                <a:ea typeface="Adobe 宋体 Std L" panose="02020300000000000000" pitchFamily="18" charset="-122"/>
              </a:rPr>
              <a:t>为择业</a:t>
            </a:r>
            <a:r>
              <a:rPr lang="zh-CN" altLang="en-US" dirty="0">
                <a:solidFill>
                  <a:srgbClr val="221E1F"/>
                </a:solidFill>
                <a:latin typeface="Adobe 宋体 Std L" panose="02020300000000000000" pitchFamily="18" charset="-122"/>
                <a:ea typeface="Adobe 宋体 Std L" panose="02020300000000000000" pitchFamily="18" charset="-122"/>
              </a:rPr>
              <a:t>决策做好充分准备。这里介绍几种获取信息的渠道，供同学们参考</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15" name="文本框 1">
            <a:extLst>
              <a:ext uri="{FF2B5EF4-FFF2-40B4-BE49-F238E27FC236}">
                <a16:creationId xmlns="" xmlns:a16="http://schemas.microsoft.com/office/drawing/2014/main" id="{5263DC9B-3D8F-19CA-605A-141B5E847747}"/>
              </a:ext>
            </a:extLst>
          </p:cNvPr>
          <p:cNvSpPr txBox="1"/>
          <p:nvPr/>
        </p:nvSpPr>
        <p:spPr>
          <a:xfrm>
            <a:off x="612742" y="1273867"/>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1    </a:t>
            </a:r>
            <a:r>
              <a:rPr lang="zh-CN" altLang="en-US" sz="2600" dirty="0" smtClean="0">
                <a:solidFill>
                  <a:srgbClr val="C00000"/>
                </a:solidFill>
                <a:latin typeface="方正准圆_GBK" pitchFamily="65" charset="-122"/>
                <a:ea typeface="方正准圆_GBK" pitchFamily="65" charset="-122"/>
              </a:rPr>
              <a:t>就业</a:t>
            </a:r>
            <a:r>
              <a:rPr lang="zh-CN" altLang="en-US" sz="2600" dirty="0">
                <a:solidFill>
                  <a:srgbClr val="C00000"/>
                </a:solidFill>
                <a:latin typeface="方正准圆_GBK" pitchFamily="65" charset="-122"/>
                <a:ea typeface="方正准圆_GBK" pitchFamily="65" charset="-122"/>
              </a:rPr>
              <a:t>前的准备工作指导</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5596043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38314"/>
            <a:ext cx="11054246" cy="5493812"/>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）本校的毕业生就业机构。学校的毕业生就业办公室和毕业生就业指导中心，同</a:t>
            </a:r>
            <a:r>
              <a:rPr lang="zh-CN" altLang="en-US" dirty="0" smtClean="0">
                <a:solidFill>
                  <a:srgbClr val="221E1F"/>
                </a:solidFill>
                <a:latin typeface="Adobe 宋体 Std L" panose="02020300000000000000" pitchFamily="18" charset="-122"/>
                <a:ea typeface="Adobe 宋体 Std L" panose="02020300000000000000" pitchFamily="18" charset="-122"/>
              </a:rPr>
              <a:t>上级</a:t>
            </a:r>
            <a:r>
              <a:rPr lang="zh-CN" altLang="en-US" dirty="0">
                <a:solidFill>
                  <a:srgbClr val="221E1F"/>
                </a:solidFill>
                <a:latin typeface="Adobe 宋体 Std L" panose="02020300000000000000" pitchFamily="18" charset="-122"/>
                <a:ea typeface="Adobe 宋体 Std L" panose="02020300000000000000" pitchFamily="18" charset="-122"/>
              </a:rPr>
              <a:t>主管部门和社会各界保持着广泛而密切的联系，而且经过多年的工作实践，与有关部门</a:t>
            </a:r>
            <a:r>
              <a:rPr lang="zh-CN" altLang="en-US" dirty="0" smtClean="0">
                <a:solidFill>
                  <a:srgbClr val="221E1F"/>
                </a:solidFill>
                <a:latin typeface="Adobe 宋体 Std L" panose="02020300000000000000" pitchFamily="18" charset="-122"/>
                <a:ea typeface="Adobe 宋体 Std L" panose="02020300000000000000" pitchFamily="18" charset="-122"/>
              </a:rPr>
              <a:t>长年</a:t>
            </a:r>
            <a:r>
              <a:rPr lang="zh-CN" altLang="en-US" dirty="0">
                <a:solidFill>
                  <a:srgbClr val="221E1F"/>
                </a:solidFill>
                <a:latin typeface="Adobe 宋体 Std L" panose="02020300000000000000" pitchFamily="18" charset="-122"/>
                <a:ea typeface="Adobe 宋体 Std L" panose="02020300000000000000" pitchFamily="18" charset="-122"/>
              </a:rPr>
              <a:t>合作，已形成网络或稳定的关系。在每年毕业生就业阶段，学校毕业生就业指导机构会</a:t>
            </a:r>
            <a:r>
              <a:rPr lang="zh-CN" altLang="en-US" dirty="0" smtClean="0">
                <a:solidFill>
                  <a:srgbClr val="221E1F"/>
                </a:solidFill>
                <a:latin typeface="Adobe 宋体 Std L" panose="02020300000000000000" pitchFamily="18" charset="-122"/>
                <a:ea typeface="Adobe 宋体 Std L" panose="02020300000000000000" pitchFamily="18" charset="-122"/>
              </a:rPr>
              <a:t>有针对性</a:t>
            </a:r>
            <a:r>
              <a:rPr lang="zh-CN" altLang="en-US" dirty="0">
                <a:solidFill>
                  <a:srgbClr val="221E1F"/>
                </a:solidFill>
                <a:latin typeface="Adobe 宋体 Std L" panose="02020300000000000000" pitchFamily="18" charset="-122"/>
                <a:ea typeface="Adobe 宋体 Std L" panose="02020300000000000000" pitchFamily="18" charset="-122"/>
              </a:rPr>
              <a:t>并及时地通过向各个用人单位发布毕业生资源信息函、电话联系及参加各种信息</a:t>
            </a:r>
            <a:r>
              <a:rPr lang="zh-CN" altLang="en-US" dirty="0" smtClean="0">
                <a:solidFill>
                  <a:srgbClr val="221E1F"/>
                </a:solidFill>
                <a:latin typeface="Adobe 宋体 Std L" panose="02020300000000000000" pitchFamily="18" charset="-122"/>
                <a:ea typeface="Adobe 宋体 Std L" panose="02020300000000000000" pitchFamily="18" charset="-122"/>
              </a:rPr>
              <a:t>交流活动</a:t>
            </a:r>
            <a:r>
              <a:rPr lang="zh-CN" altLang="en-US" dirty="0">
                <a:solidFill>
                  <a:srgbClr val="221E1F"/>
                </a:solidFill>
                <a:latin typeface="Adobe 宋体 Std L" panose="02020300000000000000" pitchFamily="18" charset="-122"/>
                <a:ea typeface="Adobe 宋体 Std L" panose="02020300000000000000" pitchFamily="18" charset="-122"/>
              </a:rPr>
              <a:t>等方式征集利用大量的需求信息，然后将收集的需求信息加以整理、公布。这些信息</a:t>
            </a:r>
            <a:r>
              <a:rPr lang="zh-CN" altLang="en-US" dirty="0" smtClean="0">
                <a:solidFill>
                  <a:srgbClr val="221E1F"/>
                </a:solidFill>
                <a:latin typeface="Adobe 宋体 Std L" panose="02020300000000000000" pitchFamily="18" charset="-122"/>
                <a:ea typeface="Adobe 宋体 Std L" panose="02020300000000000000" pitchFamily="18" charset="-122"/>
              </a:rPr>
              <a:t>数量</a:t>
            </a:r>
            <a:r>
              <a:rPr lang="zh-CN" altLang="en-US" dirty="0">
                <a:solidFill>
                  <a:srgbClr val="221E1F"/>
                </a:solidFill>
                <a:latin typeface="Adobe 宋体 Std L" panose="02020300000000000000" pitchFamily="18" charset="-122"/>
                <a:ea typeface="Adobe 宋体 Std L" panose="02020300000000000000" pitchFamily="18" charset="-122"/>
              </a:rPr>
              <a:t>大，针对性、准确性、可靠性都较强，是毕业生求职的最主要的信息源。</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）针对毕业生的人才市场。随着社会主义市场经济建设的发展，我国人才市场</a:t>
            </a:r>
            <a:r>
              <a:rPr lang="zh-CN" altLang="en-US" dirty="0" smtClean="0">
                <a:solidFill>
                  <a:srgbClr val="221E1F"/>
                </a:solidFill>
                <a:latin typeface="Adobe 宋体 Std L" panose="02020300000000000000" pitchFamily="18" charset="-122"/>
                <a:ea typeface="Adobe 宋体 Std L" panose="02020300000000000000" pitchFamily="18" charset="-122"/>
              </a:rPr>
              <a:t>中介机构</a:t>
            </a:r>
            <a:r>
              <a:rPr lang="zh-CN" altLang="en-US" dirty="0">
                <a:solidFill>
                  <a:srgbClr val="221E1F"/>
                </a:solidFill>
                <a:latin typeface="Adobe 宋体 Std L" panose="02020300000000000000" pitchFamily="18" charset="-122"/>
                <a:ea typeface="Adobe 宋体 Std L" panose="02020300000000000000" pitchFamily="18" charset="-122"/>
              </a:rPr>
              <a:t>也应运而生。现在毕业生就业市场的格局和模式早已为</a:t>
            </a:r>
            <a:r>
              <a:rPr lang="zh-CN" altLang="en-US" dirty="0" smtClean="0">
                <a:solidFill>
                  <a:srgbClr val="221E1F"/>
                </a:solidFill>
                <a:latin typeface="Adobe 宋体 Std L" panose="02020300000000000000" pitchFamily="18" charset="-122"/>
                <a:ea typeface="Adobe 宋体 Std L" panose="02020300000000000000" pitchFamily="18" charset="-122"/>
              </a:rPr>
              <a:t>大家</a:t>
            </a:r>
            <a:r>
              <a:rPr lang="zh-CN" altLang="en-US" dirty="0">
                <a:solidFill>
                  <a:srgbClr val="221E1F"/>
                </a:solidFill>
                <a:latin typeface="Adobe 宋体 Std L" panose="02020300000000000000" pitchFamily="18" charset="-122"/>
                <a:ea typeface="Adobe 宋体 Std L" panose="02020300000000000000" pitchFamily="18" charset="-122"/>
              </a:rPr>
              <a:t>所熟悉。在那里，不仅可以让你了解到许多各类不同的</a:t>
            </a:r>
            <a:r>
              <a:rPr lang="zh-CN" altLang="en-US" dirty="0" smtClean="0">
                <a:solidFill>
                  <a:srgbClr val="221E1F"/>
                </a:solidFill>
                <a:latin typeface="Adobe 宋体 Std L" panose="02020300000000000000" pitchFamily="18" charset="-122"/>
                <a:ea typeface="Adobe 宋体 Std L" panose="02020300000000000000" pitchFamily="18" charset="-122"/>
              </a:rPr>
              <a:t>单位和</a:t>
            </a:r>
            <a:r>
              <a:rPr lang="zh-CN" altLang="en-US" dirty="0">
                <a:solidFill>
                  <a:srgbClr val="221E1F"/>
                </a:solidFill>
                <a:latin typeface="Adobe 宋体 Std L" panose="02020300000000000000" pitchFamily="18" charset="-122"/>
                <a:ea typeface="Adobe 宋体 Std L" panose="02020300000000000000" pitchFamily="18" charset="-122"/>
              </a:rPr>
              <a:t>职位，而且还为你提供了一次极好的面试锻炼的机会。各</a:t>
            </a:r>
            <a:r>
              <a:rPr lang="zh-CN" altLang="en-US" dirty="0" smtClean="0">
                <a:solidFill>
                  <a:srgbClr val="221E1F"/>
                </a:solidFill>
                <a:latin typeface="Adobe 宋体 Std L" panose="02020300000000000000" pitchFamily="18" charset="-122"/>
                <a:ea typeface="Adobe 宋体 Std L" panose="02020300000000000000" pitchFamily="18" charset="-122"/>
              </a:rPr>
              <a:t>类人才</a:t>
            </a:r>
            <a:r>
              <a:rPr lang="zh-CN" altLang="en-US" dirty="0">
                <a:solidFill>
                  <a:srgbClr val="221E1F"/>
                </a:solidFill>
                <a:latin typeface="Adobe 宋体 Std L" panose="02020300000000000000" pitchFamily="18" charset="-122"/>
                <a:ea typeface="Adobe 宋体 Std L" panose="02020300000000000000" pitchFamily="18" charset="-122"/>
              </a:rPr>
              <a:t>市场的信息量是很大的，而且提供了一个毕业生和用人</a:t>
            </a:r>
            <a:r>
              <a:rPr lang="zh-CN" altLang="en-US" dirty="0" smtClean="0">
                <a:solidFill>
                  <a:srgbClr val="221E1F"/>
                </a:solidFill>
                <a:latin typeface="Adobe 宋体 Std L" panose="02020300000000000000" pitchFamily="18" charset="-122"/>
                <a:ea typeface="Adobe 宋体 Std L" panose="02020300000000000000" pitchFamily="18" charset="-122"/>
              </a:rPr>
              <a:t>单位</a:t>
            </a:r>
            <a:r>
              <a:rPr lang="zh-CN" altLang="en-US" dirty="0">
                <a:solidFill>
                  <a:srgbClr val="221E1F"/>
                </a:solidFill>
                <a:latin typeface="Adobe 宋体 Std L" panose="02020300000000000000" pitchFamily="18" charset="-122"/>
                <a:ea typeface="Adobe 宋体 Std L" panose="02020300000000000000" pitchFamily="18" charset="-122"/>
              </a:rPr>
              <a:t>直接面对面的机会，通过彼此的交流，毕业生可以获得远</a:t>
            </a:r>
            <a:r>
              <a:rPr lang="zh-CN" altLang="en-US" dirty="0" smtClean="0">
                <a:solidFill>
                  <a:srgbClr val="221E1F"/>
                </a:solidFill>
                <a:latin typeface="Adobe 宋体 Std L" panose="02020300000000000000" pitchFamily="18" charset="-122"/>
                <a:ea typeface="Adobe 宋体 Std L" panose="02020300000000000000" pitchFamily="18" charset="-122"/>
              </a:rPr>
              <a:t>比报刊</a:t>
            </a:r>
            <a:r>
              <a:rPr lang="zh-CN" altLang="en-US" dirty="0">
                <a:solidFill>
                  <a:srgbClr val="221E1F"/>
                </a:solidFill>
                <a:latin typeface="Adobe 宋体 Std L" panose="02020300000000000000" pitchFamily="18" charset="-122"/>
                <a:ea typeface="Adobe 宋体 Std L" panose="02020300000000000000" pitchFamily="18" charset="-122"/>
              </a:rPr>
              <a:t>等渠道更为丰富和全面的信息，因此，毕业生应该充分</a:t>
            </a:r>
            <a:r>
              <a:rPr lang="zh-CN" altLang="en-US" dirty="0" smtClean="0">
                <a:solidFill>
                  <a:srgbClr val="221E1F"/>
                </a:solidFill>
                <a:latin typeface="Adobe 宋体 Std L" panose="02020300000000000000" pitchFamily="18" charset="-122"/>
                <a:ea typeface="Adobe 宋体 Std L" panose="02020300000000000000" pitchFamily="18" charset="-122"/>
              </a:rPr>
              <a:t>重视</a:t>
            </a:r>
            <a:r>
              <a:rPr lang="zh-CN" altLang="en-US" dirty="0">
                <a:solidFill>
                  <a:srgbClr val="221E1F"/>
                </a:solidFill>
                <a:latin typeface="Adobe 宋体 Std L" panose="02020300000000000000" pitchFamily="18" charset="-122"/>
                <a:ea typeface="Adobe 宋体 Std L" panose="02020300000000000000" pitchFamily="18" charset="-122"/>
              </a:rPr>
              <a:t>这一信息渠道。</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）社会实践活动。毕业生通过毕业实习、参加社会服务等项社会实践活动，不仅</a:t>
            </a:r>
            <a:r>
              <a:rPr lang="zh-CN" altLang="en-US" dirty="0" smtClean="0">
                <a:solidFill>
                  <a:srgbClr val="221E1F"/>
                </a:solidFill>
                <a:latin typeface="Adobe 宋体 Std L" panose="02020300000000000000" pitchFamily="18" charset="-122"/>
                <a:ea typeface="Adobe 宋体 Std L" panose="02020300000000000000" pitchFamily="18" charset="-122"/>
              </a:rPr>
              <a:t>能使</a:t>
            </a:r>
            <a:r>
              <a:rPr lang="zh-CN" altLang="en-US" dirty="0">
                <a:solidFill>
                  <a:srgbClr val="221E1F"/>
                </a:solidFill>
                <a:latin typeface="Adobe 宋体 Std L" panose="02020300000000000000" pitchFamily="18" charset="-122"/>
                <a:ea typeface="Adobe 宋体 Std L" panose="02020300000000000000" pitchFamily="18" charset="-122"/>
              </a:rPr>
              <a:t>自己所学的知识直接应用于生产，为社会服务，而且可以开阔视野，还可以有意识地</a:t>
            </a:r>
            <a:r>
              <a:rPr lang="zh-CN" altLang="en-US" dirty="0" smtClean="0">
                <a:solidFill>
                  <a:srgbClr val="221E1F"/>
                </a:solidFill>
                <a:latin typeface="Adobe 宋体 Std L" panose="02020300000000000000" pitchFamily="18" charset="-122"/>
                <a:ea typeface="Adobe 宋体 Std L" panose="02020300000000000000" pitchFamily="18" charset="-122"/>
              </a:rPr>
              <a:t>了解实习</a:t>
            </a:r>
            <a:r>
              <a:rPr lang="zh-CN" altLang="en-US" dirty="0">
                <a:solidFill>
                  <a:srgbClr val="221E1F"/>
                </a:solidFill>
                <a:latin typeface="Adobe 宋体 Std L" panose="02020300000000000000" pitchFamily="18" charset="-122"/>
                <a:ea typeface="Adobe 宋体 Std L" panose="02020300000000000000" pitchFamily="18" charset="-122"/>
              </a:rPr>
              <a:t>单位或服务对象对毕业生的需求情况、对所需人员的素质要求等</a:t>
            </a:r>
            <a:r>
              <a:rPr lang="zh-CN" altLang="en-US" dirty="0" smtClean="0">
                <a:solidFill>
                  <a:srgbClr val="221E1F"/>
                </a:solidFill>
                <a:latin typeface="Adobe 宋体 Std L" panose="02020300000000000000" pitchFamily="18" charset="-122"/>
                <a:ea typeface="Adobe 宋体 Std L" panose="02020300000000000000" pitchFamily="18" charset="-122"/>
              </a:rPr>
              <a:t>。</a:t>
            </a:r>
          </a:p>
        </p:txBody>
      </p:sp>
    </p:spTree>
    <p:extLst>
      <p:ext uri="{BB962C8B-B14F-4D97-AF65-F5344CB8AC3E}">
        <p14:creationId xmlns:p14="http://schemas.microsoft.com/office/powerpoint/2010/main" val="134667404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38314"/>
            <a:ext cx="11054246" cy="5493812"/>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4</a:t>
            </a:r>
            <a:r>
              <a:rPr lang="zh-CN" altLang="en-US" dirty="0" smtClean="0">
                <a:solidFill>
                  <a:srgbClr val="221E1F"/>
                </a:solidFill>
                <a:latin typeface="Adobe 宋体 Std L" panose="02020300000000000000" pitchFamily="18" charset="-122"/>
                <a:ea typeface="Adobe 宋体 Std L" panose="02020300000000000000" pitchFamily="18" charset="-122"/>
              </a:rPr>
              <a:t>）收集网上求职信息。随着人才市场信息化进程的加快和入网个人人数的增加，网上求职、网上招聘已成为一种时尚。网上信息流量大，更新快，用人单位和求职者的交流便捷迅速。在因特网上所列空缺职位让求职者一目了然。你可以通过因特网了解有关公司的情况，填写“求职登记表”，输入自己的个人简历和申请信，那么你的资料便可遨游在无限广阔的信息海洋中，可能会有公司与你联络，甚至有时寻找一份工作只要几分钟。</a:t>
            </a: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5</a:t>
            </a:r>
            <a:r>
              <a:rPr lang="zh-CN" altLang="en-US" dirty="0" smtClean="0">
                <a:solidFill>
                  <a:srgbClr val="221E1F"/>
                </a:solidFill>
                <a:latin typeface="Adobe 宋体 Std L" panose="02020300000000000000" pitchFamily="18" charset="-122"/>
                <a:ea typeface="Adobe 宋体 Std L" panose="02020300000000000000" pitchFamily="18" charset="-122"/>
              </a:rPr>
              <a:t>）社会上的传播媒介。各类单位和组织都可以通过新闻媒介，如广播、电视、报纸、杂志、电话等工具，介绍本单位现状、发展前景及人才需求。主管毕业生就业部门创办的</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毕业生就业指导报</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以及各学校的报纸等，将在毕业生求职择业的关键时期发布用人单位需求信息和招聘信息。各地的</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人才市场报</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晚报</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等也都开辟了人才需求信息及招聘广告栏目，只要经常阅读，肯定会从中得到令你感兴趣的或有用的信息。</a:t>
            </a: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smtClean="0">
                <a:solidFill>
                  <a:srgbClr val="221E1F"/>
                </a:solidFill>
                <a:latin typeface="Adobe 宋体 Std L" panose="02020300000000000000" pitchFamily="18" charset="-122"/>
                <a:ea typeface="Adobe 宋体 Std L" panose="02020300000000000000" pitchFamily="18" charset="-122"/>
              </a:rPr>
              <a:t>6</a:t>
            </a:r>
            <a:r>
              <a:rPr lang="zh-CN" altLang="en-US" dirty="0" smtClean="0">
                <a:solidFill>
                  <a:srgbClr val="221E1F"/>
                </a:solidFill>
                <a:latin typeface="Adobe 宋体 Std L" panose="02020300000000000000" pitchFamily="18" charset="-122"/>
                <a:ea typeface="Adobe 宋体 Std L" panose="02020300000000000000" pitchFamily="18" charset="-122"/>
              </a:rPr>
              <a:t>）社会人际关系。亲朋好友分布在社会的各个领域、各条战线，通过他们了解社会需求信息针对性会更强，而且比较准确、直接。一般来讲，大多数用人单位更愿意录用经人介绍和推荐进来的求职者，认为这样录用进来的人比较</a:t>
            </a:r>
            <a:r>
              <a:rPr lang="zh-CN" altLang="en-US" dirty="0">
                <a:solidFill>
                  <a:srgbClr val="221E1F"/>
                </a:solidFill>
                <a:latin typeface="Adobe 宋体 Std L" panose="02020300000000000000" pitchFamily="18" charset="-122"/>
                <a:ea typeface="Adobe 宋体 Std L" panose="02020300000000000000" pitchFamily="18" charset="-122"/>
              </a:rPr>
              <a:t>可靠</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76888477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38314"/>
            <a:ext cx="11054246"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）刊登求职广告、发求职信、电话联系或亲自拜访。在报刊上登载求职广告，</a:t>
            </a:r>
            <a:r>
              <a:rPr lang="zh-CN" altLang="en-US" dirty="0" smtClean="0">
                <a:solidFill>
                  <a:srgbClr val="221E1F"/>
                </a:solidFill>
                <a:latin typeface="Adobe 宋体 Std L" panose="02020300000000000000" pitchFamily="18" charset="-122"/>
                <a:ea typeface="Adobe 宋体 Std L" panose="02020300000000000000" pitchFamily="18" charset="-122"/>
              </a:rPr>
              <a:t>说明自己</a:t>
            </a:r>
            <a:r>
              <a:rPr lang="zh-CN" altLang="en-US" dirty="0">
                <a:solidFill>
                  <a:srgbClr val="221E1F"/>
                </a:solidFill>
                <a:latin typeface="Adobe 宋体 Std L" panose="02020300000000000000" pitchFamily="18" charset="-122"/>
                <a:ea typeface="Adobe 宋体 Std L" panose="02020300000000000000" pitchFamily="18" charset="-122"/>
              </a:rPr>
              <a:t>的能力和专业特长，或在因特网上设计个人的求职主页，充分地、全方位地展示自我</a:t>
            </a:r>
            <a:r>
              <a:rPr lang="zh-CN" altLang="en-US" dirty="0" smtClean="0">
                <a:solidFill>
                  <a:srgbClr val="221E1F"/>
                </a:solidFill>
                <a:latin typeface="Adobe 宋体 Std L" panose="02020300000000000000" pitchFamily="18" charset="-122"/>
                <a:ea typeface="Adobe 宋体 Std L" panose="02020300000000000000" pitchFamily="18" charset="-122"/>
              </a:rPr>
              <a:t>，很</a:t>
            </a:r>
            <a:r>
              <a:rPr lang="zh-CN" altLang="en-US" dirty="0">
                <a:solidFill>
                  <a:srgbClr val="221E1F"/>
                </a:solidFill>
                <a:latin typeface="Adobe 宋体 Std L" panose="02020300000000000000" pitchFamily="18" charset="-122"/>
                <a:ea typeface="Adobe 宋体 Std L" panose="02020300000000000000" pitchFamily="18" charset="-122"/>
              </a:rPr>
              <a:t>可能会得到应聘机会。对自己向往的公司、企业，可通过电话与人事部门联系或亲自</a:t>
            </a:r>
            <a:r>
              <a:rPr lang="zh-CN" altLang="en-US" dirty="0" smtClean="0">
                <a:solidFill>
                  <a:srgbClr val="221E1F"/>
                </a:solidFill>
                <a:latin typeface="Adobe 宋体 Std L" panose="02020300000000000000" pitchFamily="18" charset="-122"/>
                <a:ea typeface="Adobe 宋体 Std L" panose="02020300000000000000" pitchFamily="18" charset="-122"/>
              </a:rPr>
              <a:t>走访（</a:t>
            </a:r>
            <a:r>
              <a:rPr lang="zh-CN" altLang="en-US" dirty="0">
                <a:solidFill>
                  <a:srgbClr val="221E1F"/>
                </a:solidFill>
                <a:latin typeface="Adobe 宋体 Std L" panose="02020300000000000000" pitchFamily="18" charset="-122"/>
                <a:ea typeface="Adobe 宋体 Std L" panose="02020300000000000000" pitchFamily="18" charset="-122"/>
              </a:rPr>
              <a:t>当然，对那些明确表示谢绝来电、来访的单位，就不必选用这种方法），这样既可以</a:t>
            </a:r>
            <a:r>
              <a:rPr lang="zh-CN" altLang="en-US" dirty="0" smtClean="0">
                <a:solidFill>
                  <a:srgbClr val="221E1F"/>
                </a:solidFill>
                <a:latin typeface="Adobe 宋体 Std L" panose="02020300000000000000" pitchFamily="18" charset="-122"/>
                <a:ea typeface="Adobe 宋体 Std L" panose="02020300000000000000" pitchFamily="18" charset="-122"/>
              </a:rPr>
              <a:t>节省时间</a:t>
            </a:r>
            <a:r>
              <a:rPr lang="zh-CN" altLang="en-US" dirty="0">
                <a:solidFill>
                  <a:srgbClr val="221E1F"/>
                </a:solidFill>
                <a:latin typeface="Adobe 宋体 Std L" panose="02020300000000000000" pitchFamily="18" charset="-122"/>
                <a:ea typeface="Adobe 宋体 Std L" panose="02020300000000000000" pitchFamily="18" charset="-122"/>
              </a:rPr>
              <a:t>，又能尽快得到确切的信息，还能通过实地考察，对公司或企业的地理环境等外部</a:t>
            </a:r>
            <a:r>
              <a:rPr lang="zh-CN" altLang="en-US" dirty="0" smtClean="0">
                <a:solidFill>
                  <a:srgbClr val="221E1F"/>
                </a:solidFill>
                <a:latin typeface="Adobe 宋体 Std L" panose="02020300000000000000" pitchFamily="18" charset="-122"/>
                <a:ea typeface="Adobe 宋体 Std L" panose="02020300000000000000" pitchFamily="18" charset="-122"/>
              </a:rPr>
              <a:t>条件有</a:t>
            </a:r>
            <a:r>
              <a:rPr lang="zh-CN" altLang="en-US" dirty="0">
                <a:solidFill>
                  <a:srgbClr val="221E1F"/>
                </a:solidFill>
                <a:latin typeface="Adobe 宋体 Std L" panose="02020300000000000000" pitchFamily="18" charset="-122"/>
                <a:ea typeface="Adobe 宋体 Std L" panose="02020300000000000000" pitchFamily="18" charset="-122"/>
              </a:rPr>
              <a:t>清晰的认识，供决策时参考</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2</a:t>
            </a:r>
            <a:r>
              <a:rPr lang="en-US" altLang="zh-CN" dirty="0">
                <a:solidFill>
                  <a:srgbClr val="221E1F"/>
                </a:solidFill>
                <a:latin typeface="Adobe 宋体 Std L" panose="02020300000000000000" pitchFamily="18" charset="-122"/>
                <a:ea typeface="Adobe 宋体 Std L" panose="02020300000000000000" pitchFamily="18" charset="-122"/>
              </a:rPr>
              <a:t>. </a:t>
            </a:r>
            <a:r>
              <a:rPr lang="zh-CN" altLang="en-US" dirty="0">
                <a:solidFill>
                  <a:srgbClr val="221E1F"/>
                </a:solidFill>
                <a:latin typeface="Adobe 宋体 Std L" panose="02020300000000000000" pitchFamily="18" charset="-122"/>
                <a:ea typeface="Adobe 宋体 Std L" panose="02020300000000000000" pitchFamily="18" charset="-122"/>
              </a:rPr>
              <a:t>就业信息的个性化分析</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由于信息的来源和获得方式不尽相同，已经收集到的大量的就业信息内容很可能是</a:t>
            </a:r>
            <a:r>
              <a:rPr lang="zh-CN" altLang="en-US" dirty="0" smtClean="0">
                <a:solidFill>
                  <a:srgbClr val="221E1F"/>
                </a:solidFill>
                <a:latin typeface="Adobe 宋体 Std L" panose="02020300000000000000" pitchFamily="18" charset="-122"/>
                <a:ea typeface="Adobe 宋体 Std L" panose="02020300000000000000" pitchFamily="18" charset="-122"/>
              </a:rPr>
              <a:t>杂乱无章</a:t>
            </a:r>
            <a:r>
              <a:rPr lang="zh-CN" altLang="en-US" dirty="0">
                <a:solidFill>
                  <a:srgbClr val="221E1F"/>
                </a:solidFill>
                <a:latin typeface="Adobe 宋体 Std L" panose="02020300000000000000" pitchFamily="18" charset="-122"/>
                <a:ea typeface="Adobe 宋体 Std L" panose="02020300000000000000" pitchFamily="18" charset="-122"/>
              </a:rPr>
              <a:t>的，有相互矛盾的，也难免有虚假不实的。求职者可结合自己的实际情况，对获得的</a:t>
            </a:r>
            <a:r>
              <a:rPr lang="zh-CN" altLang="en-US" dirty="0" smtClean="0">
                <a:solidFill>
                  <a:srgbClr val="221E1F"/>
                </a:solidFill>
                <a:latin typeface="Adobe 宋体 Std L" panose="02020300000000000000" pitchFamily="18" charset="-122"/>
                <a:ea typeface="Adobe 宋体 Std L" panose="02020300000000000000" pitchFamily="18" charset="-122"/>
              </a:rPr>
              <a:t>信息</a:t>
            </a:r>
            <a:r>
              <a:rPr lang="zh-CN" altLang="en-US" dirty="0">
                <a:solidFill>
                  <a:srgbClr val="221E1F"/>
                </a:solidFill>
                <a:latin typeface="Adobe 宋体 Std L" panose="02020300000000000000" pitchFamily="18" charset="-122"/>
                <a:ea typeface="Adobe 宋体 Std L" panose="02020300000000000000" pitchFamily="18" charset="-122"/>
              </a:rPr>
              <a:t>进行去粗取精、去伪存真的分析、筛选、整理、鉴别，使信息具有准确性、全面性和</a:t>
            </a:r>
            <a:r>
              <a:rPr lang="zh-CN" altLang="en-US" dirty="0" smtClean="0">
                <a:solidFill>
                  <a:srgbClr val="221E1F"/>
                </a:solidFill>
                <a:latin typeface="Adobe 宋体 Std L" panose="02020300000000000000" pitchFamily="18" charset="-122"/>
                <a:ea typeface="Adobe 宋体 Std L" panose="02020300000000000000" pitchFamily="18" charset="-122"/>
              </a:rPr>
              <a:t>有效性</a:t>
            </a:r>
            <a:r>
              <a:rPr lang="zh-CN" altLang="en-US" dirty="0">
                <a:solidFill>
                  <a:srgbClr val="221E1F"/>
                </a:solidFill>
                <a:latin typeface="Adobe 宋体 Std L" panose="02020300000000000000" pitchFamily="18" charset="-122"/>
                <a:ea typeface="Adobe 宋体 Std L" panose="02020300000000000000" pitchFamily="18" charset="-122"/>
              </a:rPr>
              <a:t>，更好地为自己择业服务。在进行就业信息的筛选时应把握以下几点：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）有针对性地进行比较选择。要根据自己的性格、兴趣、特长来分析，看看自己</a:t>
            </a:r>
            <a:r>
              <a:rPr lang="zh-CN" altLang="en-US" dirty="0" smtClean="0">
                <a:solidFill>
                  <a:srgbClr val="221E1F"/>
                </a:solidFill>
                <a:latin typeface="Adobe 宋体 Std L" panose="02020300000000000000" pitchFamily="18" charset="-122"/>
                <a:ea typeface="Adobe 宋体 Std L" panose="02020300000000000000" pitchFamily="18" charset="-122"/>
              </a:rPr>
              <a:t>与哪些</a:t>
            </a:r>
            <a:r>
              <a:rPr lang="zh-CN" altLang="en-US" dirty="0">
                <a:solidFill>
                  <a:srgbClr val="221E1F"/>
                </a:solidFill>
                <a:latin typeface="Adobe 宋体 Std L" panose="02020300000000000000" pitchFamily="18" charset="-122"/>
                <a:ea typeface="Adobe 宋体 Std L" panose="02020300000000000000" pitchFamily="18" charset="-122"/>
              </a:rPr>
              <a:t>信息更吻合，哪个单位对自己的发展更有利等。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）面对现实、理论联系实际。在使用求职信息时，无论个人的愿望如何美好，在</a:t>
            </a:r>
            <a:r>
              <a:rPr lang="zh-CN" altLang="en-US" dirty="0" smtClean="0">
                <a:solidFill>
                  <a:srgbClr val="221E1F"/>
                </a:solidFill>
                <a:latin typeface="Adobe 宋体 Std L" panose="02020300000000000000" pitchFamily="18" charset="-122"/>
                <a:ea typeface="Adobe 宋体 Std L" panose="02020300000000000000" pitchFamily="18" charset="-122"/>
              </a:rPr>
              <a:t>实际</a:t>
            </a:r>
            <a:r>
              <a:rPr lang="zh-CN" altLang="en-US" dirty="0">
                <a:solidFill>
                  <a:srgbClr val="221E1F"/>
                </a:solidFill>
                <a:latin typeface="Adobe 宋体 Std L" panose="02020300000000000000" pitchFamily="18" charset="-122"/>
                <a:ea typeface="Adobe 宋体 Std L" panose="02020300000000000000" pitchFamily="18" charset="-122"/>
              </a:rPr>
              <a:t>操作时则要面对现实。不能图虚荣、爱面子、好高骛远，而要量力而行、量“能”择业</a:t>
            </a:r>
            <a:r>
              <a:rPr lang="zh-CN" altLang="en-US" dirty="0" smtClean="0">
                <a:solidFill>
                  <a:srgbClr val="221E1F"/>
                </a:solidFill>
                <a:latin typeface="Adobe 宋体 Std L" panose="02020300000000000000" pitchFamily="18" charset="-122"/>
                <a:ea typeface="Adobe 宋体 Std L" panose="02020300000000000000" pitchFamily="18" charset="-122"/>
              </a:rPr>
              <a:t>、量</a:t>
            </a:r>
            <a:r>
              <a:rPr lang="zh-CN" altLang="en-US" dirty="0">
                <a:solidFill>
                  <a:srgbClr val="221E1F"/>
                </a:solidFill>
                <a:latin typeface="Adobe 宋体 Std L" panose="02020300000000000000" pitchFamily="18" charset="-122"/>
                <a:ea typeface="Adobe 宋体 Std L" panose="02020300000000000000" pitchFamily="18" charset="-122"/>
              </a:rPr>
              <a:t>“才”定位。即把所有的求职信息都对照衡量一下，看是否适合于自己</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78569744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38314"/>
            <a:ext cx="11054246"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）在政策范围内择业。使用就业信息时，要把个人意愿和国家需要结合起来，并</a:t>
            </a:r>
            <a:r>
              <a:rPr lang="zh-CN" altLang="en-US" dirty="0" smtClean="0">
                <a:solidFill>
                  <a:srgbClr val="221E1F"/>
                </a:solidFill>
                <a:latin typeface="Adobe 宋体 Std L" panose="02020300000000000000" pitchFamily="18" charset="-122"/>
                <a:ea typeface="Adobe 宋体 Std L" panose="02020300000000000000" pitchFamily="18" charset="-122"/>
              </a:rPr>
              <a:t>根据</a:t>
            </a:r>
            <a:r>
              <a:rPr lang="zh-CN" altLang="en-US" dirty="0">
                <a:solidFill>
                  <a:srgbClr val="221E1F"/>
                </a:solidFill>
                <a:latin typeface="Adobe 宋体 Std L" panose="02020300000000000000" pitchFamily="18" charset="-122"/>
                <a:ea typeface="Adobe 宋体 Std L" panose="02020300000000000000" pitchFamily="18" charset="-122"/>
              </a:rPr>
              <a:t>社会需要与自己的能力、愿望做出职业选择。</a:t>
            </a:r>
          </a:p>
          <a:p>
            <a:pPr indent="457200">
              <a:lnSpc>
                <a:spcPct val="150000"/>
              </a:lnSpc>
            </a:pPr>
            <a:r>
              <a:rPr lang="en-US" altLang="zh-CN" dirty="0">
                <a:solidFill>
                  <a:srgbClr val="221E1F"/>
                </a:solidFill>
                <a:latin typeface="Adobe 宋体 Std L" panose="02020300000000000000" pitchFamily="18" charset="-122"/>
                <a:ea typeface="Adobe 宋体 Std L" panose="02020300000000000000" pitchFamily="18" charset="-122"/>
              </a:rPr>
              <a:t>3. </a:t>
            </a:r>
            <a:r>
              <a:rPr lang="zh-CN" altLang="en-US" dirty="0">
                <a:solidFill>
                  <a:srgbClr val="221E1F"/>
                </a:solidFill>
                <a:latin typeface="Adobe 宋体 Std L" panose="02020300000000000000" pitchFamily="18" charset="-122"/>
                <a:ea typeface="Adobe 宋体 Std L" panose="02020300000000000000" pitchFamily="18" charset="-122"/>
              </a:rPr>
              <a:t>信息的筛选和应对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求职信息的筛选过程实际上是一个求职决策过程。求职者在广泛收集求职信息的</a:t>
            </a:r>
            <a:r>
              <a:rPr lang="zh-CN" altLang="en-US" dirty="0" smtClean="0">
                <a:solidFill>
                  <a:srgbClr val="221E1F"/>
                </a:solidFill>
                <a:latin typeface="Adobe 宋体 Std L" panose="02020300000000000000" pitchFamily="18" charset="-122"/>
                <a:ea typeface="Adobe 宋体 Std L" panose="02020300000000000000" pitchFamily="18" charset="-122"/>
              </a:rPr>
              <a:t>基础上</a:t>
            </a:r>
            <a:r>
              <a:rPr lang="zh-CN" altLang="en-US" dirty="0">
                <a:solidFill>
                  <a:srgbClr val="221E1F"/>
                </a:solidFill>
                <a:latin typeface="Adobe 宋体 Std L" panose="02020300000000000000" pitchFamily="18" charset="-122"/>
                <a:ea typeface="Adobe 宋体 Std L" panose="02020300000000000000" pitchFamily="18" charset="-122"/>
              </a:rPr>
              <a:t>，要结合自己的实际情况，依据国家、地区的政策和法规，对获取的原始信息进行有</a:t>
            </a:r>
            <a:r>
              <a:rPr lang="zh-CN" altLang="en-US" dirty="0" smtClean="0">
                <a:solidFill>
                  <a:srgbClr val="221E1F"/>
                </a:solidFill>
                <a:latin typeface="Adobe 宋体 Std L" panose="02020300000000000000" pitchFamily="18" charset="-122"/>
                <a:ea typeface="Adobe 宋体 Std L" panose="02020300000000000000" pitchFamily="18" charset="-122"/>
              </a:rPr>
              <a:t>目的</a:t>
            </a:r>
            <a:r>
              <a:rPr lang="zh-CN" altLang="en-US" dirty="0">
                <a:solidFill>
                  <a:srgbClr val="221E1F"/>
                </a:solidFill>
                <a:latin typeface="Adobe 宋体 Std L" panose="02020300000000000000" pitchFamily="18" charset="-122"/>
                <a:ea typeface="Adobe 宋体 Std L" panose="02020300000000000000" pitchFamily="18" charset="-122"/>
              </a:rPr>
              <a:t>、有针对性的归纳、整理、分析和选择</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）对有关信息按不同内容进行整理和分类。就业信息不仅仅是用人单位的需求</a:t>
            </a:r>
            <a:r>
              <a:rPr lang="zh-CN" altLang="en-US" dirty="0" smtClean="0">
                <a:solidFill>
                  <a:srgbClr val="221E1F"/>
                </a:solidFill>
                <a:latin typeface="Adobe 宋体 Std L" panose="02020300000000000000" pitchFamily="18" charset="-122"/>
                <a:ea typeface="Adobe 宋体 Std L" panose="02020300000000000000" pitchFamily="18" charset="-122"/>
              </a:rPr>
              <a:t>信息</a:t>
            </a:r>
            <a:r>
              <a:rPr lang="zh-CN" altLang="en-US" dirty="0">
                <a:solidFill>
                  <a:srgbClr val="221E1F"/>
                </a:solidFill>
                <a:latin typeface="Adobe 宋体 Std L" panose="02020300000000000000" pitchFamily="18" charset="-122"/>
                <a:ea typeface="Adobe 宋体 Std L" panose="02020300000000000000" pitchFamily="18" charset="-122"/>
              </a:rPr>
              <a:t>，它涉及的范围很广，如有的是关于就业方针、政策方面的信息，有的是与自己所学</a:t>
            </a:r>
            <a:r>
              <a:rPr lang="zh-CN" altLang="en-US" dirty="0" smtClean="0">
                <a:solidFill>
                  <a:srgbClr val="221E1F"/>
                </a:solidFill>
                <a:latin typeface="Adobe 宋体 Std L" panose="02020300000000000000" pitchFamily="18" charset="-122"/>
                <a:ea typeface="Adobe 宋体 Std L" panose="02020300000000000000" pitchFamily="18" charset="-122"/>
              </a:rPr>
              <a:t>专业有关</a:t>
            </a:r>
            <a:r>
              <a:rPr lang="zh-CN" altLang="en-US" dirty="0">
                <a:solidFill>
                  <a:srgbClr val="221E1F"/>
                </a:solidFill>
                <a:latin typeface="Adobe 宋体 Std L" panose="02020300000000000000" pitchFamily="18" charset="-122"/>
                <a:ea typeface="Adobe 宋体 Std L" panose="02020300000000000000" pitchFamily="18" charset="-122"/>
              </a:rPr>
              <a:t>的信息，有的是关于所需人员的素质要求方面的信息等。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）对所获得的信息进行分析</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A</a:t>
            </a:r>
            <a:r>
              <a:rPr lang="zh-CN" altLang="en-US" dirty="0">
                <a:solidFill>
                  <a:srgbClr val="221E1F"/>
                </a:solidFill>
                <a:latin typeface="Adobe 宋体 Std L" panose="02020300000000000000" pitchFamily="18" charset="-122"/>
                <a:ea typeface="Adobe 宋体 Std L" panose="02020300000000000000" pitchFamily="18" charset="-122"/>
              </a:rPr>
              <a:t>要识别真假，做</a:t>
            </a:r>
            <a:r>
              <a:rPr lang="zh-CN" altLang="en-US" dirty="0" smtClean="0">
                <a:solidFill>
                  <a:srgbClr val="221E1F"/>
                </a:solidFill>
                <a:latin typeface="Adobe 宋体 Std L" panose="02020300000000000000" pitchFamily="18" charset="-122"/>
                <a:ea typeface="Adobe 宋体 Std L" panose="02020300000000000000" pitchFamily="18" charset="-122"/>
              </a:rPr>
              <a:t>可信程度</a:t>
            </a:r>
            <a:r>
              <a:rPr lang="zh-CN" altLang="en-US" dirty="0">
                <a:solidFill>
                  <a:srgbClr val="221E1F"/>
                </a:solidFill>
                <a:latin typeface="Adobe 宋体 Std L" panose="02020300000000000000" pitchFamily="18" charset="-122"/>
                <a:ea typeface="Adobe 宋体 Std L" panose="02020300000000000000" pitchFamily="18" charset="-122"/>
              </a:rPr>
              <a:t>的</a:t>
            </a:r>
            <a:r>
              <a:rPr lang="zh-CN" altLang="en-US" dirty="0" smtClean="0">
                <a:solidFill>
                  <a:srgbClr val="221E1F"/>
                </a:solidFill>
                <a:latin typeface="Adobe 宋体 Std L" panose="02020300000000000000" pitchFamily="18" charset="-122"/>
                <a:ea typeface="Adobe 宋体 Std L" panose="02020300000000000000" pitchFamily="18" charset="-122"/>
              </a:rPr>
              <a:t>分析</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B</a:t>
            </a:r>
            <a:r>
              <a:rPr lang="zh-CN" altLang="en-US" dirty="0">
                <a:solidFill>
                  <a:srgbClr val="221E1F"/>
                </a:solidFill>
                <a:latin typeface="Adobe 宋体 Std L" panose="02020300000000000000" pitchFamily="18" charset="-122"/>
                <a:ea typeface="Adobe 宋体 Std L" panose="02020300000000000000" pitchFamily="18" charset="-122"/>
              </a:rPr>
              <a:t>要进行效度</a:t>
            </a:r>
            <a:r>
              <a:rPr lang="zh-CN" altLang="en-US" dirty="0" smtClean="0">
                <a:solidFill>
                  <a:srgbClr val="221E1F"/>
                </a:solidFill>
                <a:latin typeface="Adobe 宋体 Std L" panose="02020300000000000000" pitchFamily="18" charset="-122"/>
                <a:ea typeface="Adobe 宋体 Std L" panose="02020300000000000000" pitchFamily="18" charset="-122"/>
              </a:rPr>
              <a:t>分析</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dirty="0" smtClean="0">
                <a:solidFill>
                  <a:srgbClr val="221E1F"/>
                </a:solidFill>
                <a:latin typeface="Adobe 宋体 Std L" panose="02020300000000000000" pitchFamily="18" charset="-122"/>
                <a:ea typeface="Adobe 宋体 Std L" panose="02020300000000000000" pitchFamily="18" charset="-122"/>
              </a:rPr>
              <a:t>C</a:t>
            </a:r>
            <a:r>
              <a:rPr lang="zh-CN" altLang="en-US" dirty="0" smtClean="0">
                <a:solidFill>
                  <a:srgbClr val="221E1F"/>
                </a:solidFill>
                <a:latin typeface="Adobe 宋体 Std L" panose="02020300000000000000" pitchFamily="18" charset="-122"/>
                <a:ea typeface="Adobe 宋体 Std L" panose="02020300000000000000" pitchFamily="18" charset="-122"/>
              </a:rPr>
              <a:t>信息</a:t>
            </a:r>
            <a:r>
              <a:rPr lang="zh-CN" altLang="en-US" dirty="0">
                <a:solidFill>
                  <a:srgbClr val="221E1F"/>
                </a:solidFill>
                <a:latin typeface="Adobe 宋体 Std L" panose="02020300000000000000" pitchFamily="18" charset="-122"/>
                <a:ea typeface="Adobe 宋体 Std L" panose="02020300000000000000" pitchFamily="18" charset="-122"/>
              </a:rPr>
              <a:t>的内涵</a:t>
            </a:r>
            <a:r>
              <a:rPr lang="zh-CN" altLang="en-US" dirty="0" smtClean="0">
                <a:solidFill>
                  <a:srgbClr val="221E1F"/>
                </a:solidFill>
                <a:latin typeface="Adobe 宋体 Std L" panose="02020300000000000000" pitchFamily="18" charset="-122"/>
                <a:ea typeface="Adobe 宋体 Std L" panose="02020300000000000000" pitchFamily="18" charset="-122"/>
              </a:rPr>
              <a:t>分析</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）及时反馈。当你收集到一条或更多的信息后，一定要尽快分析处理并及时向</a:t>
            </a:r>
            <a:r>
              <a:rPr lang="zh-CN" altLang="en-US" dirty="0" smtClean="0">
                <a:solidFill>
                  <a:srgbClr val="221E1F"/>
                </a:solidFill>
                <a:latin typeface="Adobe 宋体 Std L" panose="02020300000000000000" pitchFamily="18" charset="-122"/>
                <a:ea typeface="Adobe 宋体 Std L" panose="02020300000000000000" pitchFamily="18" charset="-122"/>
              </a:rPr>
              <a:t>信息发出</a:t>
            </a:r>
            <a:r>
              <a:rPr lang="zh-CN" altLang="en-US" dirty="0">
                <a:solidFill>
                  <a:srgbClr val="221E1F"/>
                </a:solidFill>
                <a:latin typeface="Adobe 宋体 Std L" panose="02020300000000000000" pitchFamily="18" charset="-122"/>
                <a:ea typeface="Adobe 宋体 Std L" panose="02020300000000000000" pitchFamily="18" charset="-122"/>
              </a:rPr>
              <a:t>者反馈信息。只有及早准备，尽快出击，才能在人才市场的激烈竞争中争取主动。</a:t>
            </a:r>
          </a:p>
        </p:txBody>
      </p:sp>
    </p:spTree>
    <p:extLst>
      <p:ext uri="{BB962C8B-B14F-4D97-AF65-F5344CB8AC3E}">
        <p14:creationId xmlns:p14="http://schemas.microsoft.com/office/powerpoint/2010/main" val="18301508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 xmlns:a16="http://schemas.microsoft.com/office/drawing/2014/main" id="{5263DC9B-3D8F-19CA-605A-141B5E847747}"/>
              </a:ext>
            </a:extLst>
          </p:cNvPr>
          <p:cNvSpPr txBox="1"/>
          <p:nvPr/>
        </p:nvSpPr>
        <p:spPr>
          <a:xfrm>
            <a:off x="335210" y="36794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二、端正就业心态，避免负面影响</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04593" y="951747"/>
            <a:ext cx="11467859" cy="590931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职业技术学校的学生在进入市场求职择业时，首先，要积极主动地投入不可避免的</a:t>
            </a:r>
            <a:r>
              <a:rPr lang="zh-CN" altLang="en-US" dirty="0" smtClean="0">
                <a:solidFill>
                  <a:srgbClr val="221E1F"/>
                </a:solidFill>
                <a:latin typeface="Adobe 宋体 Std L" panose="02020300000000000000" pitchFamily="18" charset="-122"/>
                <a:ea typeface="Adobe 宋体 Std L" panose="02020300000000000000" pitchFamily="18" charset="-122"/>
              </a:rPr>
              <a:t>竞争</a:t>
            </a:r>
            <a:r>
              <a:rPr lang="zh-CN" altLang="en-US" dirty="0">
                <a:solidFill>
                  <a:srgbClr val="221E1F"/>
                </a:solidFill>
                <a:latin typeface="Adobe 宋体 Std L" panose="02020300000000000000" pitchFamily="18" charset="-122"/>
                <a:ea typeface="Adobe 宋体 Std L" panose="02020300000000000000" pitchFamily="18" charset="-122"/>
              </a:rPr>
              <a:t>，发挥自己的优势和特长，树立自信心，增强应变性，保持良好的精神状态；其次，要</a:t>
            </a:r>
            <a:r>
              <a:rPr lang="zh-CN" altLang="en-US" dirty="0" smtClean="0">
                <a:solidFill>
                  <a:srgbClr val="221E1F"/>
                </a:solidFill>
                <a:latin typeface="Adobe 宋体 Std L" panose="02020300000000000000" pitchFamily="18" charset="-122"/>
                <a:ea typeface="Adobe 宋体 Std L" panose="02020300000000000000" pitchFamily="18" charset="-122"/>
              </a:rPr>
              <a:t>做好</a:t>
            </a:r>
            <a:r>
              <a:rPr lang="zh-CN" altLang="en-US" dirty="0">
                <a:solidFill>
                  <a:srgbClr val="221E1F"/>
                </a:solidFill>
                <a:latin typeface="Adobe 宋体 Std L" panose="02020300000000000000" pitchFamily="18" charset="-122"/>
                <a:ea typeface="Adobe 宋体 Std L" panose="02020300000000000000" pitchFamily="18" charset="-122"/>
              </a:rPr>
              <a:t>充分的心理准备，树立正确的择业观，以客观的眼光看问题，处理好自我价值实现与</a:t>
            </a:r>
            <a:r>
              <a:rPr lang="zh-CN" altLang="en-US" dirty="0" smtClean="0">
                <a:solidFill>
                  <a:srgbClr val="221E1F"/>
                </a:solidFill>
                <a:latin typeface="Adobe 宋体 Std L" panose="02020300000000000000" pitchFamily="18" charset="-122"/>
                <a:ea typeface="Adobe 宋体 Std L" panose="02020300000000000000" pitchFamily="18" charset="-122"/>
              </a:rPr>
              <a:t>社会的</a:t>
            </a:r>
            <a:r>
              <a:rPr lang="zh-CN" altLang="en-US" dirty="0">
                <a:solidFill>
                  <a:srgbClr val="221E1F"/>
                </a:solidFill>
                <a:latin typeface="Adobe 宋体 Std L" panose="02020300000000000000" pitchFamily="18" charset="-122"/>
                <a:ea typeface="Adobe 宋体 Std L" panose="02020300000000000000" pitchFamily="18" charset="-122"/>
              </a:rPr>
              <a:t>关系。</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保持良好的心理准备的同时，要努力避免以下各种劣势心理：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）羞怯心理。面对招聘者结结巴巴、面红耳赤。对此可以通过同学之间的模拟</a:t>
            </a:r>
            <a:r>
              <a:rPr lang="zh-CN" altLang="en-US" dirty="0" smtClean="0">
                <a:solidFill>
                  <a:srgbClr val="221E1F"/>
                </a:solidFill>
                <a:latin typeface="Adobe 宋体 Std L" panose="02020300000000000000" pitchFamily="18" charset="-122"/>
                <a:ea typeface="Adobe 宋体 Std L" panose="02020300000000000000" pitchFamily="18" charset="-122"/>
              </a:rPr>
              <a:t>应聘训练</a:t>
            </a:r>
            <a:r>
              <a:rPr lang="zh-CN" altLang="en-US" dirty="0">
                <a:solidFill>
                  <a:srgbClr val="221E1F"/>
                </a:solidFill>
                <a:latin typeface="Adobe 宋体 Std L" panose="02020300000000000000" pitchFamily="18" charset="-122"/>
                <a:ea typeface="Adobe 宋体 Std L" panose="02020300000000000000" pitchFamily="18" charset="-122"/>
              </a:rPr>
              <a:t>来事先锻炼自己。</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）攀比心理。尤其是那些在校期间成绩较好，荣誉较多的同学，很容易产生一味</a:t>
            </a:r>
            <a:r>
              <a:rPr lang="zh-CN" altLang="en-US" dirty="0" smtClean="0">
                <a:solidFill>
                  <a:srgbClr val="221E1F"/>
                </a:solidFill>
                <a:latin typeface="Adobe 宋体 Std L" panose="02020300000000000000" pitchFamily="18" charset="-122"/>
                <a:ea typeface="Adobe 宋体 Std L" panose="02020300000000000000" pitchFamily="18" charset="-122"/>
              </a:rPr>
              <a:t>与同学</a:t>
            </a:r>
            <a:r>
              <a:rPr lang="zh-CN" altLang="en-US" dirty="0">
                <a:solidFill>
                  <a:srgbClr val="221E1F"/>
                </a:solidFill>
                <a:latin typeface="Adobe 宋体 Std L" panose="02020300000000000000" pitchFamily="18" charset="-122"/>
                <a:ea typeface="Adobe 宋体 Std L" panose="02020300000000000000" pitchFamily="18" charset="-122"/>
              </a:rPr>
              <a:t>攀比的心理。在这种心理作用下，即使某单位非常适合自身发展，但因某个方面</a:t>
            </a:r>
            <a:r>
              <a:rPr lang="zh-CN" altLang="en-US" dirty="0" smtClean="0">
                <a:solidFill>
                  <a:srgbClr val="221E1F"/>
                </a:solidFill>
                <a:latin typeface="Adobe 宋体 Std L" panose="02020300000000000000" pitchFamily="18" charset="-122"/>
                <a:ea typeface="Adobe 宋体 Std L" panose="02020300000000000000" pitchFamily="18" charset="-122"/>
              </a:rPr>
              <a:t>比不上其他</a:t>
            </a:r>
            <a:r>
              <a:rPr lang="zh-CN" altLang="en-US" dirty="0">
                <a:solidFill>
                  <a:srgbClr val="221E1F"/>
                </a:solidFill>
                <a:latin typeface="Adobe 宋体 Std L" panose="02020300000000000000" pitchFamily="18" charset="-122"/>
                <a:ea typeface="Adobe 宋体 Std L" panose="02020300000000000000" pitchFamily="18" charset="-122"/>
              </a:rPr>
              <a:t>同学选择的就业单位就轻率放弃，事后后悔不已</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）依赖心理。应聘时总爱拉父母、同学相伴，或一帮学友共同应聘同一单位，</a:t>
            </a:r>
            <a:r>
              <a:rPr lang="zh-CN" altLang="en-US" dirty="0" smtClean="0">
                <a:solidFill>
                  <a:srgbClr val="221E1F"/>
                </a:solidFill>
                <a:latin typeface="Adobe 宋体 Std L" panose="02020300000000000000" pitchFamily="18" charset="-122"/>
                <a:ea typeface="Adobe 宋体 Std L" panose="02020300000000000000" pitchFamily="18" charset="-122"/>
              </a:rPr>
              <a:t>缺乏独立</a:t>
            </a:r>
            <a:r>
              <a:rPr lang="zh-CN" altLang="en-US" dirty="0">
                <a:solidFill>
                  <a:srgbClr val="221E1F"/>
                </a:solidFill>
                <a:latin typeface="Adobe 宋体 Std L" panose="02020300000000000000" pitchFamily="18" charset="-122"/>
                <a:ea typeface="Adobe 宋体 Std L" panose="02020300000000000000" pitchFamily="18" charset="-122"/>
              </a:rPr>
              <a:t>意识，这种做法自然不会被用人单位欣赏。</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）低就心理。觉得竞争激烈，找个买家草草卖出。</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）盲目求高心理。不给自己合理定位而盲目求高，对用人单位工资、福利、住房、</a:t>
            </a:r>
            <a:r>
              <a:rPr lang="zh-CN" altLang="en-US" dirty="0" smtClean="0">
                <a:solidFill>
                  <a:srgbClr val="221E1F"/>
                </a:solidFill>
                <a:latin typeface="Adobe 宋体 Std L" panose="02020300000000000000" pitchFamily="18" charset="-122"/>
                <a:ea typeface="Adobe 宋体 Std L" panose="02020300000000000000" pitchFamily="18" charset="-122"/>
              </a:rPr>
              <a:t>地理位置</a:t>
            </a:r>
            <a:r>
              <a:rPr lang="zh-CN" altLang="en-US" dirty="0">
                <a:solidFill>
                  <a:srgbClr val="221E1F"/>
                </a:solidFill>
                <a:latin typeface="Adobe 宋体 Std L" panose="02020300000000000000" pitchFamily="18" charset="-122"/>
                <a:ea typeface="Adobe 宋体 Std L" panose="02020300000000000000" pitchFamily="18" charset="-122"/>
              </a:rPr>
              <a:t>、工作环境的要求可谓十全十美，却忽视了如此完美的单位自己是否能够竞争入围。</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6</a:t>
            </a:r>
            <a:r>
              <a:rPr lang="zh-CN" altLang="en-US" dirty="0">
                <a:solidFill>
                  <a:srgbClr val="221E1F"/>
                </a:solidFill>
                <a:latin typeface="Adobe 宋体 Std L" panose="02020300000000000000" pitchFamily="18" charset="-122"/>
                <a:ea typeface="Adobe 宋体 Std L" panose="02020300000000000000" pitchFamily="18" charset="-122"/>
              </a:rPr>
              <a:t>）自负心理。因所学专业紧俏，这个单位不顺眼，那个单位也不如意，从而错过</a:t>
            </a:r>
            <a:r>
              <a:rPr lang="zh-CN" altLang="en-US" dirty="0" smtClean="0">
                <a:solidFill>
                  <a:srgbClr val="221E1F"/>
                </a:solidFill>
                <a:latin typeface="Adobe 宋体 Std L" panose="02020300000000000000" pitchFamily="18" charset="-122"/>
                <a:ea typeface="Adobe 宋体 Std L" panose="02020300000000000000" pitchFamily="18" charset="-122"/>
              </a:rPr>
              <a:t>不少</a:t>
            </a:r>
            <a:r>
              <a:rPr lang="zh-CN" altLang="en-US" dirty="0">
                <a:solidFill>
                  <a:srgbClr val="221E1F"/>
                </a:solidFill>
                <a:latin typeface="Adobe 宋体 Std L" panose="02020300000000000000" pitchFamily="18" charset="-122"/>
                <a:ea typeface="Adobe 宋体 Std L" panose="02020300000000000000" pitchFamily="18" charset="-122"/>
              </a:rPr>
              <a:t>机会</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80892436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404592" y="184831"/>
            <a:ext cx="11467859" cy="1295611"/>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7</a:t>
            </a:r>
            <a:r>
              <a:rPr lang="zh-CN" altLang="en-US" dirty="0">
                <a:solidFill>
                  <a:srgbClr val="221E1F"/>
                </a:solidFill>
                <a:latin typeface="Adobe 宋体 Std L" panose="02020300000000000000" pitchFamily="18" charset="-122"/>
                <a:ea typeface="Adobe 宋体 Std L" panose="02020300000000000000" pitchFamily="18" charset="-122"/>
              </a:rPr>
              <a:t>）自卑心理。因所在学校非重点、知名度不高，或者所学专业不景气，或因自己</a:t>
            </a:r>
            <a:r>
              <a:rPr lang="zh-CN" altLang="en-US" dirty="0" smtClean="0">
                <a:solidFill>
                  <a:srgbClr val="221E1F"/>
                </a:solidFill>
                <a:latin typeface="Adobe 宋体 Std L" panose="02020300000000000000" pitchFamily="18" charset="-122"/>
                <a:ea typeface="Adobe 宋体 Std L" panose="02020300000000000000" pitchFamily="18" charset="-122"/>
              </a:rPr>
              <a:t>专业知识</a:t>
            </a:r>
            <a:r>
              <a:rPr lang="zh-CN" altLang="en-US" dirty="0">
                <a:solidFill>
                  <a:srgbClr val="221E1F"/>
                </a:solidFill>
                <a:latin typeface="Adobe 宋体 Std L" panose="02020300000000000000" pitchFamily="18" charset="-122"/>
                <a:ea typeface="Adobe 宋体 Std L" panose="02020300000000000000" pitchFamily="18" charset="-122"/>
              </a:rPr>
              <a:t>、专业技能及综合素质不如其他同学，或因求职屡次受挫，产生自卑感进而转化为</a:t>
            </a:r>
            <a:r>
              <a:rPr lang="zh-CN" altLang="en-US" dirty="0" smtClean="0">
                <a:solidFill>
                  <a:srgbClr val="221E1F"/>
                </a:solidFill>
                <a:latin typeface="Adobe 宋体 Std L" panose="02020300000000000000" pitchFamily="18" charset="-122"/>
                <a:ea typeface="Adobe 宋体 Std L" panose="02020300000000000000" pitchFamily="18" charset="-122"/>
              </a:rPr>
              <a:t>自卑</a:t>
            </a:r>
            <a:r>
              <a:rPr lang="zh-CN" altLang="en-US" dirty="0">
                <a:solidFill>
                  <a:srgbClr val="221E1F"/>
                </a:solidFill>
                <a:latin typeface="Adobe 宋体 Std L" panose="02020300000000000000" pitchFamily="18" charset="-122"/>
                <a:ea typeface="Adobe 宋体 Std L" panose="02020300000000000000" pitchFamily="18" charset="-122"/>
              </a:rPr>
              <a:t>心理，导致不能适当地向用人单位展示自身的长处。</a:t>
            </a:r>
          </a:p>
        </p:txBody>
      </p:sp>
      <p:sp>
        <p:nvSpPr>
          <p:cNvPr id="4" name="文本框 1">
            <a:extLst>
              <a:ext uri="{FF2B5EF4-FFF2-40B4-BE49-F238E27FC236}">
                <a16:creationId xmlns="" xmlns:a16="http://schemas.microsoft.com/office/drawing/2014/main" id="{5263DC9B-3D8F-19CA-605A-141B5E847747}"/>
              </a:ext>
            </a:extLst>
          </p:cNvPr>
          <p:cNvSpPr txBox="1"/>
          <p:nvPr/>
        </p:nvSpPr>
        <p:spPr>
          <a:xfrm>
            <a:off x="404592" y="1650833"/>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三、求职信的写作指导</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473975" y="2234632"/>
            <a:ext cx="11467859" cy="466281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求职信是毕业生为求职而写给应聘单位或公司人事部门的自我介绍和推荐信，同个人</a:t>
            </a:r>
            <a:r>
              <a:rPr lang="zh-CN" altLang="en-US" dirty="0" smtClean="0">
                <a:solidFill>
                  <a:srgbClr val="221E1F"/>
                </a:solidFill>
                <a:latin typeface="Adobe 宋体 Std L" panose="02020300000000000000" pitchFamily="18" charset="-122"/>
                <a:ea typeface="Adobe 宋体 Std L" panose="02020300000000000000" pitchFamily="18" charset="-122"/>
              </a:rPr>
              <a:t>简历</a:t>
            </a:r>
            <a:r>
              <a:rPr lang="zh-CN" altLang="en-US" dirty="0">
                <a:solidFill>
                  <a:srgbClr val="221E1F"/>
                </a:solidFill>
                <a:latin typeface="Adobe 宋体 Std L" panose="02020300000000000000" pitchFamily="18" charset="-122"/>
                <a:ea typeface="Adobe 宋体 Std L" panose="02020300000000000000" pitchFamily="18" charset="-122"/>
              </a:rPr>
              <a:t>的写作目的一样，都是要引人注意。当你把一份求职信递交给用人单位时，即表明你已</a:t>
            </a:r>
            <a:r>
              <a:rPr lang="zh-CN" altLang="en-US" dirty="0" smtClean="0">
                <a:solidFill>
                  <a:srgbClr val="221E1F"/>
                </a:solidFill>
                <a:latin typeface="Adobe 宋体 Std L" panose="02020300000000000000" pitchFamily="18" charset="-122"/>
                <a:ea typeface="Adobe 宋体 Std L" panose="02020300000000000000" pitchFamily="18" charset="-122"/>
              </a:rPr>
              <a:t>将有关</a:t>
            </a:r>
            <a:r>
              <a:rPr lang="zh-CN" altLang="en-US" dirty="0">
                <a:solidFill>
                  <a:srgbClr val="221E1F"/>
                </a:solidFill>
                <a:latin typeface="Adobe 宋体 Std L" panose="02020300000000000000" pitchFamily="18" charset="-122"/>
                <a:ea typeface="Adobe 宋体 Std L" panose="02020300000000000000" pitchFamily="18" charset="-122"/>
              </a:rPr>
              <a:t>你个人情况的信息传递给了对方，求职信写得是否完整、得体，事关就业的成败，</a:t>
            </a:r>
            <a:r>
              <a:rPr lang="zh-CN" altLang="en-US" dirty="0" smtClean="0">
                <a:solidFill>
                  <a:srgbClr val="221E1F"/>
                </a:solidFill>
                <a:latin typeface="Adobe 宋体 Std L" panose="02020300000000000000" pitchFamily="18" charset="-122"/>
                <a:ea typeface="Adobe 宋体 Std L" panose="02020300000000000000" pitchFamily="18" charset="-122"/>
              </a:rPr>
              <a:t>因而不可</a:t>
            </a:r>
            <a:r>
              <a:rPr lang="zh-CN" altLang="en-US" dirty="0">
                <a:solidFill>
                  <a:srgbClr val="221E1F"/>
                </a:solidFill>
                <a:latin typeface="Adobe 宋体 Std L" panose="02020300000000000000" pitchFamily="18" charset="-122"/>
                <a:ea typeface="Adobe 宋体 Std L" panose="02020300000000000000" pitchFamily="18" charset="-122"/>
              </a:rPr>
              <a:t>小看。</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求职信的结构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求职信的结构一般由五部分组成：开头部分、引言、主体部分、结尾与落款。</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）开头部分。这部分是称呼，写在第一行顶格，称呼要求严肃谨慎，要有礼貌。</a:t>
            </a:r>
            <a:r>
              <a:rPr lang="zh-CN" altLang="en-US" dirty="0" smtClean="0">
                <a:solidFill>
                  <a:srgbClr val="221E1F"/>
                </a:solidFill>
                <a:latin typeface="Adobe 宋体 Std L" panose="02020300000000000000" pitchFamily="18" charset="-122"/>
                <a:ea typeface="Adobe 宋体 Std L" panose="02020300000000000000" pitchFamily="18" charset="-122"/>
              </a:rPr>
              <a:t>既不能</a:t>
            </a:r>
            <a:r>
              <a:rPr lang="zh-CN" altLang="en-US" dirty="0">
                <a:solidFill>
                  <a:srgbClr val="221E1F"/>
                </a:solidFill>
                <a:latin typeface="Adobe 宋体 Std L" panose="02020300000000000000" pitchFamily="18" charset="-122"/>
                <a:ea typeface="Adobe 宋体 Std L" panose="02020300000000000000" pitchFamily="18" charset="-122"/>
              </a:rPr>
              <a:t>随随便便，又不能过分亲昵，以免给人以唐突之嫌。一般不直呼“某某同志”，而是</a:t>
            </a:r>
            <a:r>
              <a:rPr lang="zh-CN" altLang="en-US" dirty="0" smtClean="0">
                <a:solidFill>
                  <a:srgbClr val="221E1F"/>
                </a:solidFill>
                <a:latin typeface="Adobe 宋体 Std L" panose="02020300000000000000" pitchFamily="18" charset="-122"/>
                <a:ea typeface="Adobe 宋体 Std L" panose="02020300000000000000" pitchFamily="18" charset="-122"/>
              </a:rPr>
              <a:t>称呼</a:t>
            </a:r>
            <a:r>
              <a:rPr lang="zh-CN" altLang="en-US" dirty="0">
                <a:solidFill>
                  <a:srgbClr val="221E1F"/>
                </a:solidFill>
                <a:latin typeface="Adobe 宋体 Std L" panose="02020300000000000000" pitchFamily="18" charset="-122"/>
                <a:ea typeface="Adobe 宋体 Std L" panose="02020300000000000000" pitchFamily="18" charset="-122"/>
              </a:rPr>
              <a:t>其职务、职称或官衔。如果对象身份不清，则可用“尊敬的领导”一语代替。称呼后的</a:t>
            </a:r>
            <a:r>
              <a:rPr lang="zh-CN" altLang="en-US" dirty="0" smtClean="0">
                <a:solidFill>
                  <a:srgbClr val="221E1F"/>
                </a:solidFill>
                <a:latin typeface="Adobe 宋体 Std L" panose="02020300000000000000" pitchFamily="18" charset="-122"/>
                <a:ea typeface="Adobe 宋体 Std L" panose="02020300000000000000" pitchFamily="18" charset="-122"/>
              </a:rPr>
              <a:t>问候语</a:t>
            </a:r>
            <a:r>
              <a:rPr lang="zh-CN" altLang="en-US" dirty="0">
                <a:solidFill>
                  <a:srgbClr val="221E1F"/>
                </a:solidFill>
                <a:latin typeface="Adobe 宋体 Std L" panose="02020300000000000000" pitchFamily="18" charset="-122"/>
                <a:ea typeface="Adobe 宋体 Std L" panose="02020300000000000000" pitchFamily="18" charset="-122"/>
              </a:rPr>
              <a:t>一般应为“您好”而非“你好”，更不能用“你们好”。</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）引言。引言的作用有两点，一是吸引用人单位看完材料；二是引导对方进入你</a:t>
            </a:r>
            <a:r>
              <a:rPr lang="zh-CN" altLang="en-US" dirty="0" smtClean="0">
                <a:solidFill>
                  <a:srgbClr val="221E1F"/>
                </a:solidFill>
                <a:latin typeface="Adobe 宋体 Std L" panose="02020300000000000000" pitchFamily="18" charset="-122"/>
                <a:ea typeface="Adobe 宋体 Std L" panose="02020300000000000000" pitchFamily="18" charset="-122"/>
              </a:rPr>
              <a:t>所设计</a:t>
            </a:r>
            <a:r>
              <a:rPr lang="zh-CN" altLang="en-US" dirty="0">
                <a:solidFill>
                  <a:srgbClr val="221E1F"/>
                </a:solidFill>
                <a:latin typeface="Adobe 宋体 Std L" panose="02020300000000000000" pitchFamily="18" charset="-122"/>
                <a:ea typeface="Adobe 宋体 Std L" panose="02020300000000000000" pitchFamily="18" charset="-122"/>
              </a:rPr>
              <a:t>的主题而不感到突然。一般情况，引言表达应力求简洁，开宗明义，自报家门，</a:t>
            </a:r>
            <a:r>
              <a:rPr lang="zh-CN" altLang="en-US" dirty="0" smtClean="0">
                <a:solidFill>
                  <a:srgbClr val="221E1F"/>
                </a:solidFill>
                <a:latin typeface="Adobe 宋体 Std L" panose="02020300000000000000" pitchFamily="18" charset="-122"/>
                <a:ea typeface="Adobe 宋体 Std L" panose="02020300000000000000" pitchFamily="18" charset="-122"/>
              </a:rPr>
              <a:t>直截了当</a:t>
            </a:r>
            <a:r>
              <a:rPr lang="zh-CN" altLang="en-US" dirty="0">
                <a:solidFill>
                  <a:srgbClr val="221E1F"/>
                </a:solidFill>
                <a:latin typeface="Adobe 宋体 Std L" panose="02020300000000000000" pitchFamily="18" charset="-122"/>
                <a:ea typeface="Adobe 宋体 Std L" panose="02020300000000000000" pitchFamily="18" charset="-122"/>
              </a:rPr>
              <a:t>地说明求职意图，使求职信的主旨明确、醒目。切忌客套问候，离题万里，让对方产生</a:t>
            </a:r>
            <a:r>
              <a:rPr lang="zh-CN" altLang="en-US" dirty="0" smtClean="0">
                <a:solidFill>
                  <a:srgbClr val="221E1F"/>
                </a:solidFill>
                <a:latin typeface="Adobe 宋体 Std L" panose="02020300000000000000" pitchFamily="18" charset="-122"/>
                <a:ea typeface="Adobe 宋体 Std L" panose="02020300000000000000" pitchFamily="18" charset="-122"/>
              </a:rPr>
              <a:t>厌恶</a:t>
            </a:r>
            <a:r>
              <a:rPr lang="zh-CN" altLang="en-US" dirty="0">
                <a:solidFill>
                  <a:srgbClr val="221E1F"/>
                </a:solidFill>
                <a:latin typeface="Adobe 宋体 Std L" panose="02020300000000000000" pitchFamily="18" charset="-122"/>
                <a:ea typeface="Adobe 宋体 Std L" panose="02020300000000000000" pitchFamily="18" charset="-122"/>
              </a:rPr>
              <a:t>情绪。</a:t>
            </a:r>
          </a:p>
        </p:txBody>
      </p:sp>
    </p:spTree>
    <p:extLst>
      <p:ext uri="{BB962C8B-B14F-4D97-AF65-F5344CB8AC3E}">
        <p14:creationId xmlns:p14="http://schemas.microsoft.com/office/powerpoint/2010/main" val="121684561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38314"/>
            <a:ext cx="11054246" cy="5909310"/>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）主体部分。这是求职信的重点，要简洁而有针对性地概述自己的简历内容。要</a:t>
            </a:r>
            <a:r>
              <a:rPr lang="zh-CN" altLang="en-US" dirty="0" smtClean="0">
                <a:solidFill>
                  <a:srgbClr val="221E1F"/>
                </a:solidFill>
                <a:latin typeface="Adobe 宋体 Std L" panose="02020300000000000000" pitchFamily="18" charset="-122"/>
                <a:ea typeface="Adobe 宋体 Std L" panose="02020300000000000000" pitchFamily="18" charset="-122"/>
              </a:rPr>
              <a:t>突出</a:t>
            </a:r>
            <a:r>
              <a:rPr lang="zh-CN" altLang="en-US" dirty="0">
                <a:solidFill>
                  <a:srgbClr val="221E1F"/>
                </a:solidFill>
                <a:latin typeface="Adobe 宋体 Std L" panose="02020300000000000000" pitchFamily="18" charset="-122"/>
                <a:ea typeface="Adobe 宋体 Std L" panose="02020300000000000000" pitchFamily="18" charset="-122"/>
              </a:rPr>
              <a:t>自己的特点，使对方觉得你的各方面情况与招聘条件相一致，与有关职位要求、特点相</a:t>
            </a:r>
            <a:r>
              <a:rPr lang="zh-CN" altLang="en-US" dirty="0" smtClean="0">
                <a:solidFill>
                  <a:srgbClr val="221E1F"/>
                </a:solidFill>
                <a:latin typeface="Adobe 宋体 Std L" panose="02020300000000000000" pitchFamily="18" charset="-122"/>
                <a:ea typeface="Adobe 宋体 Std L" panose="02020300000000000000" pitchFamily="18" charset="-122"/>
              </a:rPr>
              <a:t>吻合</a:t>
            </a:r>
            <a:r>
              <a:rPr lang="zh-CN" altLang="en-US" dirty="0">
                <a:solidFill>
                  <a:srgbClr val="221E1F"/>
                </a:solidFill>
                <a:latin typeface="Adobe 宋体 Std L" panose="02020300000000000000" pitchFamily="18" charset="-122"/>
                <a:ea typeface="Adobe 宋体 Std L" panose="02020300000000000000" pitchFamily="18" charset="-122"/>
              </a:rPr>
              <a:t>。一般来说，这部分先简述个人基本情况，写明求职的理由及目标，要合乎情理、合乎</a:t>
            </a:r>
            <a:r>
              <a:rPr lang="zh-CN" altLang="en-US" dirty="0" smtClean="0">
                <a:solidFill>
                  <a:srgbClr val="221E1F"/>
                </a:solidFill>
                <a:latin typeface="Adobe 宋体 Std L" panose="02020300000000000000" pitchFamily="18" charset="-122"/>
                <a:ea typeface="Adobe 宋体 Std L" panose="02020300000000000000" pitchFamily="18" charset="-122"/>
              </a:rPr>
              <a:t>实际</a:t>
            </a:r>
            <a:r>
              <a:rPr lang="zh-CN" altLang="en-US" dirty="0">
                <a:solidFill>
                  <a:srgbClr val="221E1F"/>
                </a:solidFill>
                <a:latin typeface="Adobe 宋体 Std L" panose="02020300000000000000" pitchFamily="18" charset="-122"/>
                <a:ea typeface="Adobe 宋体 Std L" panose="02020300000000000000" pitchFamily="18" charset="-122"/>
              </a:rPr>
              <a:t>，做到充足、可信。接着要重点突出自己的主要成绩、特长、优势适合所应聘的岗位，</a:t>
            </a:r>
            <a:r>
              <a:rPr lang="zh-CN" altLang="en-US" dirty="0" smtClean="0">
                <a:solidFill>
                  <a:srgbClr val="221E1F"/>
                </a:solidFill>
                <a:latin typeface="Adobe 宋体 Std L" panose="02020300000000000000" pitchFamily="18" charset="-122"/>
                <a:ea typeface="Adobe 宋体 Std L" panose="02020300000000000000" pitchFamily="18" charset="-122"/>
              </a:rPr>
              <a:t>可以</a:t>
            </a:r>
            <a:r>
              <a:rPr lang="zh-CN" altLang="en-US" dirty="0">
                <a:solidFill>
                  <a:srgbClr val="221E1F"/>
                </a:solidFill>
                <a:latin typeface="Adobe 宋体 Std L" panose="02020300000000000000" pitchFamily="18" charset="-122"/>
                <a:ea typeface="Adobe 宋体 Std L" panose="02020300000000000000" pitchFamily="18" charset="-122"/>
              </a:rPr>
              <a:t>多提一些有代表性的工作经历，使之具有吸引力和新鲜感，要表明自己诚恳的求职态度</a:t>
            </a:r>
            <a:r>
              <a:rPr lang="zh-CN" altLang="en-US" dirty="0" smtClean="0">
                <a:solidFill>
                  <a:srgbClr val="221E1F"/>
                </a:solidFill>
                <a:latin typeface="Adobe 宋体 Std L" panose="02020300000000000000" pitchFamily="18" charset="-122"/>
                <a:ea typeface="Adobe 宋体 Std L" panose="02020300000000000000" pitchFamily="18" charset="-122"/>
              </a:rPr>
              <a:t>和敬业</a:t>
            </a:r>
            <a:r>
              <a:rPr lang="zh-CN" altLang="en-US" dirty="0">
                <a:solidFill>
                  <a:srgbClr val="221E1F"/>
                </a:solidFill>
                <a:latin typeface="Adobe 宋体 Std L" panose="02020300000000000000" pitchFamily="18" charset="-122"/>
                <a:ea typeface="Adobe 宋体 Std L" panose="02020300000000000000" pitchFamily="18" charset="-122"/>
              </a:rPr>
              <a:t>精神，并附带说明对未来的设想等。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）结尾与落款。结尾主要是进一步强调求职愿望，可以恰当地表达求职的迫切</a:t>
            </a:r>
            <a:r>
              <a:rPr lang="zh-CN" altLang="en-US" dirty="0" smtClean="0">
                <a:solidFill>
                  <a:srgbClr val="221E1F"/>
                </a:solidFill>
                <a:latin typeface="Adobe 宋体 Std L" panose="02020300000000000000" pitchFamily="18" charset="-122"/>
                <a:ea typeface="Adobe 宋体 Std L" panose="02020300000000000000" pitchFamily="18" charset="-122"/>
              </a:rPr>
              <a:t>心情</a:t>
            </a:r>
            <a:r>
              <a:rPr lang="zh-CN" altLang="en-US" dirty="0">
                <a:solidFill>
                  <a:srgbClr val="221E1F"/>
                </a:solidFill>
                <a:latin typeface="Adobe 宋体 Std L" panose="02020300000000000000" pitchFamily="18" charset="-122"/>
                <a:ea typeface="Adobe 宋体 Std L" panose="02020300000000000000" pitchFamily="18" charset="-122"/>
              </a:rPr>
              <a:t>，恳请用人单位考虑你的求职请求，期望得到用人单位的认可及接纳。最后要写上</a:t>
            </a:r>
            <a:r>
              <a:rPr lang="zh-CN" altLang="en-US" dirty="0" smtClean="0">
                <a:solidFill>
                  <a:srgbClr val="221E1F"/>
                </a:solidFill>
                <a:latin typeface="Adobe 宋体 Std L" panose="02020300000000000000" pitchFamily="18" charset="-122"/>
                <a:ea typeface="Adobe 宋体 Std L" panose="02020300000000000000" pitchFamily="18" charset="-122"/>
              </a:rPr>
              <a:t>礼节性的</a:t>
            </a:r>
            <a:r>
              <a:rPr lang="zh-CN" altLang="en-US" dirty="0">
                <a:solidFill>
                  <a:srgbClr val="221E1F"/>
                </a:solidFill>
                <a:latin typeface="Adobe 宋体 Std L" panose="02020300000000000000" pitchFamily="18" charset="-122"/>
                <a:ea typeface="Adobe 宋体 Std L" panose="02020300000000000000" pitchFamily="18" charset="-122"/>
              </a:rPr>
              <a:t>致敬语，落款要写清姓名和日期。</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求职信的内容要点</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）有的放矢。写求职信就是要“察其所需、供其所求”，并且恰当表现出你“供</a:t>
            </a:r>
            <a:r>
              <a:rPr lang="zh-CN" altLang="en-US" dirty="0" smtClean="0">
                <a:solidFill>
                  <a:srgbClr val="221E1F"/>
                </a:solidFill>
                <a:latin typeface="Adobe 宋体 Std L" panose="02020300000000000000" pitchFamily="18" charset="-122"/>
                <a:ea typeface="Adobe 宋体 Std L" panose="02020300000000000000" pitchFamily="18" charset="-122"/>
              </a:rPr>
              <a:t>其所</a:t>
            </a:r>
            <a:r>
              <a:rPr lang="zh-CN" altLang="en-US" dirty="0">
                <a:solidFill>
                  <a:srgbClr val="221E1F"/>
                </a:solidFill>
                <a:latin typeface="Adobe 宋体 Std L" panose="02020300000000000000" pitchFamily="18" charset="-122"/>
                <a:ea typeface="Adobe 宋体 Std L" panose="02020300000000000000" pitchFamily="18" charset="-122"/>
              </a:rPr>
              <a:t>求”的本钱。对不同的单位和行业，不同的工作岗位，写求职信要“量体裁衣”，结合</a:t>
            </a:r>
            <a:r>
              <a:rPr lang="zh-CN" altLang="en-US" dirty="0" smtClean="0">
                <a:solidFill>
                  <a:srgbClr val="221E1F"/>
                </a:solidFill>
                <a:latin typeface="Adobe 宋体 Std L" panose="02020300000000000000" pitchFamily="18" charset="-122"/>
                <a:ea typeface="Adobe 宋体 Std L" panose="02020300000000000000" pitchFamily="18" charset="-122"/>
              </a:rPr>
              <a:t>自身</a:t>
            </a:r>
            <a:r>
              <a:rPr lang="zh-CN" altLang="en-US" dirty="0">
                <a:solidFill>
                  <a:srgbClr val="221E1F"/>
                </a:solidFill>
                <a:latin typeface="Adobe 宋体 Std L" panose="02020300000000000000" pitchFamily="18" charset="-122"/>
                <a:ea typeface="Adobe 宋体 Std L" panose="02020300000000000000" pitchFamily="18" charset="-122"/>
              </a:rPr>
              <a:t>的特点来写。对这样有针对性的求职信，用人单位会认为求职者有诚意和较好的应聘</a:t>
            </a:r>
            <a:r>
              <a:rPr lang="zh-CN" altLang="en-US" dirty="0" smtClean="0">
                <a:solidFill>
                  <a:srgbClr val="221E1F"/>
                </a:solidFill>
                <a:latin typeface="Adobe 宋体 Std L" panose="02020300000000000000" pitchFamily="18" charset="-122"/>
                <a:ea typeface="Adobe 宋体 Std L" panose="02020300000000000000" pitchFamily="18" charset="-122"/>
              </a:rPr>
              <a:t>条件</a:t>
            </a:r>
            <a:r>
              <a:rPr lang="zh-CN" altLang="en-US" dirty="0">
                <a:solidFill>
                  <a:srgbClr val="221E1F"/>
                </a:solidFill>
                <a:latin typeface="Adobe 宋体 Std L" panose="02020300000000000000" pitchFamily="18" charset="-122"/>
                <a:ea typeface="Adobe 宋体 Std L" panose="02020300000000000000" pitchFamily="18" charset="-122"/>
              </a:rPr>
              <a:t>。</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）言简意赅。求职信的文字要清晰、简明，最好不要超过一面。文字冗长、没有</a:t>
            </a:r>
            <a:r>
              <a:rPr lang="zh-CN" altLang="en-US" dirty="0" smtClean="0">
                <a:solidFill>
                  <a:srgbClr val="221E1F"/>
                </a:solidFill>
                <a:latin typeface="Adobe 宋体 Std L" panose="02020300000000000000" pitchFamily="18" charset="-122"/>
                <a:ea typeface="Adobe 宋体 Std L" panose="02020300000000000000" pitchFamily="18" charset="-122"/>
              </a:rPr>
              <a:t>条理</a:t>
            </a:r>
            <a:r>
              <a:rPr lang="zh-CN" altLang="en-US" dirty="0">
                <a:solidFill>
                  <a:srgbClr val="221E1F"/>
                </a:solidFill>
                <a:latin typeface="Adobe 宋体 Std L" panose="02020300000000000000" pitchFamily="18" charset="-122"/>
                <a:ea typeface="Adobe 宋体 Std L" panose="02020300000000000000" pitchFamily="18" charset="-122"/>
              </a:rPr>
              <a:t>，是白白浪费别人的时间，由此不但不会令人感兴趣，还妨碍了对信中重要内容的理解</a:t>
            </a:r>
            <a:r>
              <a:rPr lang="zh-CN" altLang="en-US" dirty="0" smtClean="0">
                <a:solidFill>
                  <a:srgbClr val="221E1F"/>
                </a:solidFill>
                <a:latin typeface="Adobe 宋体 Std L" panose="02020300000000000000" pitchFamily="18" charset="-122"/>
                <a:ea typeface="Adobe 宋体 Std L" panose="02020300000000000000" pitchFamily="18" charset="-122"/>
              </a:rPr>
              <a:t>。要</a:t>
            </a:r>
            <a:r>
              <a:rPr lang="zh-CN" altLang="en-US" dirty="0">
                <a:solidFill>
                  <a:srgbClr val="221E1F"/>
                </a:solidFill>
                <a:latin typeface="Adobe 宋体 Std L" panose="02020300000000000000" pitchFamily="18" charset="-122"/>
                <a:ea typeface="Adobe 宋体 Std L" panose="02020300000000000000" pitchFamily="18" charset="-122"/>
              </a:rPr>
              <a:t>回答好三个问题：一是为什么申请这份工作；二是为什么你适合这份工作；三是你怎样</a:t>
            </a:r>
            <a:r>
              <a:rPr lang="zh-CN" altLang="en-US" dirty="0" smtClean="0">
                <a:solidFill>
                  <a:srgbClr val="221E1F"/>
                </a:solidFill>
                <a:latin typeface="Adobe 宋体 Std L" panose="02020300000000000000" pitchFamily="18" charset="-122"/>
                <a:ea typeface="Adobe 宋体 Std L" panose="02020300000000000000" pitchFamily="18" charset="-122"/>
              </a:rPr>
              <a:t>为公司</a:t>
            </a:r>
            <a:r>
              <a:rPr lang="zh-CN" altLang="en-US" dirty="0">
                <a:solidFill>
                  <a:srgbClr val="221E1F"/>
                </a:solidFill>
                <a:latin typeface="Adobe 宋体 Std L" panose="02020300000000000000" pitchFamily="18" charset="-122"/>
                <a:ea typeface="Adobe 宋体 Std L" panose="02020300000000000000" pitchFamily="18" charset="-122"/>
              </a:rPr>
              <a:t>做贡献</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242815028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38314"/>
            <a:ext cx="11054246" cy="632480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）重点突出。求职信要突出个性，吸引对方、打动对方的内容要详写，而且写得</a:t>
            </a:r>
            <a:r>
              <a:rPr lang="zh-CN" altLang="en-US" dirty="0" smtClean="0">
                <a:solidFill>
                  <a:srgbClr val="221E1F"/>
                </a:solidFill>
                <a:latin typeface="Adobe 宋体 Std L" panose="02020300000000000000" pitchFamily="18" charset="-122"/>
                <a:ea typeface="Adobe 宋体 Std L" panose="02020300000000000000" pitchFamily="18" charset="-122"/>
              </a:rPr>
              <a:t>要有</a:t>
            </a:r>
            <a:r>
              <a:rPr lang="zh-CN" altLang="en-US" dirty="0">
                <a:solidFill>
                  <a:srgbClr val="221E1F"/>
                </a:solidFill>
                <a:latin typeface="Adobe 宋体 Std L" panose="02020300000000000000" pitchFamily="18" charset="-122"/>
                <a:ea typeface="Adobe 宋体 Std L" panose="02020300000000000000" pitchFamily="18" charset="-122"/>
              </a:rPr>
              <a:t>自己的风格。主要内容包括专业知识、工作经验、自身特长和个性特点。若你的信落入</a:t>
            </a:r>
            <a:r>
              <a:rPr lang="zh-CN" altLang="en-US" dirty="0" smtClean="0">
                <a:solidFill>
                  <a:srgbClr val="221E1F"/>
                </a:solidFill>
                <a:latin typeface="Adobe 宋体 Std L" panose="02020300000000000000" pitchFamily="18" charset="-122"/>
                <a:ea typeface="Adobe 宋体 Std L" panose="02020300000000000000" pitchFamily="18" charset="-122"/>
              </a:rPr>
              <a:t>俗套</a:t>
            </a:r>
            <a:r>
              <a:rPr lang="zh-CN" altLang="en-US" dirty="0">
                <a:solidFill>
                  <a:srgbClr val="221E1F"/>
                </a:solidFill>
                <a:latin typeface="Adobe 宋体 Std L" panose="02020300000000000000" pitchFamily="18" charset="-122"/>
                <a:ea typeface="Adobe 宋体 Std L" panose="02020300000000000000" pitchFamily="18" charset="-122"/>
              </a:rPr>
              <a:t>，毫无特色可言，阅信人有可能“一扫”而过，然后扔进废纸篓。相反，如你的信写得</a:t>
            </a:r>
            <a:r>
              <a:rPr lang="zh-CN" altLang="en-US" dirty="0" smtClean="0">
                <a:solidFill>
                  <a:srgbClr val="221E1F"/>
                </a:solidFill>
                <a:latin typeface="Adobe 宋体 Std L" panose="02020300000000000000" pitchFamily="18" charset="-122"/>
                <a:ea typeface="Adobe 宋体 Std L" panose="02020300000000000000" pitchFamily="18" charset="-122"/>
              </a:rPr>
              <a:t>与众不同</a:t>
            </a:r>
            <a:r>
              <a:rPr lang="zh-CN" altLang="en-US" dirty="0">
                <a:solidFill>
                  <a:srgbClr val="221E1F"/>
                </a:solidFill>
                <a:latin typeface="Adobe 宋体 Std L" panose="02020300000000000000" pitchFamily="18" charset="-122"/>
                <a:ea typeface="Adobe 宋体 Std L" panose="02020300000000000000" pitchFamily="18" charset="-122"/>
              </a:rPr>
              <a:t>，一开始就引起了读信人的注意，并表述得体，阅信人很有兴趣地将其看完，这样</a:t>
            </a:r>
            <a:r>
              <a:rPr lang="zh-CN" altLang="en-US" dirty="0" smtClean="0">
                <a:solidFill>
                  <a:srgbClr val="221E1F"/>
                </a:solidFill>
                <a:latin typeface="Adobe 宋体 Std L" panose="02020300000000000000" pitchFamily="18" charset="-122"/>
                <a:ea typeface="Adobe 宋体 Std L" panose="02020300000000000000" pitchFamily="18" charset="-122"/>
              </a:rPr>
              <a:t>，你</a:t>
            </a:r>
            <a:r>
              <a:rPr lang="zh-CN" altLang="en-US" dirty="0">
                <a:solidFill>
                  <a:srgbClr val="221E1F"/>
                </a:solidFill>
                <a:latin typeface="Adobe 宋体 Std L" panose="02020300000000000000" pitchFamily="18" charset="-122"/>
                <a:ea typeface="Adobe 宋体 Std L" panose="02020300000000000000" pitchFamily="18" charset="-122"/>
              </a:rPr>
              <a:t>的名字就很有可能列入候选人名册了。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）谦虚诚恳。写求职信要表现出自己谦虚的品质、诚恳的态度。语气要委婉，</a:t>
            </a:r>
            <a:r>
              <a:rPr lang="zh-CN" altLang="en-US" dirty="0" smtClean="0">
                <a:solidFill>
                  <a:srgbClr val="221E1F"/>
                </a:solidFill>
                <a:latin typeface="Adobe 宋体 Std L" panose="02020300000000000000" pitchFamily="18" charset="-122"/>
                <a:ea typeface="Adobe 宋体 Std L" panose="02020300000000000000" pitchFamily="18" charset="-122"/>
              </a:rPr>
              <a:t>做到自信</a:t>
            </a:r>
            <a:r>
              <a:rPr lang="zh-CN" altLang="en-US" dirty="0">
                <a:solidFill>
                  <a:srgbClr val="221E1F"/>
                </a:solidFill>
                <a:latin typeface="Adobe 宋体 Std L" panose="02020300000000000000" pitchFamily="18" charset="-122"/>
                <a:ea typeface="Adobe 宋体 Std L" panose="02020300000000000000" pitchFamily="18" charset="-122"/>
              </a:rPr>
              <a:t>而不自大、自谦而不自卑。真实是求职信的基本要求，但毕业生要做的不是向招聘</a:t>
            </a:r>
            <a:r>
              <a:rPr lang="zh-CN" altLang="en-US" dirty="0" smtClean="0">
                <a:solidFill>
                  <a:srgbClr val="221E1F"/>
                </a:solidFill>
                <a:latin typeface="Adobe 宋体 Std L" panose="02020300000000000000" pitchFamily="18" charset="-122"/>
                <a:ea typeface="Adobe 宋体 Std L" panose="02020300000000000000" pitchFamily="18" charset="-122"/>
              </a:rPr>
              <a:t>单位袒露</a:t>
            </a:r>
            <a:r>
              <a:rPr lang="zh-CN" altLang="en-US" dirty="0">
                <a:solidFill>
                  <a:srgbClr val="221E1F"/>
                </a:solidFill>
                <a:latin typeface="Adobe 宋体 Std L" panose="02020300000000000000" pitchFamily="18" charset="-122"/>
                <a:ea typeface="Adobe 宋体 Std L" panose="02020300000000000000" pitchFamily="18" charset="-122"/>
              </a:rPr>
              <a:t>自己的缺点，而是要证明自己的实力，在有限的篇幅里扬长避短，使招聘单位对求职</a:t>
            </a:r>
            <a:r>
              <a:rPr lang="zh-CN" altLang="en-US" dirty="0" smtClean="0">
                <a:solidFill>
                  <a:srgbClr val="221E1F"/>
                </a:solidFill>
                <a:latin typeface="Adobe 宋体 Std L" panose="02020300000000000000" pitchFamily="18" charset="-122"/>
                <a:ea typeface="Adobe 宋体 Std L" panose="02020300000000000000" pitchFamily="18" charset="-122"/>
              </a:rPr>
              <a:t>者的</a:t>
            </a:r>
            <a:r>
              <a:rPr lang="zh-CN" altLang="en-US" dirty="0">
                <a:solidFill>
                  <a:srgbClr val="221E1F"/>
                </a:solidFill>
                <a:latin typeface="Adobe 宋体 Std L" panose="02020300000000000000" pitchFamily="18" charset="-122"/>
                <a:ea typeface="Adobe 宋体 Std L" panose="02020300000000000000" pitchFamily="18" charset="-122"/>
              </a:rPr>
              <a:t>才干和能力留下深刻的印象。</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5</a:t>
            </a:r>
            <a:r>
              <a:rPr lang="zh-CN" altLang="en-US" dirty="0">
                <a:solidFill>
                  <a:srgbClr val="221E1F"/>
                </a:solidFill>
                <a:latin typeface="Adobe 宋体 Std L" panose="02020300000000000000" pitchFamily="18" charset="-122"/>
                <a:ea typeface="Adobe 宋体 Std L" panose="02020300000000000000" pitchFamily="18" charset="-122"/>
              </a:rPr>
              <a:t>）整洁规范。一封外表美观、书写规范的求职信很容易让人产生好感，它可以</a:t>
            </a:r>
            <a:r>
              <a:rPr lang="zh-CN" altLang="en-US" dirty="0" smtClean="0">
                <a:solidFill>
                  <a:srgbClr val="221E1F"/>
                </a:solidFill>
                <a:latin typeface="Adobe 宋体 Std L" panose="02020300000000000000" pitchFamily="18" charset="-122"/>
                <a:ea typeface="Adobe 宋体 Std L" panose="02020300000000000000" pitchFamily="18" charset="-122"/>
              </a:rPr>
              <a:t>表明求职</a:t>
            </a:r>
            <a:r>
              <a:rPr lang="zh-CN" altLang="en-US" dirty="0">
                <a:solidFill>
                  <a:srgbClr val="221E1F"/>
                </a:solidFill>
                <a:latin typeface="Adobe 宋体 Std L" panose="02020300000000000000" pitchFamily="18" charset="-122"/>
                <a:ea typeface="Adobe 宋体 Std L" panose="02020300000000000000" pitchFamily="18" charset="-122"/>
              </a:rPr>
              <a:t>者文字基本功扎实、作风严谨、办事踏实、富有责任心。因此，求职者要精心设计，</a:t>
            </a:r>
            <a:r>
              <a:rPr lang="zh-CN" altLang="en-US" dirty="0" smtClean="0">
                <a:solidFill>
                  <a:srgbClr val="221E1F"/>
                </a:solidFill>
                <a:latin typeface="Adobe 宋体 Std L" panose="02020300000000000000" pitchFamily="18" charset="-122"/>
                <a:ea typeface="Adobe 宋体 Std L" panose="02020300000000000000" pitchFamily="18" charset="-122"/>
              </a:rPr>
              <a:t>尽量</a:t>
            </a:r>
            <a:r>
              <a:rPr lang="zh-CN" altLang="en-US" dirty="0">
                <a:solidFill>
                  <a:srgbClr val="221E1F"/>
                </a:solidFill>
                <a:latin typeface="Adobe 宋体 Std L" panose="02020300000000000000" pitchFamily="18" charset="-122"/>
                <a:ea typeface="Adobe 宋体 Std L" panose="02020300000000000000" pitchFamily="18" charset="-122"/>
              </a:rPr>
              <a:t>做到美观大方</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避免求职信中的常见问题</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不少应届毕业生在写求职信的过程中，容易犯一些技术性或原则性错误。下面几点是</a:t>
            </a:r>
            <a:r>
              <a:rPr lang="zh-CN" altLang="en-US" dirty="0" smtClean="0">
                <a:solidFill>
                  <a:srgbClr val="221E1F"/>
                </a:solidFill>
                <a:latin typeface="Adobe 宋体 Std L" panose="02020300000000000000" pitchFamily="18" charset="-122"/>
                <a:ea typeface="Adobe 宋体 Std L" panose="02020300000000000000" pitchFamily="18" charset="-122"/>
              </a:rPr>
              <a:t>在求职</a:t>
            </a:r>
            <a:r>
              <a:rPr lang="zh-CN" altLang="en-US" dirty="0">
                <a:solidFill>
                  <a:srgbClr val="221E1F"/>
                </a:solidFill>
                <a:latin typeface="Adobe 宋体 Std L" panose="02020300000000000000" pitchFamily="18" charset="-122"/>
                <a:ea typeface="Adobe 宋体 Std L" panose="02020300000000000000" pitchFamily="18" charset="-122"/>
              </a:rPr>
              <a:t>信中常常出现的毛病。</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）过分自信。许多即将从学校毕业的求职者在求职信中流露出盛气凌人、非我</a:t>
            </a:r>
            <a:r>
              <a:rPr lang="zh-CN" altLang="en-US" dirty="0" smtClean="0">
                <a:solidFill>
                  <a:srgbClr val="221E1F"/>
                </a:solidFill>
                <a:latin typeface="Adobe 宋体 Std L" panose="02020300000000000000" pitchFamily="18" charset="-122"/>
                <a:ea typeface="Adobe 宋体 Std L" panose="02020300000000000000" pitchFamily="18" charset="-122"/>
              </a:rPr>
              <a:t>莫属</a:t>
            </a:r>
            <a:r>
              <a:rPr lang="zh-CN" altLang="en-US" dirty="0">
                <a:solidFill>
                  <a:srgbClr val="221E1F"/>
                </a:solidFill>
                <a:latin typeface="Adobe 宋体 Std L" panose="02020300000000000000" pitchFamily="18" charset="-122"/>
                <a:ea typeface="Adobe 宋体 Std L" panose="02020300000000000000" pitchFamily="18" charset="-122"/>
              </a:rPr>
              <a:t>、目空一切的口气，常使用一些诸如“完全有能力胜任这份工作”，“如被录用定能</a:t>
            </a:r>
            <a:r>
              <a:rPr lang="zh-CN" altLang="en-US" dirty="0" smtClean="0">
                <a:solidFill>
                  <a:srgbClr val="221E1F"/>
                </a:solidFill>
                <a:latin typeface="Adobe 宋体 Std L" panose="02020300000000000000" pitchFamily="18" charset="-122"/>
                <a:ea typeface="Adobe 宋体 Std L" panose="02020300000000000000" pitchFamily="18" charset="-122"/>
              </a:rPr>
              <a:t>大大地</a:t>
            </a:r>
            <a:r>
              <a:rPr lang="zh-CN" altLang="en-US" dirty="0">
                <a:solidFill>
                  <a:srgbClr val="221E1F"/>
                </a:solidFill>
                <a:latin typeface="Adobe 宋体 Std L" panose="02020300000000000000" pitchFamily="18" charset="-122"/>
                <a:ea typeface="Adobe 宋体 Std L" panose="02020300000000000000" pitchFamily="18" charset="-122"/>
              </a:rPr>
              <a:t>扩展公司业务”等语句。读书期间充满自信是应该的，但如果过分自信就会被人看作</a:t>
            </a:r>
            <a:r>
              <a:rPr lang="zh-CN" altLang="en-US" dirty="0" smtClean="0">
                <a:solidFill>
                  <a:srgbClr val="221E1F"/>
                </a:solidFill>
                <a:latin typeface="Adobe 宋体 Std L" panose="02020300000000000000" pitchFamily="18" charset="-122"/>
                <a:ea typeface="Adobe 宋体 Std L" panose="02020300000000000000" pitchFamily="18" charset="-122"/>
              </a:rPr>
              <a:t>见识短浅</a:t>
            </a:r>
            <a:r>
              <a:rPr lang="zh-CN" altLang="en-US" dirty="0">
                <a:solidFill>
                  <a:srgbClr val="221E1F"/>
                </a:solidFill>
                <a:latin typeface="Adobe 宋体 Std L" panose="02020300000000000000" pitchFamily="18" charset="-122"/>
                <a:ea typeface="Adobe 宋体 Std L" panose="02020300000000000000" pitchFamily="18" charset="-122"/>
              </a:rPr>
              <a:t>，会引起别人反感，不利于求职</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43584956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682125" y="607342"/>
            <a:ext cx="11054246" cy="5493812"/>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）现实性。职业分类是一个现实的范畴，它要反映社会现实，是基于一个社会的</a:t>
            </a:r>
            <a:r>
              <a:rPr lang="zh-CN" altLang="en-US" dirty="0" smtClean="0">
                <a:solidFill>
                  <a:srgbClr val="221E1F"/>
                </a:solidFill>
                <a:latin typeface="Adobe 宋体 Std L" panose="02020300000000000000" pitchFamily="18" charset="-122"/>
                <a:ea typeface="Adobe 宋体 Std L" panose="02020300000000000000" pitchFamily="18" charset="-122"/>
              </a:rPr>
              <a:t>经济</a:t>
            </a:r>
            <a:r>
              <a:rPr lang="zh-CN" altLang="en-US" dirty="0">
                <a:solidFill>
                  <a:srgbClr val="221E1F"/>
                </a:solidFill>
                <a:latin typeface="Adobe 宋体 Std L" panose="02020300000000000000" pitchFamily="18" charset="-122"/>
                <a:ea typeface="Adobe 宋体 Std L" panose="02020300000000000000" pitchFamily="18" charset="-122"/>
              </a:rPr>
              <a:t>发展水平、产业结构、技术状态、社会文化状况对于人的劳动状况做出划分。</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）应用性。职业分类虽有作为理论和学术研究的用途，但其主要用途是应用。</a:t>
            </a:r>
            <a:r>
              <a:rPr lang="zh-CN" altLang="en-US" dirty="0" smtClean="0">
                <a:solidFill>
                  <a:srgbClr val="221E1F"/>
                </a:solidFill>
                <a:latin typeface="Adobe 宋体 Std L" panose="02020300000000000000" pitchFamily="18" charset="-122"/>
                <a:ea typeface="Adobe 宋体 Std L" panose="02020300000000000000" pitchFamily="18" charset="-122"/>
              </a:rPr>
              <a:t>职业分类</a:t>
            </a:r>
            <a:r>
              <a:rPr lang="zh-CN" altLang="en-US" dirty="0">
                <a:solidFill>
                  <a:srgbClr val="221E1F"/>
                </a:solidFill>
                <a:latin typeface="Adobe 宋体 Std L" panose="02020300000000000000" pitchFamily="18" charset="-122"/>
                <a:ea typeface="Adobe 宋体 Std L" panose="02020300000000000000" pitchFamily="18" charset="-122"/>
              </a:rPr>
              <a:t>的用途非常广泛，可以用于国家对于“人”的数据的标准编码管理，可以用于</a:t>
            </a:r>
            <a:r>
              <a:rPr lang="zh-CN" altLang="en-US" dirty="0" smtClean="0">
                <a:solidFill>
                  <a:srgbClr val="221E1F"/>
                </a:solidFill>
                <a:latin typeface="Adobe 宋体 Std L" panose="02020300000000000000" pitchFamily="18" charset="-122"/>
                <a:ea typeface="Adobe 宋体 Std L" panose="02020300000000000000" pitchFamily="18" charset="-122"/>
              </a:rPr>
              <a:t>国民经济与</a:t>
            </a:r>
            <a:r>
              <a:rPr lang="zh-CN" altLang="en-US" dirty="0">
                <a:solidFill>
                  <a:srgbClr val="221E1F"/>
                </a:solidFill>
                <a:latin typeface="Adobe 宋体 Std L" panose="02020300000000000000" pitchFamily="18" charset="-122"/>
                <a:ea typeface="Adobe 宋体 Std L" panose="02020300000000000000" pitchFamily="18" charset="-122"/>
              </a:rPr>
              <a:t>社会发展状况的统计，可以用于人口普查和劳动力统计调查，可以用于学校职业指导，</a:t>
            </a:r>
            <a:r>
              <a:rPr lang="zh-CN" altLang="en-US" dirty="0" smtClean="0">
                <a:solidFill>
                  <a:srgbClr val="221E1F"/>
                </a:solidFill>
                <a:latin typeface="Adobe 宋体 Std L" panose="02020300000000000000" pitchFamily="18" charset="-122"/>
                <a:ea typeface="Adobe 宋体 Std L" panose="02020300000000000000" pitchFamily="18" charset="-122"/>
              </a:rPr>
              <a:t>可以</a:t>
            </a:r>
            <a:r>
              <a:rPr lang="zh-CN" altLang="en-US" dirty="0">
                <a:solidFill>
                  <a:srgbClr val="221E1F"/>
                </a:solidFill>
                <a:latin typeface="Adobe 宋体 Std L" panose="02020300000000000000" pitchFamily="18" charset="-122"/>
                <a:ea typeface="Adobe 宋体 Std L" panose="02020300000000000000" pitchFamily="18" charset="-122"/>
              </a:rPr>
              <a:t>用于就业者的职业选择，可以用于政府劳动管理机构的职业指导、职业介绍和就业管理</a:t>
            </a:r>
            <a:r>
              <a:rPr lang="zh-CN" altLang="en-US" dirty="0" smtClean="0">
                <a:solidFill>
                  <a:srgbClr val="221E1F"/>
                </a:solidFill>
                <a:latin typeface="Adobe 宋体 Std L" panose="02020300000000000000" pitchFamily="18" charset="-122"/>
                <a:ea typeface="Adobe 宋体 Std L" panose="02020300000000000000" pitchFamily="18" charset="-122"/>
              </a:rPr>
              <a:t>工作</a:t>
            </a:r>
            <a:r>
              <a:rPr lang="zh-CN" altLang="en-US" dirty="0">
                <a:solidFill>
                  <a:srgbClr val="221E1F"/>
                </a:solidFill>
                <a:latin typeface="Adobe 宋体 Std L" panose="02020300000000000000" pitchFamily="18" charset="-122"/>
                <a:ea typeface="Adobe 宋体 Std L" panose="02020300000000000000" pitchFamily="18" charset="-122"/>
              </a:rPr>
              <a:t>，也可以用于各企业、事业单位的员工管理等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en-US" altLang="zh-CN" dirty="0" smtClean="0">
              <a:solidFill>
                <a:srgbClr val="221E1F"/>
              </a:solidFill>
              <a:latin typeface="Adobe 宋体 Std L" panose="02020300000000000000" pitchFamily="18" charset="-122"/>
              <a:ea typeface="Adobe 宋体 Std L" panose="02020300000000000000" pitchFamily="18" charset="-122"/>
            </a:endParaRP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2</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职业分类的发展历程</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国际劳工组织早在 </a:t>
            </a:r>
            <a:r>
              <a:rPr lang="en-US" altLang="zh-CN" dirty="0">
                <a:solidFill>
                  <a:srgbClr val="221E1F"/>
                </a:solidFill>
                <a:latin typeface="Adobe 宋体 Std L" panose="02020300000000000000" pitchFamily="18" charset="-122"/>
                <a:ea typeface="Adobe 宋体 Std L" panose="02020300000000000000" pitchFamily="18" charset="-122"/>
              </a:rPr>
              <a:t>1985 </a:t>
            </a:r>
            <a:r>
              <a:rPr lang="zh-CN" altLang="en-US" dirty="0">
                <a:solidFill>
                  <a:srgbClr val="221E1F"/>
                </a:solidFill>
                <a:latin typeface="Adobe 宋体 Std L" panose="02020300000000000000" pitchFamily="18" charset="-122"/>
                <a:ea typeface="Adobe 宋体 Std L" panose="02020300000000000000" pitchFamily="18" charset="-122"/>
              </a:rPr>
              <a:t>年就出版了供各国参考的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国际标准职业分类</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，并先后</a:t>
            </a:r>
            <a:r>
              <a:rPr lang="zh-CN" altLang="en-US" dirty="0" smtClean="0">
                <a:solidFill>
                  <a:srgbClr val="221E1F"/>
                </a:solidFill>
                <a:latin typeface="Adobe 宋体 Std L" panose="02020300000000000000" pitchFamily="18" charset="-122"/>
                <a:ea typeface="Adobe 宋体 Std L" panose="02020300000000000000" pitchFamily="18" charset="-122"/>
              </a:rPr>
              <a:t>进行</a:t>
            </a:r>
            <a:r>
              <a:rPr lang="zh-CN" altLang="en-US" dirty="0">
                <a:solidFill>
                  <a:srgbClr val="221E1F"/>
                </a:solidFill>
                <a:latin typeface="Adobe 宋体 Std L" panose="02020300000000000000" pitchFamily="18" charset="-122"/>
                <a:ea typeface="Adobe 宋体 Std L" panose="02020300000000000000" pitchFamily="18" charset="-122"/>
              </a:rPr>
              <a:t>了两次修订。</a:t>
            </a:r>
            <a:r>
              <a:rPr lang="en-US" altLang="zh-CN" dirty="0">
                <a:solidFill>
                  <a:srgbClr val="221E1F"/>
                </a:solidFill>
                <a:latin typeface="Adobe 宋体 Std L" panose="02020300000000000000" pitchFamily="18" charset="-122"/>
                <a:ea typeface="Adobe 宋体 Std L" panose="02020300000000000000" pitchFamily="18" charset="-122"/>
              </a:rPr>
              <a:t>1986 </a:t>
            </a:r>
            <a:r>
              <a:rPr lang="zh-CN" altLang="en-US" dirty="0">
                <a:solidFill>
                  <a:srgbClr val="221E1F"/>
                </a:solidFill>
                <a:latin typeface="Adobe 宋体 Std L" panose="02020300000000000000" pitchFamily="18" charset="-122"/>
                <a:ea typeface="Adobe 宋体 Std L" panose="02020300000000000000" pitchFamily="18" charset="-122"/>
              </a:rPr>
              <a:t>年，我国统计局和国家标准局发布了</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中华人民共和国国家标准</a:t>
            </a:r>
            <a:r>
              <a:rPr lang="zh-CN" altLang="en-US" dirty="0" smtClean="0">
                <a:solidFill>
                  <a:srgbClr val="221E1F"/>
                </a:solidFill>
                <a:latin typeface="Adobe 宋体 Std L" panose="02020300000000000000" pitchFamily="18" charset="-122"/>
                <a:ea typeface="Adobe 宋体 Std L" panose="02020300000000000000" pitchFamily="18" charset="-122"/>
              </a:rPr>
              <a:t>职业</a:t>
            </a:r>
            <a:r>
              <a:rPr lang="zh-CN" altLang="en-US" dirty="0">
                <a:solidFill>
                  <a:srgbClr val="221E1F"/>
                </a:solidFill>
                <a:latin typeface="Adobe 宋体 Std L" panose="02020300000000000000" pitchFamily="18" charset="-122"/>
                <a:ea typeface="Adobe 宋体 Std L" panose="02020300000000000000" pitchFamily="18" charset="-122"/>
              </a:rPr>
              <a:t>分类和代码</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，将全国职业分为 </a:t>
            </a:r>
            <a:r>
              <a:rPr lang="en-US" altLang="zh-CN" dirty="0">
                <a:solidFill>
                  <a:srgbClr val="221E1F"/>
                </a:solidFill>
                <a:latin typeface="Adobe 宋体 Std L" panose="02020300000000000000" pitchFamily="18" charset="-122"/>
                <a:ea typeface="Adobe 宋体 Std L" panose="02020300000000000000" pitchFamily="18" charset="-122"/>
              </a:rPr>
              <a:t>8 </a:t>
            </a:r>
            <a:r>
              <a:rPr lang="zh-CN" altLang="en-US" dirty="0">
                <a:solidFill>
                  <a:srgbClr val="221E1F"/>
                </a:solidFill>
                <a:latin typeface="Adobe 宋体 Std L" panose="02020300000000000000" pitchFamily="18" charset="-122"/>
                <a:ea typeface="Adobe 宋体 Std L" panose="02020300000000000000" pitchFamily="18" charset="-122"/>
              </a:rPr>
              <a:t>个大类，</a:t>
            </a:r>
            <a:r>
              <a:rPr lang="en-US" altLang="zh-CN" dirty="0">
                <a:solidFill>
                  <a:srgbClr val="221E1F"/>
                </a:solidFill>
                <a:latin typeface="Adobe 宋体 Std L" panose="02020300000000000000" pitchFamily="18" charset="-122"/>
                <a:ea typeface="Adobe 宋体 Std L" panose="02020300000000000000" pitchFamily="18" charset="-122"/>
              </a:rPr>
              <a:t>63 </a:t>
            </a:r>
            <a:r>
              <a:rPr lang="zh-CN" altLang="en-US" dirty="0">
                <a:solidFill>
                  <a:srgbClr val="221E1F"/>
                </a:solidFill>
                <a:latin typeface="Adobe 宋体 Std L" panose="02020300000000000000" pitchFamily="18" charset="-122"/>
                <a:ea typeface="Adobe 宋体 Std L" panose="02020300000000000000" pitchFamily="18" charset="-122"/>
              </a:rPr>
              <a:t>个中类，</a:t>
            </a:r>
            <a:r>
              <a:rPr lang="en-US" altLang="zh-CN" dirty="0">
                <a:solidFill>
                  <a:srgbClr val="221E1F"/>
                </a:solidFill>
                <a:latin typeface="Adobe 宋体 Std L" panose="02020300000000000000" pitchFamily="18" charset="-122"/>
                <a:ea typeface="Adobe 宋体 Std L" panose="02020300000000000000" pitchFamily="18" charset="-122"/>
              </a:rPr>
              <a:t>303 </a:t>
            </a:r>
            <a:r>
              <a:rPr lang="zh-CN" altLang="en-US" dirty="0">
                <a:solidFill>
                  <a:srgbClr val="221E1F"/>
                </a:solidFill>
                <a:latin typeface="Adobe 宋体 Std L" panose="02020300000000000000" pitchFamily="18" charset="-122"/>
                <a:ea typeface="Adobe 宋体 Std L" panose="02020300000000000000" pitchFamily="18" charset="-122"/>
              </a:rPr>
              <a:t>个小类。</a:t>
            </a:r>
            <a:r>
              <a:rPr lang="en-US" altLang="zh-CN" dirty="0">
                <a:solidFill>
                  <a:srgbClr val="221E1F"/>
                </a:solidFill>
                <a:latin typeface="Adobe 宋体 Std L" panose="02020300000000000000" pitchFamily="18" charset="-122"/>
                <a:ea typeface="Adobe 宋体 Std L" panose="02020300000000000000" pitchFamily="18" charset="-122"/>
              </a:rPr>
              <a:t>1992 </a:t>
            </a:r>
            <a:r>
              <a:rPr lang="zh-CN" altLang="en-US" dirty="0">
                <a:solidFill>
                  <a:srgbClr val="221E1F"/>
                </a:solidFill>
                <a:latin typeface="Adobe 宋体 Std L" panose="02020300000000000000" pitchFamily="18" charset="-122"/>
                <a:ea typeface="Adobe 宋体 Std L" panose="02020300000000000000" pitchFamily="18" charset="-122"/>
              </a:rPr>
              <a:t>年又颁布</a:t>
            </a:r>
            <a:r>
              <a:rPr lang="zh-CN" altLang="en-US" dirty="0" smtClean="0">
                <a:solidFill>
                  <a:srgbClr val="221E1F"/>
                </a:solidFill>
                <a:latin typeface="Adobe 宋体 Std L" panose="02020300000000000000" pitchFamily="18" charset="-122"/>
                <a:ea typeface="Adobe 宋体 Std L" panose="02020300000000000000" pitchFamily="18" charset="-122"/>
              </a:rPr>
              <a:t>了</a:t>
            </a:r>
            <a:r>
              <a:rPr lang="en-US" altLang="zh-CN" dirty="0" smtClean="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中华人民共和国工种分类目录</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1999 </a:t>
            </a:r>
            <a:r>
              <a:rPr lang="zh-CN" altLang="en-US" dirty="0">
                <a:solidFill>
                  <a:srgbClr val="221E1F"/>
                </a:solidFill>
                <a:latin typeface="Adobe 宋体 Std L" panose="02020300000000000000" pitchFamily="18" charset="-122"/>
                <a:ea typeface="Adobe 宋体 Std L" panose="02020300000000000000" pitchFamily="18" charset="-122"/>
              </a:rPr>
              <a:t>年颁布了</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中华人民共和国职业分类</a:t>
            </a:r>
            <a:r>
              <a:rPr lang="zh-CN" altLang="en-US" dirty="0" smtClean="0">
                <a:solidFill>
                  <a:srgbClr val="221E1F"/>
                </a:solidFill>
                <a:latin typeface="Adobe 宋体 Std L" panose="02020300000000000000" pitchFamily="18" charset="-122"/>
                <a:ea typeface="Adobe 宋体 Std L" panose="02020300000000000000" pitchFamily="18" charset="-122"/>
              </a:rPr>
              <a:t>大典</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（简称</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大典</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2022 </a:t>
            </a:r>
            <a:r>
              <a:rPr lang="zh-CN" altLang="en-US" dirty="0">
                <a:solidFill>
                  <a:srgbClr val="221E1F"/>
                </a:solidFill>
                <a:latin typeface="Adobe 宋体 Std L" panose="02020300000000000000" pitchFamily="18" charset="-122"/>
                <a:ea typeface="Adobe 宋体 Std L" panose="02020300000000000000" pitchFamily="18" charset="-122"/>
              </a:rPr>
              <a:t>年，人力资源社会保障部向社会公示了新修订的大典。</a:t>
            </a:r>
            <a:r>
              <a:rPr lang="zh-CN" altLang="en-US" dirty="0" smtClean="0">
                <a:solidFill>
                  <a:srgbClr val="221E1F"/>
                </a:solidFill>
                <a:latin typeface="Adobe 宋体 Std L" panose="02020300000000000000" pitchFamily="18" charset="-122"/>
                <a:ea typeface="Adobe 宋体 Std L" panose="02020300000000000000" pitchFamily="18" charset="-122"/>
              </a:rPr>
              <a:t>此次</a:t>
            </a:r>
            <a:r>
              <a:rPr lang="zh-CN" altLang="en-US" dirty="0">
                <a:solidFill>
                  <a:srgbClr val="221E1F"/>
                </a:solidFill>
                <a:latin typeface="Adobe 宋体 Std L" panose="02020300000000000000" pitchFamily="18" charset="-122"/>
                <a:ea typeface="Adobe 宋体 Std L" panose="02020300000000000000" pitchFamily="18" charset="-122"/>
              </a:rPr>
              <a:t>大典修订工作，是 </a:t>
            </a:r>
            <a:r>
              <a:rPr lang="en-US" altLang="zh-CN" dirty="0">
                <a:solidFill>
                  <a:srgbClr val="221E1F"/>
                </a:solidFill>
                <a:latin typeface="Adobe 宋体 Std L" panose="02020300000000000000" pitchFamily="18" charset="-122"/>
                <a:ea typeface="Adobe 宋体 Std L" panose="02020300000000000000" pitchFamily="18" charset="-122"/>
              </a:rPr>
              <a:t>2021 </a:t>
            </a:r>
            <a:r>
              <a:rPr lang="zh-CN" altLang="en-US" dirty="0">
                <a:solidFill>
                  <a:srgbClr val="221E1F"/>
                </a:solidFill>
                <a:latin typeface="Adobe 宋体 Std L" panose="02020300000000000000" pitchFamily="18" charset="-122"/>
                <a:ea typeface="Adobe 宋体 Std L" panose="02020300000000000000" pitchFamily="18" charset="-122"/>
              </a:rPr>
              <a:t>年 </a:t>
            </a:r>
            <a:r>
              <a:rPr lang="en-US" altLang="zh-CN" dirty="0">
                <a:solidFill>
                  <a:srgbClr val="221E1F"/>
                </a:solidFill>
                <a:latin typeface="Adobe 宋体 Std L" panose="02020300000000000000" pitchFamily="18" charset="-122"/>
                <a:ea typeface="Adobe 宋体 Std L" panose="02020300000000000000" pitchFamily="18" charset="-122"/>
              </a:rPr>
              <a:t>4 </a:t>
            </a:r>
            <a:r>
              <a:rPr lang="zh-CN" altLang="en-US" dirty="0">
                <a:solidFill>
                  <a:srgbClr val="221E1F"/>
                </a:solidFill>
                <a:latin typeface="Adobe 宋体 Std L" panose="02020300000000000000" pitchFamily="18" charset="-122"/>
                <a:ea typeface="Adobe 宋体 Std L" panose="02020300000000000000" pitchFamily="18" charset="-122"/>
              </a:rPr>
              <a:t>月由人力资源社会保障部、国家市场监督管理总局、</a:t>
            </a:r>
            <a:r>
              <a:rPr lang="zh-CN" altLang="en-US" dirty="0" smtClean="0">
                <a:solidFill>
                  <a:srgbClr val="221E1F"/>
                </a:solidFill>
                <a:latin typeface="Adobe 宋体 Std L" panose="02020300000000000000" pitchFamily="18" charset="-122"/>
                <a:ea typeface="Adobe 宋体 Std L" panose="02020300000000000000" pitchFamily="18" charset="-122"/>
              </a:rPr>
              <a:t>国家统计局</a:t>
            </a:r>
            <a:r>
              <a:rPr lang="zh-CN" altLang="en-US" dirty="0">
                <a:solidFill>
                  <a:srgbClr val="221E1F"/>
                </a:solidFill>
                <a:latin typeface="Adobe 宋体 Std L" panose="02020300000000000000" pitchFamily="18" charset="-122"/>
                <a:ea typeface="Adobe 宋体 Std L" panose="02020300000000000000" pitchFamily="18" charset="-122"/>
              </a:rPr>
              <a:t>联合启动的，也是自 </a:t>
            </a:r>
            <a:r>
              <a:rPr lang="en-US" altLang="zh-CN" dirty="0">
                <a:solidFill>
                  <a:srgbClr val="221E1F"/>
                </a:solidFill>
                <a:latin typeface="Adobe 宋体 Std L" panose="02020300000000000000" pitchFamily="18" charset="-122"/>
                <a:ea typeface="Adobe 宋体 Std L" panose="02020300000000000000" pitchFamily="18" charset="-122"/>
              </a:rPr>
              <a:t>1999 </a:t>
            </a:r>
            <a:r>
              <a:rPr lang="zh-CN" altLang="en-US" dirty="0">
                <a:solidFill>
                  <a:srgbClr val="221E1F"/>
                </a:solidFill>
                <a:latin typeface="Adobe 宋体 Std L" panose="02020300000000000000" pitchFamily="18" charset="-122"/>
                <a:ea typeface="Adobe 宋体 Std L" panose="02020300000000000000" pitchFamily="18" charset="-122"/>
              </a:rPr>
              <a:t>年颁布首部国家职业分类大典以来的第二次全面修订。</a:t>
            </a:r>
          </a:p>
        </p:txBody>
      </p:sp>
    </p:spTree>
    <p:extLst>
      <p:ext uri="{BB962C8B-B14F-4D97-AF65-F5344CB8AC3E}">
        <p14:creationId xmlns:p14="http://schemas.microsoft.com/office/powerpoint/2010/main" val="119991615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38314"/>
            <a:ext cx="11054246" cy="3831818"/>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）不够自信。谦虚是一种美德，但应遵循实事求是的原则。求职者在求职信中</a:t>
            </a:r>
            <a:r>
              <a:rPr lang="zh-CN" altLang="en-US" dirty="0" smtClean="0">
                <a:solidFill>
                  <a:srgbClr val="221E1F"/>
                </a:solidFill>
                <a:latin typeface="Adobe 宋体 Std L" panose="02020300000000000000" pitchFamily="18" charset="-122"/>
                <a:ea typeface="Adobe 宋体 Std L" panose="02020300000000000000" pitchFamily="18" charset="-122"/>
              </a:rPr>
              <a:t>强调自己</a:t>
            </a:r>
            <a:r>
              <a:rPr lang="zh-CN" altLang="en-US" dirty="0">
                <a:solidFill>
                  <a:srgbClr val="221E1F"/>
                </a:solidFill>
                <a:latin typeface="Adobe 宋体 Std L" panose="02020300000000000000" pitchFamily="18" charset="-122"/>
                <a:ea typeface="Adobe 宋体 Std L" panose="02020300000000000000" pitchFamily="18" charset="-122"/>
              </a:rPr>
              <a:t>的长处是应该的，要获得所申请的职位也必须这样做，只要没有夸大就行，只要是</a:t>
            </a:r>
            <a:r>
              <a:rPr lang="zh-CN" altLang="en-US" dirty="0" smtClean="0">
                <a:solidFill>
                  <a:srgbClr val="221E1F"/>
                </a:solidFill>
                <a:latin typeface="Adobe 宋体 Std L" panose="02020300000000000000" pitchFamily="18" charset="-122"/>
                <a:ea typeface="Adobe 宋体 Std L" panose="02020300000000000000" pitchFamily="18" charset="-122"/>
              </a:rPr>
              <a:t>自己拥有</a:t>
            </a:r>
            <a:r>
              <a:rPr lang="zh-CN" altLang="en-US" dirty="0">
                <a:solidFill>
                  <a:srgbClr val="221E1F"/>
                </a:solidFill>
                <a:latin typeface="Adobe 宋体 Std L" panose="02020300000000000000" pitchFamily="18" charset="-122"/>
                <a:ea typeface="Adobe 宋体 Std L" panose="02020300000000000000" pitchFamily="18" charset="-122"/>
              </a:rPr>
              <a:t>的优点和才能不妨把它们讲出来。</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）讲废话或者阿谀之辞。没有实质内容的话一句都不要写。人事经理的职责就是</a:t>
            </a:r>
            <a:r>
              <a:rPr lang="zh-CN" altLang="en-US" dirty="0" smtClean="0">
                <a:solidFill>
                  <a:srgbClr val="221E1F"/>
                </a:solidFill>
                <a:latin typeface="Adobe 宋体 Std L" panose="02020300000000000000" pitchFamily="18" charset="-122"/>
                <a:ea typeface="Adobe 宋体 Std L" panose="02020300000000000000" pitchFamily="18" charset="-122"/>
              </a:rPr>
              <a:t>要为</a:t>
            </a:r>
            <a:r>
              <a:rPr lang="zh-CN" altLang="en-US" dirty="0">
                <a:solidFill>
                  <a:srgbClr val="221E1F"/>
                </a:solidFill>
                <a:latin typeface="Adobe 宋体 Std L" panose="02020300000000000000" pitchFamily="18" charset="-122"/>
                <a:ea typeface="Adobe 宋体 Std L" panose="02020300000000000000" pitchFamily="18" charset="-122"/>
              </a:rPr>
              <a:t>公司招到优秀人才，看求职者的求职信是他的工作，何谈“冒昧”“打扰”。公司或</a:t>
            </a:r>
            <a:r>
              <a:rPr lang="zh-CN" altLang="en-US" dirty="0" smtClean="0">
                <a:solidFill>
                  <a:srgbClr val="221E1F"/>
                </a:solidFill>
                <a:latin typeface="Adobe 宋体 Std L" panose="02020300000000000000" pitchFamily="18" charset="-122"/>
                <a:ea typeface="Adobe 宋体 Std L" panose="02020300000000000000" pitchFamily="18" charset="-122"/>
              </a:rPr>
              <a:t>企业录用</a:t>
            </a:r>
            <a:r>
              <a:rPr lang="zh-CN" altLang="en-US" dirty="0">
                <a:solidFill>
                  <a:srgbClr val="221E1F"/>
                </a:solidFill>
                <a:latin typeface="Adobe 宋体 Std L" panose="02020300000000000000" pitchFamily="18" charset="-122"/>
                <a:ea typeface="Adobe 宋体 Std L" panose="02020300000000000000" pitchFamily="18" charset="-122"/>
              </a:rPr>
              <a:t>人才只有“才能”一个标准，阿谀奉承不会被看作是才能。</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4</a:t>
            </a:r>
            <a:r>
              <a:rPr lang="zh-CN" altLang="en-US" dirty="0">
                <a:solidFill>
                  <a:srgbClr val="221E1F"/>
                </a:solidFill>
                <a:latin typeface="Adobe 宋体 Std L" panose="02020300000000000000" pitchFamily="18" charset="-122"/>
                <a:ea typeface="Adobe 宋体 Std L" panose="02020300000000000000" pitchFamily="18" charset="-122"/>
              </a:rPr>
              <a:t>）过多使用简写词语。与朋友谈话时人们习惯简称自己的学校或者所修专业，但</a:t>
            </a:r>
            <a:r>
              <a:rPr lang="zh-CN" altLang="en-US" dirty="0" smtClean="0">
                <a:solidFill>
                  <a:srgbClr val="221E1F"/>
                </a:solidFill>
                <a:latin typeface="Adobe 宋体 Std L" panose="02020300000000000000" pitchFamily="18" charset="-122"/>
                <a:ea typeface="Adobe 宋体 Std L" panose="02020300000000000000" pitchFamily="18" charset="-122"/>
              </a:rPr>
              <a:t>在求职</a:t>
            </a:r>
            <a:r>
              <a:rPr lang="zh-CN" altLang="en-US" dirty="0">
                <a:solidFill>
                  <a:srgbClr val="221E1F"/>
                </a:solidFill>
                <a:latin typeface="Adobe 宋体 Std L" panose="02020300000000000000" pitchFamily="18" charset="-122"/>
                <a:ea typeface="Adobe 宋体 Std L" panose="02020300000000000000" pitchFamily="18" charset="-122"/>
              </a:rPr>
              <a:t>信中应该避免这样做。用简写词语一是显得不够庄重、随便，可能引起读信人的反感</a:t>
            </a:r>
            <a:r>
              <a:rPr lang="zh-CN" altLang="en-US" dirty="0" smtClean="0">
                <a:solidFill>
                  <a:srgbClr val="221E1F"/>
                </a:solidFill>
                <a:latin typeface="Adobe 宋体 Std L" panose="02020300000000000000" pitchFamily="18" charset="-122"/>
                <a:ea typeface="Adobe 宋体 Std L" panose="02020300000000000000" pitchFamily="18" charset="-122"/>
              </a:rPr>
              <a:t>；二</a:t>
            </a:r>
            <a:r>
              <a:rPr lang="zh-CN" altLang="en-US" dirty="0">
                <a:solidFill>
                  <a:srgbClr val="221E1F"/>
                </a:solidFill>
                <a:latin typeface="Adobe 宋体 Std L" panose="02020300000000000000" pitchFamily="18" charset="-122"/>
                <a:ea typeface="Adobe 宋体 Std L" panose="02020300000000000000" pitchFamily="18" charset="-122"/>
              </a:rPr>
              <a:t>是这些简称只有在特定的地方、特定的交往范围才能被准确地理解，超出这一范围人们</a:t>
            </a:r>
            <a:r>
              <a:rPr lang="zh-CN" altLang="en-US" dirty="0" smtClean="0">
                <a:solidFill>
                  <a:srgbClr val="221E1F"/>
                </a:solidFill>
                <a:latin typeface="Adobe 宋体 Std L" panose="02020300000000000000" pitchFamily="18" charset="-122"/>
                <a:ea typeface="Adobe 宋体 Std L" panose="02020300000000000000" pitchFamily="18" charset="-122"/>
              </a:rPr>
              <a:t>可能</a:t>
            </a:r>
            <a:r>
              <a:rPr lang="zh-CN" altLang="en-US" dirty="0">
                <a:solidFill>
                  <a:srgbClr val="221E1F"/>
                </a:solidFill>
                <a:latin typeface="Adobe 宋体 Std L" panose="02020300000000000000" pitchFamily="18" charset="-122"/>
                <a:ea typeface="Adobe 宋体 Std L" panose="02020300000000000000" pitchFamily="18" charset="-122"/>
              </a:rPr>
              <a:t>就会不知所云，甚至产生误解。</a:t>
            </a:r>
          </a:p>
        </p:txBody>
      </p:sp>
    </p:spTree>
    <p:extLst>
      <p:ext uri="{BB962C8B-B14F-4D97-AF65-F5344CB8AC3E}">
        <p14:creationId xmlns:p14="http://schemas.microsoft.com/office/powerpoint/2010/main" val="132654635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0"/>
            <a:ext cx="11054246" cy="464614"/>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4. </a:t>
            </a:r>
            <a:r>
              <a:rPr lang="zh-CN" altLang="en-US" b="1" dirty="0">
                <a:solidFill>
                  <a:srgbClr val="221E1F"/>
                </a:solidFill>
                <a:latin typeface="Adobe 宋体 Std L" panose="02020300000000000000" pitchFamily="18" charset="-122"/>
                <a:ea typeface="Adobe 宋体 Std L" panose="02020300000000000000" pitchFamily="18" charset="-122"/>
              </a:rPr>
              <a:t>求职信范例</a:t>
            </a: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8620" y="49117"/>
            <a:ext cx="5460129" cy="680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92269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a:extLst>
              <a:ext uri="{FF2B5EF4-FFF2-40B4-BE49-F238E27FC236}">
                <a16:creationId xmlns="" xmlns:a16="http://schemas.microsoft.com/office/drawing/2014/main" id="{5263DC9B-3D8F-19CA-605A-141B5E847747}"/>
              </a:ext>
            </a:extLst>
          </p:cNvPr>
          <p:cNvSpPr txBox="1"/>
          <p:nvPr/>
        </p:nvSpPr>
        <p:spPr>
          <a:xfrm>
            <a:off x="335210" y="89889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一、就业渠道</a:t>
            </a:r>
            <a:r>
              <a:rPr lang="zh-CN" altLang="en-US" sz="2500" dirty="0" smtClean="0">
                <a:solidFill>
                  <a:srgbClr val="FF0000"/>
                </a:solidFill>
                <a:latin typeface="华文中宋" panose="02010600040101010101" pitchFamily="2" charset="-122"/>
                <a:ea typeface="华文中宋" panose="02010600040101010101" pitchFamily="2" charset="-122"/>
              </a:rPr>
              <a:t>之一 </a:t>
            </a:r>
            <a:r>
              <a:rPr lang="en-US" altLang="zh-CN" sz="2500" dirty="0" smtClean="0">
                <a:solidFill>
                  <a:srgbClr val="FF0000"/>
                </a:solidFill>
                <a:latin typeface="华文中宋" panose="02010600040101010101" pitchFamily="2" charset="-122"/>
                <a:ea typeface="华文中宋" panose="02010600040101010101" pitchFamily="2" charset="-122"/>
              </a:rPr>
              <a:t>——</a:t>
            </a:r>
            <a:r>
              <a:rPr lang="zh-CN" altLang="en-US" sz="2500" dirty="0">
                <a:solidFill>
                  <a:srgbClr val="FF0000"/>
                </a:solidFill>
                <a:latin typeface="华文中宋" panose="02010600040101010101" pitchFamily="2" charset="-122"/>
                <a:ea typeface="华文中宋" panose="02010600040101010101" pitchFamily="2" charset="-122"/>
              </a:rPr>
              <a:t>自主就业</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04593" y="1482689"/>
            <a:ext cx="11467859" cy="4662815"/>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自主就业是劳动者就业的主导，职业技术学校的毕业生有的在城市，有的在乡镇，有</a:t>
            </a:r>
            <a:r>
              <a:rPr lang="zh-CN" altLang="en-US" dirty="0" smtClean="0">
                <a:solidFill>
                  <a:srgbClr val="221E1F"/>
                </a:solidFill>
                <a:latin typeface="Adobe 宋体 Std L" panose="02020300000000000000" pitchFamily="18" charset="-122"/>
                <a:ea typeface="Adobe 宋体 Std L" panose="02020300000000000000" pitchFamily="18" charset="-122"/>
              </a:rPr>
              <a:t>的在</a:t>
            </a:r>
            <a:r>
              <a:rPr lang="zh-CN" altLang="en-US" dirty="0">
                <a:solidFill>
                  <a:srgbClr val="221E1F"/>
                </a:solidFill>
                <a:latin typeface="Adobe 宋体 Std L" panose="02020300000000000000" pitchFamily="18" charset="-122"/>
                <a:ea typeface="Adobe 宋体 Std L" panose="02020300000000000000" pitchFamily="18" charset="-122"/>
              </a:rPr>
              <a:t>农村，由于地域、经济和社会发展水平的差别，自谋职业的途径和方法也各不相同。</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在城市自谋职业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城市是区域经济发展的中心，各级、各类人才市场很多，大众传播媒介发达，社会</a:t>
            </a:r>
            <a:r>
              <a:rPr lang="zh-CN" altLang="en-US" dirty="0" smtClean="0">
                <a:solidFill>
                  <a:srgbClr val="221E1F"/>
                </a:solidFill>
                <a:latin typeface="Adobe 宋体 Std L" panose="02020300000000000000" pitchFamily="18" charset="-122"/>
                <a:ea typeface="Adobe 宋体 Std L" panose="02020300000000000000" pitchFamily="18" charset="-122"/>
              </a:rPr>
              <a:t>实习</a:t>
            </a:r>
            <a:r>
              <a:rPr lang="zh-CN" altLang="en-US" dirty="0">
                <a:solidFill>
                  <a:srgbClr val="221E1F"/>
                </a:solidFill>
                <a:latin typeface="Adobe 宋体 Std L" panose="02020300000000000000" pitchFamily="18" charset="-122"/>
                <a:ea typeface="Adobe 宋体 Std L" panose="02020300000000000000" pitchFamily="18" charset="-122"/>
              </a:rPr>
              <a:t>、实践机会较多，因此自谋职业的渠道广阔，就业机会相对较多。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）通过社会各级、各类人才市场择业。随着</a:t>
            </a:r>
            <a:r>
              <a:rPr lang="zh-CN" altLang="en-US" dirty="0" smtClean="0">
                <a:solidFill>
                  <a:srgbClr val="221E1F"/>
                </a:solidFill>
                <a:latin typeface="Adobe 宋体 Std L" panose="02020300000000000000" pitchFamily="18" charset="-122"/>
                <a:ea typeface="Adobe 宋体 Std L" panose="02020300000000000000" pitchFamily="18" charset="-122"/>
              </a:rPr>
              <a:t>市场经济的</a:t>
            </a:r>
            <a:r>
              <a:rPr lang="zh-CN" altLang="en-US" dirty="0">
                <a:solidFill>
                  <a:srgbClr val="221E1F"/>
                </a:solidFill>
                <a:latin typeface="Adobe 宋体 Std L" panose="02020300000000000000" pitchFamily="18" charset="-122"/>
                <a:ea typeface="Adobe 宋体 Std L" panose="02020300000000000000" pitchFamily="18" charset="-122"/>
              </a:rPr>
              <a:t>深入发展和劳动人事制度的进一步改革，社会上各级各类</a:t>
            </a:r>
            <a:r>
              <a:rPr lang="zh-CN" altLang="en-US" dirty="0" smtClean="0">
                <a:solidFill>
                  <a:srgbClr val="221E1F"/>
                </a:solidFill>
                <a:latin typeface="Adobe 宋体 Std L" panose="02020300000000000000" pitchFamily="18" charset="-122"/>
                <a:ea typeface="Adobe 宋体 Std L" panose="02020300000000000000" pitchFamily="18" charset="-122"/>
              </a:rPr>
              <a:t>人才</a:t>
            </a:r>
            <a:r>
              <a:rPr lang="zh-CN" altLang="en-US" dirty="0">
                <a:solidFill>
                  <a:srgbClr val="221E1F"/>
                </a:solidFill>
                <a:latin typeface="Adobe 宋体 Std L" panose="02020300000000000000" pitchFamily="18" charset="-122"/>
                <a:ea typeface="Adobe 宋体 Std L" panose="02020300000000000000" pitchFamily="18" charset="-122"/>
              </a:rPr>
              <a:t>市场、中介机构如雨后春笋般地涌现出来，同时毕业生</a:t>
            </a:r>
            <a:r>
              <a:rPr lang="zh-CN" altLang="en-US" dirty="0" smtClean="0">
                <a:solidFill>
                  <a:srgbClr val="221E1F"/>
                </a:solidFill>
                <a:latin typeface="Adobe 宋体 Std L" panose="02020300000000000000" pitchFamily="18" charset="-122"/>
                <a:ea typeface="Adobe 宋体 Std L" panose="02020300000000000000" pitchFamily="18" charset="-122"/>
              </a:rPr>
              <a:t>择业的</a:t>
            </a:r>
            <a:r>
              <a:rPr lang="zh-CN" altLang="en-US" dirty="0">
                <a:solidFill>
                  <a:srgbClr val="221E1F"/>
                </a:solidFill>
                <a:latin typeface="Adobe 宋体 Std L" panose="02020300000000000000" pitchFamily="18" charset="-122"/>
                <a:ea typeface="Adobe 宋体 Std L" panose="02020300000000000000" pitchFamily="18" charset="-122"/>
              </a:rPr>
              <a:t>自主权越来越大。人才市场为职业技术学校毕业生求职</a:t>
            </a:r>
            <a:r>
              <a:rPr lang="zh-CN" altLang="en-US" dirty="0" smtClean="0">
                <a:solidFill>
                  <a:srgbClr val="221E1F"/>
                </a:solidFill>
                <a:latin typeface="Adobe 宋体 Std L" panose="02020300000000000000" pitchFamily="18" charset="-122"/>
                <a:ea typeface="Adobe 宋体 Std L" panose="02020300000000000000" pitchFamily="18" charset="-122"/>
              </a:rPr>
              <a:t>提供了</a:t>
            </a:r>
            <a:r>
              <a:rPr lang="zh-CN" altLang="en-US" dirty="0">
                <a:solidFill>
                  <a:srgbClr val="221E1F"/>
                </a:solidFill>
                <a:latin typeface="Adobe 宋体 Std L" panose="02020300000000000000" pitchFamily="18" charset="-122"/>
                <a:ea typeface="Adobe 宋体 Std L" panose="02020300000000000000" pitchFamily="18" charset="-122"/>
              </a:rPr>
              <a:t>有利因素。一是信息量大，机会多。一些地方人才市场</a:t>
            </a:r>
            <a:r>
              <a:rPr lang="zh-CN" altLang="en-US" dirty="0" smtClean="0">
                <a:solidFill>
                  <a:srgbClr val="221E1F"/>
                </a:solidFill>
                <a:latin typeface="Adobe 宋体 Std L" panose="02020300000000000000" pitchFamily="18" charset="-122"/>
                <a:ea typeface="Adobe 宋体 Std L" panose="02020300000000000000" pitchFamily="18" charset="-122"/>
              </a:rPr>
              <a:t>不但规模</a:t>
            </a:r>
            <a:r>
              <a:rPr lang="zh-CN" altLang="en-US" dirty="0">
                <a:solidFill>
                  <a:srgbClr val="221E1F"/>
                </a:solidFill>
                <a:latin typeface="Adobe 宋体 Std L" panose="02020300000000000000" pitchFamily="18" charset="-122"/>
                <a:ea typeface="Adobe 宋体 Std L" panose="02020300000000000000" pitchFamily="18" charset="-122"/>
              </a:rPr>
              <a:t>大、摆摊设点的招聘单位多，而且场次多，这给同学们就业提供了一个广阔的空间。</a:t>
            </a:r>
            <a:r>
              <a:rPr lang="zh-CN" altLang="en-US" dirty="0" smtClean="0">
                <a:solidFill>
                  <a:srgbClr val="221E1F"/>
                </a:solidFill>
                <a:latin typeface="Adobe 宋体 Std L" panose="02020300000000000000" pitchFamily="18" charset="-122"/>
                <a:ea typeface="Adobe 宋体 Std L" panose="02020300000000000000" pitchFamily="18" charset="-122"/>
              </a:rPr>
              <a:t>二是</a:t>
            </a:r>
            <a:r>
              <a:rPr lang="zh-CN" altLang="en-US" dirty="0">
                <a:solidFill>
                  <a:srgbClr val="221E1F"/>
                </a:solidFill>
                <a:latin typeface="Adobe 宋体 Std L" panose="02020300000000000000" pitchFamily="18" charset="-122"/>
                <a:ea typeface="Adobe 宋体 Std L" panose="02020300000000000000" pitchFamily="18" charset="-122"/>
              </a:rPr>
              <a:t>交流直接，便利多。在人才市场上，毕业生与用人单位可以直接接触，直接获取自己</a:t>
            </a:r>
            <a:r>
              <a:rPr lang="zh-CN" altLang="en-US" dirty="0" smtClean="0">
                <a:solidFill>
                  <a:srgbClr val="221E1F"/>
                </a:solidFill>
                <a:latin typeface="Adobe 宋体 Std L" panose="02020300000000000000" pitchFamily="18" charset="-122"/>
                <a:ea typeface="Adobe 宋体 Std L" panose="02020300000000000000" pitchFamily="18" charset="-122"/>
              </a:rPr>
              <a:t>需要的</a:t>
            </a:r>
            <a:r>
              <a:rPr lang="zh-CN" altLang="en-US" dirty="0">
                <a:solidFill>
                  <a:srgbClr val="221E1F"/>
                </a:solidFill>
                <a:latin typeface="Adobe 宋体 Std L" panose="02020300000000000000" pitchFamily="18" charset="-122"/>
                <a:ea typeface="Adobe 宋体 Std L" panose="02020300000000000000" pitchFamily="18" charset="-122"/>
              </a:rPr>
              <a:t>信息，为比较全面、确切地互相了解创造了很好的机会。毕业生在人才市场择业，完全</a:t>
            </a:r>
            <a:r>
              <a:rPr lang="zh-CN" altLang="en-US" dirty="0" smtClean="0">
                <a:solidFill>
                  <a:srgbClr val="221E1F"/>
                </a:solidFill>
                <a:latin typeface="Adobe 宋体 Std L" panose="02020300000000000000" pitchFamily="18" charset="-122"/>
                <a:ea typeface="Adobe 宋体 Std L" panose="02020300000000000000" pitchFamily="18" charset="-122"/>
              </a:rPr>
              <a:t>是自主</a:t>
            </a:r>
            <a:r>
              <a:rPr lang="zh-CN" altLang="en-US" dirty="0">
                <a:solidFill>
                  <a:srgbClr val="221E1F"/>
                </a:solidFill>
                <a:latin typeface="Adobe 宋体 Std L" panose="02020300000000000000" pitchFamily="18" charset="-122"/>
                <a:ea typeface="Adobe 宋体 Std L" panose="02020300000000000000" pitchFamily="18" charset="-122"/>
              </a:rPr>
              <a:t>行为，充分体现了市场在人才资源配置方面的基础性作用</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335210" y="208269"/>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2    </a:t>
            </a:r>
            <a:r>
              <a:rPr lang="zh-CN" altLang="en-US" sz="2600" dirty="0" smtClean="0">
                <a:solidFill>
                  <a:srgbClr val="C00000"/>
                </a:solidFill>
                <a:latin typeface="方正准圆_GBK" pitchFamily="65" charset="-122"/>
                <a:ea typeface="方正准圆_GBK" pitchFamily="65" charset="-122"/>
              </a:rPr>
              <a:t>就业</a:t>
            </a:r>
            <a:r>
              <a:rPr lang="zh-CN" altLang="en-US" sz="2600" dirty="0">
                <a:solidFill>
                  <a:srgbClr val="C00000"/>
                </a:solidFill>
                <a:latin typeface="方正准圆_GBK" pitchFamily="65" charset="-122"/>
                <a:ea typeface="方正准圆_GBK" pitchFamily="65" charset="-122"/>
              </a:rPr>
              <a:t>途径指导</a:t>
            </a:r>
            <a:endParaRPr lang="zh-CN" altLang="en-US" sz="2600" dirty="0">
              <a:solidFill>
                <a:srgbClr val="C00000"/>
              </a:solidFill>
              <a:latin typeface="方正准圆_GBK" pitchFamily="65" charset="-122"/>
              <a:ea typeface="方正准圆_GBK" pitchFamily="65" charset="-122"/>
            </a:endParaRPr>
          </a:p>
        </p:txBody>
      </p:sp>
    </p:spTree>
    <p:extLst>
      <p:ext uri="{BB962C8B-B14F-4D97-AF65-F5344CB8AC3E}">
        <p14:creationId xmlns:p14="http://schemas.microsoft.com/office/powerpoint/2010/main" val="146531439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a:extLst>
              <a:ext uri="{FF2B5EF4-FFF2-40B4-BE49-F238E27FC236}">
                <a16:creationId xmlns="" xmlns:a16="http://schemas.microsoft.com/office/drawing/2014/main" id="{8FF45739-E9BA-7E83-93BC-781D5B5F48CC}"/>
              </a:ext>
            </a:extLst>
          </p:cNvPr>
          <p:cNvSpPr txBox="1"/>
          <p:nvPr/>
        </p:nvSpPr>
        <p:spPr>
          <a:xfrm>
            <a:off x="404593" y="117693"/>
            <a:ext cx="7942994" cy="6740307"/>
          </a:xfrm>
          <a:prstGeom prst="rect">
            <a:avLst/>
          </a:prstGeom>
          <a:noFill/>
        </p:spPr>
        <p:txBody>
          <a:bodyPr wrap="square" rtlCol="0">
            <a:spAutoFit/>
          </a:bodyPr>
          <a:lstStyle/>
          <a:p>
            <a:pPr indent="457200">
              <a:lnSpc>
                <a:spcPct val="150000"/>
              </a:lnSpc>
            </a:pPr>
            <a:r>
              <a:rPr lang="zh-CN" altLang="en-US" dirty="0" smtClean="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）通过社会实践或实习择业。城市由于企事业单位比较集中，为职业技术学校</a:t>
            </a:r>
            <a:r>
              <a:rPr lang="zh-CN" altLang="en-US" dirty="0" smtClean="0">
                <a:solidFill>
                  <a:srgbClr val="221E1F"/>
                </a:solidFill>
                <a:latin typeface="Adobe 宋体 Std L" panose="02020300000000000000" pitchFamily="18" charset="-122"/>
                <a:ea typeface="Adobe 宋体 Std L" panose="02020300000000000000" pitchFamily="18" charset="-122"/>
              </a:rPr>
              <a:t>毕业生</a:t>
            </a:r>
            <a:r>
              <a:rPr lang="zh-CN" altLang="en-US" dirty="0">
                <a:solidFill>
                  <a:srgbClr val="221E1F"/>
                </a:solidFill>
                <a:latin typeface="Adobe 宋体 Std L" panose="02020300000000000000" pitchFamily="18" charset="-122"/>
                <a:ea typeface="Adobe 宋体 Std L" panose="02020300000000000000" pitchFamily="18" charset="-122"/>
              </a:rPr>
              <a:t>提供社会实习和实践的机会很多。社会实习和实践实际上是学生开发就业信息的重要</a:t>
            </a:r>
            <a:r>
              <a:rPr lang="zh-CN" altLang="en-US" dirty="0" smtClean="0">
                <a:solidFill>
                  <a:srgbClr val="221E1F"/>
                </a:solidFill>
                <a:latin typeface="Adobe 宋体 Std L" panose="02020300000000000000" pitchFamily="18" charset="-122"/>
                <a:ea typeface="Adobe 宋体 Std L" panose="02020300000000000000" pitchFamily="18" charset="-122"/>
              </a:rPr>
              <a:t>渠道</a:t>
            </a:r>
            <a:r>
              <a:rPr lang="zh-CN" altLang="en-US" dirty="0">
                <a:solidFill>
                  <a:srgbClr val="221E1F"/>
                </a:solidFill>
                <a:latin typeface="Adobe 宋体 Std L" panose="02020300000000000000" pitchFamily="18" charset="-122"/>
                <a:ea typeface="Adobe 宋体 Std L" panose="02020300000000000000" pitchFamily="18" charset="-122"/>
              </a:rPr>
              <a:t>。在社会实习和实践过程中，不仅可以通过自己的努力赢得用人单位的认可、培养</a:t>
            </a:r>
            <a:r>
              <a:rPr lang="zh-CN" altLang="en-US" dirty="0" smtClean="0">
                <a:solidFill>
                  <a:srgbClr val="221E1F"/>
                </a:solidFill>
                <a:latin typeface="Adobe 宋体 Std L" panose="02020300000000000000" pitchFamily="18" charset="-122"/>
                <a:ea typeface="Adobe 宋体 Std L" panose="02020300000000000000" pitchFamily="18" charset="-122"/>
              </a:rPr>
              <a:t>社会实践</a:t>
            </a:r>
            <a:r>
              <a:rPr lang="zh-CN" altLang="en-US" dirty="0">
                <a:solidFill>
                  <a:srgbClr val="221E1F"/>
                </a:solidFill>
                <a:latin typeface="Adobe 宋体 Std L" panose="02020300000000000000" pitchFamily="18" charset="-122"/>
                <a:ea typeface="Adobe 宋体 Std L" panose="02020300000000000000" pitchFamily="18" charset="-122"/>
              </a:rPr>
              <a:t>能力、积累社会经验，还可以有意识、有目的地关注一些行业发展趋势、人才需求状况</a:t>
            </a:r>
            <a:r>
              <a:rPr lang="zh-CN" altLang="en-US" dirty="0" smtClean="0">
                <a:solidFill>
                  <a:srgbClr val="221E1F"/>
                </a:solidFill>
                <a:latin typeface="Adobe 宋体 Std L" panose="02020300000000000000" pitchFamily="18" charset="-122"/>
                <a:ea typeface="Adobe 宋体 Std L" panose="02020300000000000000" pitchFamily="18" charset="-122"/>
              </a:rPr>
              <a:t>、具体</a:t>
            </a:r>
            <a:r>
              <a:rPr lang="zh-CN" altLang="en-US" dirty="0">
                <a:solidFill>
                  <a:srgbClr val="221E1F"/>
                </a:solidFill>
                <a:latin typeface="Adobe 宋体 Std L" panose="02020300000000000000" pitchFamily="18" charset="-122"/>
                <a:ea typeface="Adobe 宋体 Std L" panose="02020300000000000000" pitchFamily="18" charset="-122"/>
              </a:rPr>
              <a:t>单位和岗位的用人要求等这些与同学们就业相关的问题，加强对职业世界的了解，</a:t>
            </a:r>
            <a:r>
              <a:rPr lang="zh-CN" altLang="en-US" dirty="0" smtClean="0">
                <a:solidFill>
                  <a:srgbClr val="221E1F"/>
                </a:solidFill>
                <a:latin typeface="Adobe 宋体 Std L" panose="02020300000000000000" pitchFamily="18" charset="-122"/>
                <a:ea typeface="Adobe 宋体 Std L" panose="02020300000000000000" pitchFamily="18" charset="-122"/>
              </a:rPr>
              <a:t>提升自己</a:t>
            </a:r>
            <a:r>
              <a:rPr lang="zh-CN" altLang="en-US" dirty="0">
                <a:solidFill>
                  <a:srgbClr val="221E1F"/>
                </a:solidFill>
                <a:latin typeface="Adobe 宋体 Std L" panose="02020300000000000000" pitchFamily="18" charset="-122"/>
                <a:ea typeface="Adobe 宋体 Std L" panose="02020300000000000000" pitchFamily="18" charset="-122"/>
              </a:rPr>
              <a:t>的求职意识。通过这样的社会实践活动，毕业生既可以获得有利的就业信息，又可以</a:t>
            </a:r>
            <a:r>
              <a:rPr lang="zh-CN" altLang="en-US" dirty="0" smtClean="0">
                <a:solidFill>
                  <a:srgbClr val="221E1F"/>
                </a:solidFill>
                <a:latin typeface="Adobe 宋体 Std L" panose="02020300000000000000" pitchFamily="18" charset="-122"/>
                <a:ea typeface="Adobe 宋体 Std L" panose="02020300000000000000" pitchFamily="18" charset="-122"/>
              </a:rPr>
              <a:t>打开</a:t>
            </a:r>
            <a:r>
              <a:rPr lang="zh-CN" altLang="en-US" dirty="0">
                <a:solidFill>
                  <a:srgbClr val="221E1F"/>
                </a:solidFill>
                <a:latin typeface="Adobe 宋体 Std L" panose="02020300000000000000" pitchFamily="18" charset="-122"/>
                <a:ea typeface="Adobe 宋体 Std L" panose="02020300000000000000" pitchFamily="18" charset="-122"/>
              </a:rPr>
              <a:t>另一扇求职之门。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）通过大众传媒的信息择业。城市社会是一个信息集中、大众传媒发达的社会。</a:t>
            </a:r>
            <a:r>
              <a:rPr lang="zh-CN" altLang="en-US" dirty="0" smtClean="0">
                <a:solidFill>
                  <a:srgbClr val="221E1F"/>
                </a:solidFill>
                <a:latin typeface="Adobe 宋体 Std L" panose="02020300000000000000" pitchFamily="18" charset="-122"/>
                <a:ea typeface="Adobe 宋体 Std L" panose="02020300000000000000" pitchFamily="18" charset="-122"/>
              </a:rPr>
              <a:t>众多</a:t>
            </a:r>
            <a:r>
              <a:rPr lang="zh-CN" altLang="en-US" dirty="0">
                <a:solidFill>
                  <a:srgbClr val="221E1F"/>
                </a:solidFill>
                <a:latin typeface="Adobe 宋体 Std L" panose="02020300000000000000" pitchFamily="18" charset="-122"/>
                <a:ea typeface="Adobe 宋体 Std L" panose="02020300000000000000" pitchFamily="18" charset="-122"/>
              </a:rPr>
              <a:t>的大众传媒方式如广播、电视、报纸、杂志、网络等在人们生活</a:t>
            </a:r>
            <a:r>
              <a:rPr lang="zh-CN" altLang="en-US" dirty="0" smtClean="0">
                <a:solidFill>
                  <a:srgbClr val="221E1F"/>
                </a:solidFill>
                <a:latin typeface="Adobe 宋体 Std L" panose="02020300000000000000" pitchFamily="18" charset="-122"/>
                <a:ea typeface="Adobe 宋体 Std L" panose="02020300000000000000" pitchFamily="18" charset="-122"/>
              </a:rPr>
              <a:t>中扮演</a:t>
            </a:r>
            <a:r>
              <a:rPr lang="zh-CN" altLang="en-US" dirty="0">
                <a:solidFill>
                  <a:srgbClr val="221E1F"/>
                </a:solidFill>
                <a:latin typeface="Adobe 宋体 Std L" panose="02020300000000000000" pitchFamily="18" charset="-122"/>
                <a:ea typeface="Adobe 宋体 Std L" panose="02020300000000000000" pitchFamily="18" charset="-122"/>
              </a:rPr>
              <a:t>着相当重要的角色。人们如此依赖这些媒介方式生存，以至于</a:t>
            </a:r>
            <a:r>
              <a:rPr lang="zh-CN" altLang="en-US" dirty="0" smtClean="0">
                <a:solidFill>
                  <a:srgbClr val="221E1F"/>
                </a:solidFill>
                <a:latin typeface="Adobe 宋体 Std L" panose="02020300000000000000" pitchFamily="18" charset="-122"/>
                <a:ea typeface="Adobe 宋体 Std L" panose="02020300000000000000" pitchFamily="18" charset="-122"/>
              </a:rPr>
              <a:t>通过</a:t>
            </a:r>
            <a:r>
              <a:rPr lang="zh-CN" altLang="en-US" dirty="0">
                <a:solidFill>
                  <a:srgbClr val="221E1F"/>
                </a:solidFill>
                <a:latin typeface="Adobe 宋体 Std L" panose="02020300000000000000" pitchFamily="18" charset="-122"/>
                <a:ea typeface="Adobe 宋体 Std L" panose="02020300000000000000" pitchFamily="18" charset="-122"/>
              </a:rPr>
              <a:t>它们可以展现各种各样的信息。因此，大众传媒同样获得了招聘</a:t>
            </a:r>
            <a:r>
              <a:rPr lang="zh-CN" altLang="en-US" dirty="0" smtClean="0">
                <a:solidFill>
                  <a:srgbClr val="221E1F"/>
                </a:solidFill>
                <a:latin typeface="Adobe 宋体 Std L" panose="02020300000000000000" pitchFamily="18" charset="-122"/>
                <a:ea typeface="Adobe 宋体 Std L" panose="02020300000000000000" pitchFamily="18" charset="-122"/>
              </a:rPr>
              <a:t>单位</a:t>
            </a:r>
            <a:r>
              <a:rPr lang="zh-CN" altLang="en-US" dirty="0">
                <a:solidFill>
                  <a:srgbClr val="221E1F"/>
                </a:solidFill>
                <a:latin typeface="Adobe 宋体 Std L" panose="02020300000000000000" pitchFamily="18" charset="-122"/>
                <a:ea typeface="Adobe 宋体 Std L" panose="02020300000000000000" pitchFamily="18" charset="-122"/>
              </a:rPr>
              <a:t>和求职者的共同青睐，招聘信息随时就可以发现。各地的报刊，</a:t>
            </a:r>
            <a:r>
              <a:rPr lang="zh-CN" altLang="en-US" dirty="0" smtClean="0">
                <a:solidFill>
                  <a:srgbClr val="221E1F"/>
                </a:solidFill>
                <a:latin typeface="Adobe 宋体 Std L" panose="02020300000000000000" pitchFamily="18" charset="-122"/>
                <a:ea typeface="Adobe 宋体 Std L" panose="02020300000000000000" pitchFamily="18" charset="-122"/>
              </a:rPr>
              <a:t>包括</a:t>
            </a:r>
            <a:r>
              <a:rPr lang="zh-CN" altLang="en-US" dirty="0">
                <a:solidFill>
                  <a:srgbClr val="221E1F"/>
                </a:solidFill>
                <a:latin typeface="Adobe 宋体 Std L" panose="02020300000000000000" pitchFamily="18" charset="-122"/>
                <a:ea typeface="Adobe 宋体 Std L" panose="02020300000000000000" pitchFamily="18" charset="-122"/>
              </a:rPr>
              <a:t>综合报刊、晚报、专门的人才报等都不同程度地传递着职业世界</a:t>
            </a:r>
            <a:r>
              <a:rPr lang="zh-CN" altLang="en-US" dirty="0" smtClean="0">
                <a:solidFill>
                  <a:srgbClr val="221E1F"/>
                </a:solidFill>
                <a:latin typeface="Adobe 宋体 Std L" panose="02020300000000000000" pitchFamily="18" charset="-122"/>
                <a:ea typeface="Adobe 宋体 Std L" panose="02020300000000000000" pitchFamily="18" charset="-122"/>
              </a:rPr>
              <a:t>的信息</a:t>
            </a:r>
            <a:r>
              <a:rPr lang="zh-CN" altLang="en-US" dirty="0">
                <a:solidFill>
                  <a:srgbClr val="221E1F"/>
                </a:solidFill>
                <a:latin typeface="Adobe 宋体 Std L" panose="02020300000000000000" pitchFamily="18" charset="-122"/>
                <a:ea typeface="Adobe 宋体 Std L" panose="02020300000000000000" pitchFamily="18" charset="-122"/>
              </a:rPr>
              <a:t>。在这些报刊上，涉及毕业生就业的主要内容有：人事人才</a:t>
            </a:r>
            <a:r>
              <a:rPr lang="zh-CN" altLang="en-US" dirty="0" smtClean="0">
                <a:solidFill>
                  <a:srgbClr val="221E1F"/>
                </a:solidFill>
                <a:latin typeface="Adobe 宋体 Std L" panose="02020300000000000000" pitchFamily="18" charset="-122"/>
                <a:ea typeface="Adobe 宋体 Std L" panose="02020300000000000000" pitchFamily="18" charset="-122"/>
              </a:rPr>
              <a:t>政策</a:t>
            </a:r>
            <a:r>
              <a:rPr lang="zh-CN" altLang="en-US" dirty="0">
                <a:solidFill>
                  <a:srgbClr val="221E1F"/>
                </a:solidFill>
                <a:latin typeface="Adobe 宋体 Std L" panose="02020300000000000000" pitchFamily="18" charset="-122"/>
                <a:ea typeface="Adobe 宋体 Std L" panose="02020300000000000000" pitchFamily="18" charset="-122"/>
              </a:rPr>
              <a:t>、人才市场动态、人才供求情况、职业指导服务、职业岗位</a:t>
            </a:r>
            <a:r>
              <a:rPr lang="zh-CN" altLang="en-US" dirty="0" smtClean="0">
                <a:solidFill>
                  <a:srgbClr val="221E1F"/>
                </a:solidFill>
                <a:latin typeface="Adobe 宋体 Std L" panose="02020300000000000000" pitchFamily="18" charset="-122"/>
                <a:ea typeface="Adobe 宋体 Std L" panose="02020300000000000000" pitchFamily="18" charset="-122"/>
              </a:rPr>
              <a:t>分析等</a:t>
            </a:r>
            <a:r>
              <a:rPr lang="zh-CN" altLang="en-US" dirty="0">
                <a:solidFill>
                  <a:srgbClr val="221E1F"/>
                </a:solidFill>
                <a:latin typeface="Adobe 宋体 Std L" panose="02020300000000000000" pitchFamily="18" charset="-122"/>
                <a:ea typeface="Adobe 宋体 Std L" panose="02020300000000000000" pitchFamily="18" charset="-122"/>
              </a:rPr>
              <a:t>，可以说是五花八门、应有尽有。</a:t>
            </a: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0826" y="992762"/>
            <a:ext cx="3524532" cy="5301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823472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38314"/>
            <a:ext cx="11054246" cy="5078313"/>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在乡镇自谋职业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职业技术学校的农村生源，毕业后除部分到城市就业或继续升学外，多数要在农村</a:t>
            </a:r>
            <a:r>
              <a:rPr lang="zh-CN" altLang="en-US" dirty="0" smtClean="0">
                <a:solidFill>
                  <a:srgbClr val="221E1F"/>
                </a:solidFill>
                <a:latin typeface="Adobe 宋体 Std L" panose="02020300000000000000" pitchFamily="18" charset="-122"/>
                <a:ea typeface="Adobe 宋体 Std L" panose="02020300000000000000" pitchFamily="18" charset="-122"/>
              </a:rPr>
              <a:t>就业创业</a:t>
            </a:r>
            <a:r>
              <a:rPr lang="zh-CN" altLang="en-US" dirty="0">
                <a:solidFill>
                  <a:srgbClr val="221E1F"/>
                </a:solidFill>
                <a:latin typeface="Adobe 宋体 Std L" panose="02020300000000000000" pitchFamily="18" charset="-122"/>
                <a:ea typeface="Adobe 宋体 Std L" panose="02020300000000000000" pitchFamily="18" charset="-122"/>
              </a:rPr>
              <a:t>。农村的就业岗位虽然比城市少，但农村有广阔的土地，有丰富的资源，对于拥有</a:t>
            </a:r>
            <a:r>
              <a:rPr lang="zh-CN" altLang="en-US" dirty="0" smtClean="0">
                <a:solidFill>
                  <a:srgbClr val="221E1F"/>
                </a:solidFill>
                <a:latin typeface="Adobe 宋体 Std L" panose="02020300000000000000" pitchFamily="18" charset="-122"/>
                <a:ea typeface="Adobe 宋体 Std L" panose="02020300000000000000" pitchFamily="18" charset="-122"/>
              </a:rPr>
              <a:t>专业技术</a:t>
            </a:r>
            <a:r>
              <a:rPr lang="zh-CN" altLang="en-US" dirty="0">
                <a:solidFill>
                  <a:srgbClr val="221E1F"/>
                </a:solidFill>
                <a:latin typeface="Adobe 宋体 Std L" panose="02020300000000000000" pitchFamily="18" charset="-122"/>
                <a:ea typeface="Adobe 宋体 Std L" panose="02020300000000000000" pitchFamily="18" charset="-122"/>
              </a:rPr>
              <a:t>的职业技术学校的毕业生来说，只要敢于创业，勇于创业，是大有发展前途的。</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）创办小农场。种植类专业的毕业生在农村谋发展，有着更广阔的天地。他们</a:t>
            </a:r>
            <a:r>
              <a:rPr lang="zh-CN" altLang="en-US" dirty="0" smtClean="0">
                <a:solidFill>
                  <a:srgbClr val="221E1F"/>
                </a:solidFill>
                <a:latin typeface="Adobe 宋体 Std L" panose="02020300000000000000" pitchFamily="18" charset="-122"/>
                <a:ea typeface="Adobe 宋体 Std L" panose="02020300000000000000" pitchFamily="18" charset="-122"/>
              </a:rPr>
              <a:t>可以承包</a:t>
            </a:r>
            <a:r>
              <a:rPr lang="zh-CN" altLang="en-US" dirty="0">
                <a:solidFill>
                  <a:srgbClr val="221E1F"/>
                </a:solidFill>
                <a:latin typeface="Adobe 宋体 Std L" panose="02020300000000000000" pitchFamily="18" charset="-122"/>
                <a:ea typeface="Adobe 宋体 Std L" panose="02020300000000000000" pitchFamily="18" charset="-122"/>
              </a:rPr>
              <a:t>农田办个小农场；可以承包果园；可以办花卉苗木基地。地处山区的同学可以承包</a:t>
            </a:r>
            <a:r>
              <a:rPr lang="zh-CN" altLang="en-US" dirty="0" smtClean="0">
                <a:solidFill>
                  <a:srgbClr val="221E1F"/>
                </a:solidFill>
                <a:latin typeface="Adobe 宋体 Std L" panose="02020300000000000000" pitchFamily="18" charset="-122"/>
                <a:ea typeface="Adobe 宋体 Std L" panose="02020300000000000000" pitchFamily="18" charset="-122"/>
              </a:rPr>
              <a:t>荒山野岭</a:t>
            </a:r>
            <a:r>
              <a:rPr lang="zh-CN" altLang="en-US" dirty="0">
                <a:solidFill>
                  <a:srgbClr val="221E1F"/>
                </a:solidFill>
                <a:latin typeface="Adobe 宋体 Std L" panose="02020300000000000000" pitchFamily="18" charset="-122"/>
                <a:ea typeface="Adobe 宋体 Std L" panose="02020300000000000000" pitchFamily="18" charset="-122"/>
              </a:rPr>
              <a:t>、开荒植树、种植果园、培育花卉等。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）创办小企业。各种专业的同学可以考虑自己的专业技术特长，结合当地</a:t>
            </a:r>
            <a:r>
              <a:rPr lang="zh-CN" altLang="en-US" dirty="0" smtClean="0">
                <a:solidFill>
                  <a:srgbClr val="221E1F"/>
                </a:solidFill>
                <a:latin typeface="Adobe 宋体 Std L" panose="02020300000000000000" pitchFamily="18" charset="-122"/>
                <a:ea typeface="Adobe 宋体 Std L" panose="02020300000000000000" pitchFamily="18" charset="-122"/>
              </a:rPr>
              <a:t>实际情况</a:t>
            </a:r>
            <a:r>
              <a:rPr lang="zh-CN" altLang="en-US" dirty="0">
                <a:solidFill>
                  <a:srgbClr val="221E1F"/>
                </a:solidFill>
                <a:latin typeface="Adobe 宋体 Std L" panose="02020300000000000000" pitchFamily="18" charset="-122"/>
                <a:ea typeface="Adobe 宋体 Std L" panose="02020300000000000000" pitchFamily="18" charset="-122"/>
              </a:rPr>
              <a:t>，围绕二、三产业创办小企业。例如，食品专业毕业生可以办粉丝加工厂、面条加工厂</a:t>
            </a:r>
            <a:r>
              <a:rPr lang="zh-CN" altLang="en-US" dirty="0" smtClean="0">
                <a:solidFill>
                  <a:srgbClr val="221E1F"/>
                </a:solidFill>
                <a:latin typeface="Adobe 宋体 Std L" panose="02020300000000000000" pitchFamily="18" charset="-122"/>
                <a:ea typeface="Adobe 宋体 Std L" panose="02020300000000000000" pitchFamily="18" charset="-122"/>
              </a:rPr>
              <a:t>、榨油</a:t>
            </a:r>
            <a:r>
              <a:rPr lang="zh-CN" altLang="en-US" dirty="0">
                <a:solidFill>
                  <a:srgbClr val="221E1F"/>
                </a:solidFill>
                <a:latin typeface="Adobe 宋体 Std L" panose="02020300000000000000" pitchFamily="18" charset="-122"/>
                <a:ea typeface="Adobe 宋体 Std L" panose="02020300000000000000" pitchFamily="18" charset="-122"/>
              </a:rPr>
              <a:t>厂等；营销专业毕业生可以创办百货店以及各类专业商店；机电专业的学生可以办</a:t>
            </a:r>
            <a:r>
              <a:rPr lang="zh-CN" altLang="en-US" dirty="0" smtClean="0">
                <a:solidFill>
                  <a:srgbClr val="221E1F"/>
                </a:solidFill>
                <a:latin typeface="Adobe 宋体 Std L" panose="02020300000000000000" pitchFamily="18" charset="-122"/>
                <a:ea typeface="Adobe 宋体 Std L" panose="02020300000000000000" pitchFamily="18" charset="-122"/>
              </a:rPr>
              <a:t>农机修配厂</a:t>
            </a:r>
            <a:r>
              <a:rPr lang="zh-CN" altLang="en-US" dirty="0">
                <a:solidFill>
                  <a:srgbClr val="221E1F"/>
                </a:solidFill>
                <a:latin typeface="Adobe 宋体 Std L" panose="02020300000000000000" pitchFamily="18" charset="-122"/>
                <a:ea typeface="Adobe 宋体 Std L" panose="02020300000000000000" pitchFamily="18" charset="-122"/>
              </a:rPr>
              <a:t>、摩托车修配站，等等。也可以根据当地农村的实际需要兴办客货运输、农药化肥</a:t>
            </a:r>
            <a:r>
              <a:rPr lang="zh-CN" altLang="en-US" dirty="0" smtClean="0">
                <a:solidFill>
                  <a:srgbClr val="221E1F"/>
                </a:solidFill>
                <a:latin typeface="Adobe 宋体 Std L" panose="02020300000000000000" pitchFamily="18" charset="-122"/>
                <a:ea typeface="Adobe 宋体 Std L" panose="02020300000000000000" pitchFamily="18" charset="-122"/>
              </a:rPr>
              <a:t>营销</a:t>
            </a:r>
            <a:r>
              <a:rPr lang="zh-CN" altLang="en-US" dirty="0">
                <a:solidFill>
                  <a:srgbClr val="221E1F"/>
                </a:solidFill>
                <a:latin typeface="Adobe 宋体 Std L" panose="02020300000000000000" pitchFamily="18" charset="-122"/>
                <a:ea typeface="Adobe 宋体 Std L" panose="02020300000000000000" pitchFamily="18" charset="-122"/>
              </a:rPr>
              <a:t>、美容美发等服务事业，餐旅专业的同学们还可以办快餐店、小酒店等</a:t>
            </a:r>
            <a:r>
              <a:rPr lang="zh-CN" altLang="en-US" dirty="0" smtClean="0">
                <a:solidFill>
                  <a:srgbClr val="221E1F"/>
                </a:solidFill>
                <a:latin typeface="Adobe 宋体 Std L" panose="02020300000000000000" pitchFamily="18" charset="-122"/>
                <a:ea typeface="Adobe 宋体 Std L" panose="02020300000000000000" pitchFamily="18" charset="-122"/>
              </a:rPr>
              <a:t>。</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410459296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438314"/>
            <a:ext cx="11054246" cy="5078313"/>
          </a:xfrm>
          <a:prstGeom prst="rect">
            <a:avLst/>
          </a:prstGeom>
          <a:noFill/>
        </p:spPr>
        <p:txBody>
          <a:bodyPr wrap="square" rtlCol="0">
            <a:spAutoFit/>
          </a:bodyPr>
          <a:lstStyle/>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3</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异地就业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）国内异地就业。如果在本地找不到适合自己的工作，也可到大城市、特区去</a:t>
            </a:r>
            <a:r>
              <a:rPr lang="zh-CN" altLang="en-US" dirty="0" smtClean="0">
                <a:solidFill>
                  <a:srgbClr val="221E1F"/>
                </a:solidFill>
                <a:latin typeface="Adobe 宋体 Std L" panose="02020300000000000000" pitchFamily="18" charset="-122"/>
                <a:ea typeface="Adobe 宋体 Std L" panose="02020300000000000000" pitchFamily="18" charset="-122"/>
              </a:rPr>
              <a:t>打工</a:t>
            </a:r>
            <a:r>
              <a:rPr lang="zh-CN" altLang="en-US" dirty="0">
                <a:solidFill>
                  <a:srgbClr val="221E1F"/>
                </a:solidFill>
                <a:latin typeface="Adobe 宋体 Std L" panose="02020300000000000000" pitchFamily="18" charset="-122"/>
                <a:ea typeface="Adobe 宋体 Std L" panose="02020300000000000000" pitchFamily="18" charset="-122"/>
              </a:rPr>
              <a:t>。这样做不仅为了就业的需要，更重要的是通过实践增长才干，提高专业技术水平，</a:t>
            </a:r>
            <a:r>
              <a:rPr lang="zh-CN" altLang="en-US" dirty="0" smtClean="0">
                <a:solidFill>
                  <a:srgbClr val="221E1F"/>
                </a:solidFill>
                <a:latin typeface="Adobe 宋体 Std L" panose="02020300000000000000" pitchFamily="18" charset="-122"/>
                <a:ea typeface="Adobe 宋体 Std L" panose="02020300000000000000" pitchFamily="18" charset="-122"/>
              </a:rPr>
              <a:t>增加适应</a:t>
            </a:r>
            <a:r>
              <a:rPr lang="zh-CN" altLang="en-US" dirty="0">
                <a:solidFill>
                  <a:srgbClr val="221E1F"/>
                </a:solidFill>
                <a:latin typeface="Adobe 宋体 Std L" panose="02020300000000000000" pitchFamily="18" charset="-122"/>
                <a:ea typeface="Adobe 宋体 Std L" panose="02020300000000000000" pitchFamily="18" charset="-122"/>
              </a:rPr>
              <a:t>职业和适应社会的能力。异地就业要有吃苦耐劳精神和适应能力。因为在外地一般</a:t>
            </a:r>
            <a:r>
              <a:rPr lang="zh-CN" altLang="en-US" dirty="0" smtClean="0">
                <a:solidFill>
                  <a:srgbClr val="221E1F"/>
                </a:solidFill>
                <a:latin typeface="Adobe 宋体 Std L" panose="02020300000000000000" pitchFamily="18" charset="-122"/>
                <a:ea typeface="Adobe 宋体 Std L" panose="02020300000000000000" pitchFamily="18" charset="-122"/>
              </a:rPr>
              <a:t>工作较</a:t>
            </a:r>
            <a:r>
              <a:rPr lang="zh-CN" altLang="en-US" dirty="0">
                <a:solidFill>
                  <a:srgbClr val="221E1F"/>
                </a:solidFill>
                <a:latin typeface="Adobe 宋体 Std L" panose="02020300000000000000" pitchFamily="18" charset="-122"/>
                <a:ea typeface="Adobe 宋体 Std L" panose="02020300000000000000" pitchFamily="18" charset="-122"/>
              </a:rPr>
              <a:t>累、工资亦较低，同时也有随时被解聘的可能，要有毅力去适应现状，学会独立生活和</a:t>
            </a:r>
            <a:r>
              <a:rPr lang="zh-CN" altLang="en-US" dirty="0" smtClean="0">
                <a:solidFill>
                  <a:srgbClr val="221E1F"/>
                </a:solidFill>
                <a:latin typeface="Adobe 宋体 Std L" panose="02020300000000000000" pitchFamily="18" charset="-122"/>
                <a:ea typeface="Adobe 宋体 Std L" panose="02020300000000000000" pitchFamily="18" charset="-122"/>
              </a:rPr>
              <a:t>工作</a:t>
            </a:r>
            <a:r>
              <a:rPr lang="zh-CN" altLang="en-US" dirty="0">
                <a:solidFill>
                  <a:srgbClr val="221E1F"/>
                </a:solidFill>
                <a:latin typeface="Adobe 宋体 Std L" panose="02020300000000000000" pitchFamily="18" charset="-122"/>
                <a:ea typeface="Adobe 宋体 Std L" panose="02020300000000000000" pitchFamily="18" charset="-122"/>
              </a:rPr>
              <a:t>。还要了解某城市招什么工种、工资待遇如何，防止上当，要时刻依法保护自己。外出</a:t>
            </a:r>
            <a:r>
              <a:rPr lang="zh-CN" altLang="en-US" dirty="0" smtClean="0">
                <a:solidFill>
                  <a:srgbClr val="221E1F"/>
                </a:solidFill>
                <a:latin typeface="Adobe 宋体 Std L" panose="02020300000000000000" pitchFamily="18" charset="-122"/>
                <a:ea typeface="Adobe 宋体 Std L" panose="02020300000000000000" pitchFamily="18" charset="-122"/>
              </a:rPr>
              <a:t>时要</a:t>
            </a:r>
            <a:r>
              <a:rPr lang="zh-CN" altLang="en-US" dirty="0">
                <a:solidFill>
                  <a:srgbClr val="221E1F"/>
                </a:solidFill>
                <a:latin typeface="Adobe 宋体 Std L" panose="02020300000000000000" pitchFamily="18" charset="-122"/>
                <a:ea typeface="Adobe 宋体 Std L" panose="02020300000000000000" pitchFamily="18" charset="-122"/>
              </a:rPr>
              <a:t>准备好应带的证件，如身份证、学业证、专业技术等级证等。</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）境外就业。随着改革开放的深入发展，国内市场将同国际市场逐渐融为一体，</a:t>
            </a:r>
            <a:r>
              <a:rPr lang="zh-CN" altLang="en-US" dirty="0" smtClean="0">
                <a:solidFill>
                  <a:srgbClr val="221E1F"/>
                </a:solidFill>
                <a:latin typeface="Adobe 宋体 Std L" panose="02020300000000000000" pitchFamily="18" charset="-122"/>
                <a:ea typeface="Adobe 宋体 Std L" panose="02020300000000000000" pitchFamily="18" charset="-122"/>
              </a:rPr>
              <a:t>劳动力</a:t>
            </a:r>
            <a:r>
              <a:rPr lang="zh-CN" altLang="en-US" dirty="0">
                <a:solidFill>
                  <a:srgbClr val="221E1F"/>
                </a:solidFill>
                <a:latin typeface="Adobe 宋体 Std L" panose="02020300000000000000" pitchFamily="18" charset="-122"/>
                <a:ea typeface="Adobe 宋体 Std L" panose="02020300000000000000" pitchFamily="18" charset="-122"/>
              </a:rPr>
              <a:t>市场的范围越来越广阔，内容越来越丰富。职业技术学校的毕业生如有条件出国打工</a:t>
            </a:r>
            <a:r>
              <a:rPr lang="zh-CN" altLang="en-US" dirty="0" smtClean="0">
                <a:solidFill>
                  <a:srgbClr val="221E1F"/>
                </a:solidFill>
                <a:latin typeface="Adobe 宋体 Std L" panose="02020300000000000000" pitchFamily="18" charset="-122"/>
                <a:ea typeface="Adobe 宋体 Std L" panose="02020300000000000000" pitchFamily="18" charset="-122"/>
              </a:rPr>
              <a:t>也是</a:t>
            </a:r>
            <a:r>
              <a:rPr lang="zh-CN" altLang="en-US" dirty="0">
                <a:solidFill>
                  <a:srgbClr val="221E1F"/>
                </a:solidFill>
                <a:latin typeface="Adobe 宋体 Std L" panose="02020300000000000000" pitchFamily="18" charset="-122"/>
                <a:ea typeface="Adobe 宋体 Std L" panose="02020300000000000000" pitchFamily="18" charset="-122"/>
              </a:rPr>
              <a:t>一种很好的选择。</a:t>
            </a:r>
          </a:p>
          <a:p>
            <a:pPr indent="457200">
              <a:lnSpc>
                <a:spcPct val="150000"/>
              </a:lnSpc>
            </a:pPr>
            <a:r>
              <a:rPr lang="en-US" altLang="zh-CN" b="1" dirty="0" smtClean="0">
                <a:solidFill>
                  <a:srgbClr val="221E1F"/>
                </a:solidFill>
                <a:latin typeface="Adobe 宋体 Std L" panose="02020300000000000000" pitchFamily="18" charset="-122"/>
                <a:ea typeface="Adobe 宋体 Std L" panose="02020300000000000000" pitchFamily="18" charset="-122"/>
              </a:rPr>
              <a:t>4</a:t>
            </a:r>
            <a:r>
              <a:rPr lang="en-US" altLang="zh-CN" b="1" dirty="0">
                <a:solidFill>
                  <a:srgbClr val="221E1F"/>
                </a:solidFill>
                <a:latin typeface="Adobe 宋体 Std L" panose="02020300000000000000" pitchFamily="18" charset="-122"/>
                <a:ea typeface="Adobe 宋体 Std L" panose="02020300000000000000" pitchFamily="18" charset="-122"/>
              </a:rPr>
              <a:t>. </a:t>
            </a:r>
            <a:r>
              <a:rPr lang="zh-CN" altLang="en-US" b="1" dirty="0">
                <a:solidFill>
                  <a:srgbClr val="221E1F"/>
                </a:solidFill>
                <a:latin typeface="Adobe 宋体 Std L" panose="02020300000000000000" pitchFamily="18" charset="-122"/>
                <a:ea typeface="Adobe 宋体 Std L" panose="02020300000000000000" pitchFamily="18" charset="-122"/>
              </a:rPr>
              <a:t>他人协助就业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）通过学校毕业生就业指导机构择业。各学校都设有毕业生就业指导机构</a:t>
            </a:r>
            <a:r>
              <a:rPr lang="en-US" altLang="zh-CN" dirty="0">
                <a:solidFill>
                  <a:srgbClr val="221E1F"/>
                </a:solidFill>
                <a:latin typeface="Adobe 宋体 Std L" panose="02020300000000000000" pitchFamily="18" charset="-122"/>
                <a:ea typeface="Adobe 宋体 Std L" panose="02020300000000000000" pitchFamily="18" charset="-122"/>
              </a:rPr>
              <a:t>——</a:t>
            </a:r>
            <a:r>
              <a:rPr lang="zh-CN" altLang="en-US" dirty="0" smtClean="0">
                <a:solidFill>
                  <a:srgbClr val="221E1F"/>
                </a:solidFill>
                <a:latin typeface="Adobe 宋体 Std L" panose="02020300000000000000" pitchFamily="18" charset="-122"/>
                <a:ea typeface="Adobe 宋体 Std L" panose="02020300000000000000" pitchFamily="18" charset="-122"/>
              </a:rPr>
              <a:t>就业指导</a:t>
            </a:r>
            <a:r>
              <a:rPr lang="zh-CN" altLang="en-US" dirty="0">
                <a:solidFill>
                  <a:srgbClr val="221E1F"/>
                </a:solidFill>
                <a:latin typeface="Adobe 宋体 Std L" panose="02020300000000000000" pitchFamily="18" charset="-122"/>
                <a:ea typeface="Adobe 宋体 Std L" panose="02020300000000000000" pitchFamily="18" charset="-122"/>
              </a:rPr>
              <a:t>中心或是就业办公室，这是毕业生就业工作的直接主管部门。通过学校就业指导机构</a:t>
            </a:r>
            <a:r>
              <a:rPr lang="zh-CN" altLang="en-US" dirty="0" smtClean="0">
                <a:solidFill>
                  <a:srgbClr val="221E1F"/>
                </a:solidFill>
                <a:latin typeface="Adobe 宋体 Std L" panose="02020300000000000000" pitchFamily="18" charset="-122"/>
                <a:ea typeface="Adobe 宋体 Std L" panose="02020300000000000000" pitchFamily="18" charset="-122"/>
              </a:rPr>
              <a:t>获取</a:t>
            </a:r>
            <a:r>
              <a:rPr lang="zh-CN" altLang="en-US" dirty="0">
                <a:solidFill>
                  <a:srgbClr val="221E1F"/>
                </a:solidFill>
                <a:latin typeface="Adobe 宋体 Std L" panose="02020300000000000000" pitchFamily="18" charset="-122"/>
                <a:ea typeface="Adobe 宋体 Std L" panose="02020300000000000000" pitchFamily="18" charset="-122"/>
              </a:rPr>
              <a:t>就业信息是毕业生求职的主要途径。</a:t>
            </a:r>
          </a:p>
        </p:txBody>
      </p:sp>
    </p:spTree>
    <p:extLst>
      <p:ext uri="{BB962C8B-B14F-4D97-AF65-F5344CB8AC3E}">
        <p14:creationId xmlns:p14="http://schemas.microsoft.com/office/powerpoint/2010/main" val="373309911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1249475"/>
            <a:ext cx="11054246" cy="4247317"/>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）通过各级政府就业指导服务部门择业。毕业生就业除了学校渠道外，还可获得</a:t>
            </a:r>
            <a:r>
              <a:rPr lang="zh-CN" altLang="en-US" dirty="0" smtClean="0">
                <a:solidFill>
                  <a:srgbClr val="221E1F"/>
                </a:solidFill>
                <a:latin typeface="Adobe 宋体 Std L" panose="02020300000000000000" pitchFamily="18" charset="-122"/>
                <a:ea typeface="Adobe 宋体 Std L" panose="02020300000000000000" pitchFamily="18" charset="-122"/>
              </a:rPr>
              <a:t>教育部</a:t>
            </a:r>
            <a:r>
              <a:rPr lang="zh-CN" altLang="en-US" dirty="0">
                <a:solidFill>
                  <a:srgbClr val="221E1F"/>
                </a:solidFill>
                <a:latin typeface="Adobe 宋体 Std L" panose="02020300000000000000" pitchFamily="18" charset="-122"/>
                <a:ea typeface="Adobe 宋体 Std L" panose="02020300000000000000" pitchFamily="18" charset="-122"/>
              </a:rPr>
              <a:t>门的有关就业信息和地方就业指导机构的就业服务。面临人才之间的激烈竞争和用人</a:t>
            </a:r>
            <a:r>
              <a:rPr lang="zh-CN" altLang="en-US" dirty="0" smtClean="0">
                <a:solidFill>
                  <a:srgbClr val="221E1F"/>
                </a:solidFill>
                <a:latin typeface="Adobe 宋体 Std L" panose="02020300000000000000" pitchFamily="18" charset="-122"/>
                <a:ea typeface="Adobe 宋体 Std L" panose="02020300000000000000" pitchFamily="18" charset="-122"/>
              </a:rPr>
              <a:t>单位</a:t>
            </a:r>
            <a:r>
              <a:rPr lang="zh-CN" altLang="en-US" dirty="0">
                <a:solidFill>
                  <a:srgbClr val="221E1F"/>
                </a:solidFill>
                <a:latin typeface="Adobe 宋体 Std L" panose="02020300000000000000" pitchFamily="18" charset="-122"/>
                <a:ea typeface="Adobe 宋体 Std L" panose="02020300000000000000" pitchFamily="18" charset="-122"/>
              </a:rPr>
              <a:t>的严格挑选且涉世不深、经验不足的毕业生难免在求职过程中遇到这样那样的问题，</a:t>
            </a:r>
            <a:r>
              <a:rPr lang="zh-CN" altLang="en-US" dirty="0" smtClean="0">
                <a:solidFill>
                  <a:srgbClr val="221E1F"/>
                </a:solidFill>
                <a:latin typeface="Adobe 宋体 Std L" panose="02020300000000000000" pitchFamily="18" charset="-122"/>
                <a:ea typeface="Adobe 宋体 Std L" panose="02020300000000000000" pitchFamily="18" charset="-122"/>
              </a:rPr>
              <a:t>在此情况</a:t>
            </a:r>
            <a:r>
              <a:rPr lang="zh-CN" altLang="en-US" dirty="0">
                <a:solidFill>
                  <a:srgbClr val="221E1F"/>
                </a:solidFill>
                <a:latin typeface="Adobe 宋体 Std L" panose="02020300000000000000" pitchFamily="18" charset="-122"/>
                <a:ea typeface="Adobe 宋体 Std L" panose="02020300000000000000" pitchFamily="18" charset="-122"/>
              </a:rPr>
              <a:t>下，各级毕业生就业指导机构就显示出极为重要的作用，它们既是信息来源中心，</a:t>
            </a:r>
            <a:r>
              <a:rPr lang="zh-CN" altLang="en-US" dirty="0" smtClean="0">
                <a:solidFill>
                  <a:srgbClr val="221E1F"/>
                </a:solidFill>
                <a:latin typeface="Adobe 宋体 Std L" panose="02020300000000000000" pitchFamily="18" charset="-122"/>
                <a:ea typeface="Adobe 宋体 Std L" panose="02020300000000000000" pitchFamily="18" charset="-122"/>
              </a:rPr>
              <a:t>又是咨询</a:t>
            </a:r>
            <a:r>
              <a:rPr lang="zh-CN" altLang="en-US" dirty="0">
                <a:solidFill>
                  <a:srgbClr val="221E1F"/>
                </a:solidFill>
                <a:latin typeface="Adobe 宋体 Std L" panose="02020300000000000000" pitchFamily="18" charset="-122"/>
                <a:ea typeface="Adobe 宋体 Std L" panose="02020300000000000000" pitchFamily="18" charset="-122"/>
              </a:rPr>
              <a:t>服务中心，并指导毕业生顺利实现就业。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）通过各种社会关系择业。每个人都生活在自己的社会关系网中，因此，毕业生</a:t>
            </a:r>
            <a:r>
              <a:rPr lang="zh-CN" altLang="en-US" dirty="0" smtClean="0">
                <a:solidFill>
                  <a:srgbClr val="221E1F"/>
                </a:solidFill>
                <a:latin typeface="Adobe 宋体 Std L" panose="02020300000000000000" pitchFamily="18" charset="-122"/>
                <a:ea typeface="Adobe 宋体 Std L" panose="02020300000000000000" pitchFamily="18" charset="-122"/>
              </a:rPr>
              <a:t>在求职</a:t>
            </a:r>
            <a:r>
              <a:rPr lang="zh-CN" altLang="en-US" dirty="0">
                <a:solidFill>
                  <a:srgbClr val="221E1F"/>
                </a:solidFill>
                <a:latin typeface="Adobe 宋体 Std L" panose="02020300000000000000" pitchFamily="18" charset="-122"/>
                <a:ea typeface="Adobe 宋体 Std L" panose="02020300000000000000" pitchFamily="18" charset="-122"/>
              </a:rPr>
              <a:t>时，不要忘记自己的父母、亲戚、朋友、老师，甚至朋友的朋友等，他们也是获得</a:t>
            </a:r>
            <a:r>
              <a:rPr lang="zh-CN" altLang="en-US" dirty="0" smtClean="0">
                <a:solidFill>
                  <a:srgbClr val="221E1F"/>
                </a:solidFill>
                <a:latin typeface="Adobe 宋体 Std L" panose="02020300000000000000" pitchFamily="18" charset="-122"/>
                <a:ea typeface="Adobe 宋体 Std L" panose="02020300000000000000" pitchFamily="18" charset="-122"/>
              </a:rPr>
              <a:t>就业信息</a:t>
            </a:r>
            <a:r>
              <a:rPr lang="zh-CN" altLang="en-US" dirty="0">
                <a:solidFill>
                  <a:srgbClr val="221E1F"/>
                </a:solidFill>
                <a:latin typeface="Adobe 宋体 Std L" panose="02020300000000000000" pitchFamily="18" charset="-122"/>
                <a:ea typeface="Adobe 宋体 Std L" panose="02020300000000000000" pitchFamily="18" charset="-122"/>
              </a:rPr>
              <a:t>的一个有效途径，这是经过他人介绍和推荐，把握机会的一种途径。除去上述提及的</a:t>
            </a:r>
            <a:r>
              <a:rPr lang="zh-CN" altLang="en-US" dirty="0" smtClean="0">
                <a:solidFill>
                  <a:srgbClr val="221E1F"/>
                </a:solidFill>
                <a:latin typeface="Adobe 宋体 Std L" panose="02020300000000000000" pitchFamily="18" charset="-122"/>
                <a:ea typeface="Adobe 宋体 Std L" panose="02020300000000000000" pitchFamily="18" charset="-122"/>
              </a:rPr>
              <a:t>每个人</a:t>
            </a:r>
            <a:r>
              <a:rPr lang="zh-CN" altLang="en-US" dirty="0">
                <a:solidFill>
                  <a:srgbClr val="221E1F"/>
                </a:solidFill>
                <a:latin typeface="Adobe 宋体 Std L" panose="02020300000000000000" pitchFamily="18" charset="-122"/>
                <a:ea typeface="Adobe 宋体 Std L" panose="02020300000000000000" pitchFamily="18" charset="-122"/>
              </a:rPr>
              <a:t>都可利用的求职途径外，谁的社会关系网能提供更多的就业信息，谁就能把握住机会</a:t>
            </a:r>
            <a:r>
              <a:rPr lang="zh-CN" altLang="en-US" dirty="0" smtClean="0">
                <a:solidFill>
                  <a:srgbClr val="221E1F"/>
                </a:solidFill>
                <a:latin typeface="Adobe 宋体 Std L" panose="02020300000000000000" pitchFamily="18" charset="-122"/>
                <a:ea typeface="Adobe 宋体 Std L" panose="02020300000000000000" pitchFamily="18" charset="-122"/>
              </a:rPr>
              <a:t>，谁</a:t>
            </a:r>
            <a:r>
              <a:rPr lang="zh-CN" altLang="en-US" dirty="0">
                <a:solidFill>
                  <a:srgbClr val="221E1F"/>
                </a:solidFill>
                <a:latin typeface="Adobe 宋体 Std L" panose="02020300000000000000" pitchFamily="18" charset="-122"/>
                <a:ea typeface="Adobe 宋体 Std L" panose="02020300000000000000" pitchFamily="18" charset="-122"/>
              </a:rPr>
              <a:t>的主动性就更大，成功的概率就更高。特别是在关键时候，“关系”往往能帮你一把。</a:t>
            </a:r>
            <a:r>
              <a:rPr lang="zh-CN" altLang="en-US" dirty="0" smtClean="0">
                <a:solidFill>
                  <a:srgbClr val="221E1F"/>
                </a:solidFill>
                <a:latin typeface="Adobe 宋体 Std L" panose="02020300000000000000" pitchFamily="18" charset="-122"/>
                <a:ea typeface="Adobe 宋体 Std L" panose="02020300000000000000" pitchFamily="18" charset="-122"/>
              </a:rPr>
              <a:t>当然</a:t>
            </a:r>
            <a:r>
              <a:rPr lang="zh-CN" altLang="en-US" dirty="0">
                <a:solidFill>
                  <a:srgbClr val="221E1F"/>
                </a:solidFill>
                <a:latin typeface="Adobe 宋体 Std L" panose="02020300000000000000" pitchFamily="18" charset="-122"/>
                <a:ea typeface="Adobe 宋体 Std L" panose="02020300000000000000" pitchFamily="18" charset="-122"/>
              </a:rPr>
              <a:t>，在利用社会关系网这一途径时，必须正当，切不可不择手段。毕业生必须树立正确的</a:t>
            </a:r>
            <a:r>
              <a:rPr lang="zh-CN" altLang="en-US" dirty="0" smtClean="0">
                <a:solidFill>
                  <a:srgbClr val="221E1F"/>
                </a:solidFill>
                <a:latin typeface="Adobe 宋体 Std L" panose="02020300000000000000" pitchFamily="18" charset="-122"/>
                <a:ea typeface="Adobe 宋体 Std L" panose="02020300000000000000" pitchFamily="18" charset="-122"/>
              </a:rPr>
              <a:t>求职</a:t>
            </a:r>
            <a:r>
              <a:rPr lang="zh-CN" altLang="en-US" dirty="0">
                <a:solidFill>
                  <a:srgbClr val="221E1F"/>
                </a:solidFill>
                <a:latin typeface="Adobe 宋体 Std L" panose="02020300000000000000" pitchFamily="18" charset="-122"/>
                <a:ea typeface="Adobe 宋体 Std L" panose="02020300000000000000" pitchFamily="18" charset="-122"/>
              </a:rPr>
              <a:t>理念：自己的主观努力是最重要的，也是最终的决定因素。</a:t>
            </a:r>
          </a:p>
        </p:txBody>
      </p:sp>
    </p:spTree>
    <p:extLst>
      <p:ext uri="{BB962C8B-B14F-4D97-AF65-F5344CB8AC3E}">
        <p14:creationId xmlns:p14="http://schemas.microsoft.com/office/powerpoint/2010/main" val="21479474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a:extLst>
              <a:ext uri="{FF2B5EF4-FFF2-40B4-BE49-F238E27FC236}">
                <a16:creationId xmlns="" xmlns:a16="http://schemas.microsoft.com/office/drawing/2014/main" id="{5263DC9B-3D8F-19CA-605A-141B5E847747}"/>
              </a:ext>
            </a:extLst>
          </p:cNvPr>
          <p:cNvSpPr txBox="1"/>
          <p:nvPr/>
        </p:nvSpPr>
        <p:spPr>
          <a:xfrm>
            <a:off x="404592" y="883918"/>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二、就业渠道之二</a:t>
            </a:r>
            <a:r>
              <a:rPr lang="en-US" altLang="zh-CN" sz="2500" dirty="0">
                <a:solidFill>
                  <a:srgbClr val="FF0000"/>
                </a:solidFill>
                <a:latin typeface="华文中宋" panose="02010600040101010101" pitchFamily="2" charset="-122"/>
                <a:ea typeface="华文中宋" panose="02010600040101010101" pitchFamily="2" charset="-122"/>
              </a:rPr>
              <a:t>——</a:t>
            </a:r>
            <a:r>
              <a:rPr lang="zh-CN" altLang="en-US" sz="2500" dirty="0">
                <a:solidFill>
                  <a:srgbClr val="FF0000"/>
                </a:solidFill>
                <a:latin typeface="华文中宋" panose="02010600040101010101" pitchFamily="2" charset="-122"/>
                <a:ea typeface="华文中宋" panose="02010600040101010101" pitchFamily="2" charset="-122"/>
              </a:rPr>
              <a:t>市场调节就业</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6" name="文本框 2">
            <a:extLst>
              <a:ext uri="{FF2B5EF4-FFF2-40B4-BE49-F238E27FC236}">
                <a16:creationId xmlns="" xmlns:a16="http://schemas.microsoft.com/office/drawing/2014/main" id="{8FF45739-E9BA-7E83-93BC-781D5B5F48CC}"/>
              </a:ext>
            </a:extLst>
          </p:cNvPr>
          <p:cNvSpPr txBox="1"/>
          <p:nvPr/>
        </p:nvSpPr>
        <p:spPr>
          <a:xfrm>
            <a:off x="473975" y="1467717"/>
            <a:ext cx="11467859" cy="4247317"/>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市场调节就业是同学们就业的基础方式，它使用人单位和劳动者成为平等的市场主体</a:t>
            </a:r>
            <a:r>
              <a:rPr lang="zh-CN" altLang="en-US" dirty="0" smtClean="0">
                <a:solidFill>
                  <a:srgbClr val="221E1F"/>
                </a:solidFill>
                <a:latin typeface="Adobe 宋体 Std L" panose="02020300000000000000" pitchFamily="18" charset="-122"/>
                <a:ea typeface="Adobe 宋体 Std L" panose="02020300000000000000" pitchFamily="18" charset="-122"/>
              </a:rPr>
              <a:t>，在</a:t>
            </a:r>
            <a:r>
              <a:rPr lang="zh-CN" altLang="en-US" dirty="0">
                <a:solidFill>
                  <a:srgbClr val="221E1F"/>
                </a:solidFill>
                <a:latin typeface="Adobe 宋体 Std L" panose="02020300000000000000" pitchFamily="18" charset="-122"/>
                <a:ea typeface="Adobe 宋体 Std L" panose="02020300000000000000" pitchFamily="18" charset="-122"/>
              </a:rPr>
              <a:t>市场上进行“双向选择”。这方面主要有两种形式：</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劳动部门帮助就业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由劳动部门牵头，通过劳动力市场帮助就业者与用工单位结合，尽快使劳动者找到</a:t>
            </a:r>
            <a:r>
              <a:rPr lang="zh-CN" altLang="en-US" dirty="0" smtClean="0">
                <a:solidFill>
                  <a:srgbClr val="221E1F"/>
                </a:solidFill>
                <a:latin typeface="Adobe 宋体 Std L" panose="02020300000000000000" pitchFamily="18" charset="-122"/>
                <a:ea typeface="Adobe 宋体 Std L" panose="02020300000000000000" pitchFamily="18" charset="-122"/>
              </a:rPr>
              <a:t>工作</a:t>
            </a:r>
            <a:r>
              <a:rPr lang="zh-CN" altLang="en-US" dirty="0">
                <a:solidFill>
                  <a:srgbClr val="221E1F"/>
                </a:solidFill>
                <a:latin typeface="Adobe 宋体 Std L" panose="02020300000000000000" pitchFamily="18" charset="-122"/>
                <a:ea typeface="Adobe 宋体 Std L" panose="02020300000000000000" pitchFamily="18" charset="-122"/>
              </a:rPr>
              <a:t>。如劳动部门牵头开辟的各种就业市场、生产自救基地，有的还开辟专营区，在政策上</a:t>
            </a:r>
            <a:r>
              <a:rPr lang="zh-CN" altLang="en-US" dirty="0" smtClean="0">
                <a:solidFill>
                  <a:srgbClr val="221E1F"/>
                </a:solidFill>
                <a:latin typeface="Adobe 宋体 Std L" panose="02020300000000000000" pitchFamily="18" charset="-122"/>
                <a:ea typeface="Adobe 宋体 Std L" panose="02020300000000000000" pitchFamily="18" charset="-122"/>
              </a:rPr>
              <a:t>都给予</a:t>
            </a:r>
            <a:r>
              <a:rPr lang="zh-CN" altLang="en-US" dirty="0">
                <a:solidFill>
                  <a:srgbClr val="221E1F"/>
                </a:solidFill>
                <a:latin typeface="Adobe 宋体 Std L" panose="02020300000000000000" pitchFamily="18" charset="-122"/>
                <a:ea typeface="Adobe 宋体 Std L" panose="02020300000000000000" pitchFamily="18" charset="-122"/>
              </a:rPr>
              <a:t>照顾，减免了好多费用，给人们增加了许多就业机会。</a:t>
            </a:r>
          </a:p>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职业介绍机构介绍就业</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近几年各级政府积极开办职业介绍机构，同时社会各界和个人也开办了一些职业中介</a:t>
            </a:r>
            <a:r>
              <a:rPr lang="zh-CN" altLang="en-US" dirty="0" smtClean="0">
                <a:solidFill>
                  <a:srgbClr val="221E1F"/>
                </a:solidFill>
                <a:latin typeface="Adobe 宋体 Std L" panose="02020300000000000000" pitchFamily="18" charset="-122"/>
                <a:ea typeface="Adobe 宋体 Std L" panose="02020300000000000000" pitchFamily="18" charset="-122"/>
              </a:rPr>
              <a:t>机构</a:t>
            </a:r>
            <a:r>
              <a:rPr lang="zh-CN" altLang="en-US" dirty="0">
                <a:solidFill>
                  <a:srgbClr val="221E1F"/>
                </a:solidFill>
                <a:latin typeface="Adobe 宋体 Std L" panose="02020300000000000000" pitchFamily="18" charset="-122"/>
                <a:ea typeface="Adobe 宋体 Std L" panose="02020300000000000000" pitchFamily="18" charset="-122"/>
              </a:rPr>
              <a:t>。职业介绍机构里有各行各业对劳动力的需求信息，供求职者选择；同时也把求职者的</a:t>
            </a:r>
            <a:r>
              <a:rPr lang="zh-CN" altLang="en-US" dirty="0" smtClean="0">
                <a:solidFill>
                  <a:srgbClr val="221E1F"/>
                </a:solidFill>
                <a:latin typeface="Adobe 宋体 Std L" panose="02020300000000000000" pitchFamily="18" charset="-122"/>
                <a:ea typeface="Adobe 宋体 Std L" panose="02020300000000000000" pitchFamily="18" charset="-122"/>
              </a:rPr>
              <a:t>各种</a:t>
            </a:r>
            <a:r>
              <a:rPr lang="zh-CN" altLang="en-US" dirty="0">
                <a:solidFill>
                  <a:srgbClr val="221E1F"/>
                </a:solidFill>
                <a:latin typeface="Adobe 宋体 Std L" panose="02020300000000000000" pitchFamily="18" charset="-122"/>
                <a:ea typeface="Adobe 宋体 Std L" panose="02020300000000000000" pitchFamily="18" charset="-122"/>
              </a:rPr>
              <a:t>情况登记入册，供用人单位选聘。职业介绍机构还定期举办招聘活动，由用人单位与</a:t>
            </a:r>
            <a:r>
              <a:rPr lang="zh-CN" altLang="en-US" dirty="0" smtClean="0">
                <a:solidFill>
                  <a:srgbClr val="221E1F"/>
                </a:solidFill>
                <a:latin typeface="Adobe 宋体 Std L" panose="02020300000000000000" pitchFamily="18" charset="-122"/>
                <a:ea typeface="Adobe 宋体 Std L" panose="02020300000000000000" pitchFamily="18" charset="-122"/>
              </a:rPr>
              <a:t>求职者</a:t>
            </a:r>
            <a:r>
              <a:rPr lang="zh-CN" altLang="en-US" dirty="0">
                <a:solidFill>
                  <a:srgbClr val="221E1F"/>
                </a:solidFill>
                <a:latin typeface="Adobe 宋体 Std L" panose="02020300000000000000" pitchFamily="18" charset="-122"/>
                <a:ea typeface="Adobe 宋体 Std L" panose="02020300000000000000" pitchFamily="18" charset="-122"/>
              </a:rPr>
              <a:t>面对面洽谈。许多同学通过这一途径找到了满意的工作。</a:t>
            </a:r>
          </a:p>
        </p:txBody>
      </p:sp>
    </p:spTree>
    <p:extLst>
      <p:ext uri="{BB962C8B-B14F-4D97-AF65-F5344CB8AC3E}">
        <p14:creationId xmlns:p14="http://schemas.microsoft.com/office/powerpoint/2010/main" val="228540006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a:extLst>
              <a:ext uri="{FF2B5EF4-FFF2-40B4-BE49-F238E27FC236}">
                <a16:creationId xmlns="" xmlns:a16="http://schemas.microsoft.com/office/drawing/2014/main" id="{5263DC9B-3D8F-19CA-605A-141B5E847747}"/>
              </a:ext>
            </a:extLst>
          </p:cNvPr>
          <p:cNvSpPr txBox="1"/>
          <p:nvPr/>
        </p:nvSpPr>
        <p:spPr>
          <a:xfrm>
            <a:off x="335210" y="898890"/>
            <a:ext cx="6627044" cy="477054"/>
          </a:xfrm>
          <a:prstGeom prst="rect">
            <a:avLst/>
          </a:prstGeom>
          <a:noFill/>
        </p:spPr>
        <p:txBody>
          <a:bodyPr wrap="square" rtlCol="0">
            <a:spAutoFit/>
          </a:bodyPr>
          <a:lstStyle/>
          <a:p>
            <a:r>
              <a:rPr lang="zh-CN" altLang="en-US" sz="2500" dirty="0">
                <a:solidFill>
                  <a:srgbClr val="FF0000"/>
                </a:solidFill>
                <a:latin typeface="华文中宋" panose="02010600040101010101" pitchFamily="2" charset="-122"/>
                <a:ea typeface="华文中宋" panose="02010600040101010101" pitchFamily="2" charset="-122"/>
              </a:rPr>
              <a:t>一、面试的基本方法</a:t>
            </a:r>
            <a:endParaRPr lang="zh-CN" altLang="en-US" sz="2500" dirty="0">
              <a:solidFill>
                <a:srgbClr val="FF0000"/>
              </a:solidFill>
              <a:latin typeface="华文中宋" panose="02010600040101010101" pitchFamily="2" charset="-122"/>
              <a:ea typeface="华文中宋" panose="02010600040101010101" pitchFamily="2" charset="-122"/>
            </a:endParaRPr>
          </a:p>
        </p:txBody>
      </p:sp>
      <p:sp>
        <p:nvSpPr>
          <p:cNvPr id="5" name="文本框 2">
            <a:extLst>
              <a:ext uri="{FF2B5EF4-FFF2-40B4-BE49-F238E27FC236}">
                <a16:creationId xmlns="" xmlns:a16="http://schemas.microsoft.com/office/drawing/2014/main" id="{8FF45739-E9BA-7E83-93BC-781D5B5F48CC}"/>
              </a:ext>
            </a:extLst>
          </p:cNvPr>
          <p:cNvSpPr txBox="1"/>
          <p:nvPr/>
        </p:nvSpPr>
        <p:spPr>
          <a:xfrm>
            <a:off x="404594" y="1482689"/>
            <a:ext cx="7323562" cy="3000821"/>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1. </a:t>
            </a:r>
            <a:r>
              <a:rPr lang="zh-CN" altLang="en-US" b="1" dirty="0">
                <a:solidFill>
                  <a:srgbClr val="221E1F"/>
                </a:solidFill>
                <a:latin typeface="Adobe 宋体 Std L" panose="02020300000000000000" pitchFamily="18" charset="-122"/>
                <a:ea typeface="Adobe 宋体 Std L" panose="02020300000000000000" pitchFamily="18" charset="-122"/>
              </a:rPr>
              <a:t>大方得体的服饰与仪表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应聘者能在最初就给面试人员留下一个积极的印象</a:t>
            </a:r>
            <a:r>
              <a:rPr lang="zh-CN" altLang="en-US" dirty="0" smtClean="0">
                <a:solidFill>
                  <a:srgbClr val="221E1F"/>
                </a:solidFill>
                <a:latin typeface="Adobe 宋体 Std L" panose="02020300000000000000" pitchFamily="18" charset="-122"/>
                <a:ea typeface="Adobe 宋体 Std L" panose="02020300000000000000" pitchFamily="18" charset="-122"/>
              </a:rPr>
              <a:t>，无疑</a:t>
            </a:r>
            <a:r>
              <a:rPr lang="zh-CN" altLang="en-US" dirty="0">
                <a:solidFill>
                  <a:srgbClr val="221E1F"/>
                </a:solidFill>
                <a:latin typeface="Adobe 宋体 Std L" panose="02020300000000000000" pitchFamily="18" charset="-122"/>
                <a:ea typeface="Adobe 宋体 Std L" panose="02020300000000000000" pitchFamily="18" charset="-122"/>
              </a:rPr>
              <a:t>对同学们的求职是非常有利的。刚走出校门的</a:t>
            </a:r>
            <a:r>
              <a:rPr lang="zh-CN" altLang="en-US" dirty="0" smtClean="0">
                <a:solidFill>
                  <a:srgbClr val="221E1F"/>
                </a:solidFill>
                <a:latin typeface="Adobe 宋体 Std L" panose="02020300000000000000" pitchFamily="18" charset="-122"/>
                <a:ea typeface="Adobe 宋体 Std L" panose="02020300000000000000" pitchFamily="18" charset="-122"/>
              </a:rPr>
              <a:t>同学们在</a:t>
            </a:r>
            <a:r>
              <a:rPr lang="zh-CN" altLang="en-US" dirty="0">
                <a:solidFill>
                  <a:srgbClr val="221E1F"/>
                </a:solidFill>
                <a:latin typeface="Adobe 宋体 Std L" panose="02020300000000000000" pitchFamily="18" charset="-122"/>
                <a:ea typeface="Adobe 宋体 Std L" panose="02020300000000000000" pitchFamily="18" charset="-122"/>
              </a:rPr>
              <a:t>面试中应该给人以整洁、大方、朝气蓬勃的感觉，在</a:t>
            </a:r>
            <a:r>
              <a:rPr lang="zh-CN" altLang="en-US" dirty="0" smtClean="0">
                <a:solidFill>
                  <a:srgbClr val="221E1F"/>
                </a:solidFill>
                <a:latin typeface="Adobe 宋体 Std L" panose="02020300000000000000" pitchFamily="18" charset="-122"/>
                <a:ea typeface="Adobe 宋体 Std L" panose="02020300000000000000" pitchFamily="18" charset="-122"/>
              </a:rPr>
              <a:t>面试</a:t>
            </a:r>
            <a:r>
              <a:rPr lang="zh-CN" altLang="en-US" dirty="0">
                <a:solidFill>
                  <a:srgbClr val="221E1F"/>
                </a:solidFill>
                <a:latin typeface="Adobe 宋体 Std L" panose="02020300000000000000" pitchFamily="18" charset="-122"/>
                <a:ea typeface="Adobe 宋体 Std L" panose="02020300000000000000" pitchFamily="18" charset="-122"/>
              </a:rPr>
              <a:t>时着装与当时的环境要协调；服装与服饰色调的整体</a:t>
            </a:r>
            <a:r>
              <a:rPr lang="zh-CN" altLang="en-US" dirty="0" smtClean="0">
                <a:solidFill>
                  <a:srgbClr val="221E1F"/>
                </a:solidFill>
                <a:latin typeface="Adobe 宋体 Std L" panose="02020300000000000000" pitchFamily="18" charset="-122"/>
                <a:ea typeface="Adobe 宋体 Std L" panose="02020300000000000000" pitchFamily="18" charset="-122"/>
              </a:rPr>
              <a:t>要协调</a:t>
            </a:r>
            <a:r>
              <a:rPr lang="zh-CN" altLang="en-US" dirty="0">
                <a:solidFill>
                  <a:srgbClr val="221E1F"/>
                </a:solidFill>
                <a:latin typeface="Adobe 宋体 Std L" panose="02020300000000000000" pitchFamily="18" charset="-122"/>
                <a:ea typeface="Adobe 宋体 Std L" panose="02020300000000000000" pitchFamily="18" charset="-122"/>
              </a:rPr>
              <a:t>；服装的款式要大方得体，不要穿过于暴露或超短</a:t>
            </a:r>
            <a:r>
              <a:rPr lang="zh-CN" altLang="en-US" dirty="0" smtClean="0">
                <a:solidFill>
                  <a:srgbClr val="221E1F"/>
                </a:solidFill>
                <a:latin typeface="Adobe 宋体 Std L" panose="02020300000000000000" pitchFamily="18" charset="-122"/>
                <a:ea typeface="Adobe 宋体 Std L" panose="02020300000000000000" pitchFamily="18" charset="-122"/>
              </a:rPr>
              <a:t>、紧身</a:t>
            </a:r>
            <a:r>
              <a:rPr lang="zh-CN" altLang="en-US" dirty="0">
                <a:solidFill>
                  <a:srgbClr val="221E1F"/>
                </a:solidFill>
                <a:latin typeface="Adobe 宋体 Std L" panose="02020300000000000000" pitchFamily="18" charset="-122"/>
                <a:ea typeface="Adobe 宋体 Std L" panose="02020300000000000000" pitchFamily="18" charset="-122"/>
              </a:rPr>
              <a:t>的服装，衣着要整洁、干净；色彩不要太鲜艳，</a:t>
            </a:r>
            <a:r>
              <a:rPr lang="zh-CN" altLang="en-US" dirty="0" smtClean="0">
                <a:solidFill>
                  <a:srgbClr val="221E1F"/>
                </a:solidFill>
                <a:latin typeface="Adobe 宋体 Std L" panose="02020300000000000000" pitchFamily="18" charset="-122"/>
                <a:ea typeface="Adobe 宋体 Std L" panose="02020300000000000000" pitchFamily="18" charset="-122"/>
              </a:rPr>
              <a:t>冷色调和</a:t>
            </a:r>
            <a:r>
              <a:rPr lang="zh-CN" altLang="en-US" dirty="0">
                <a:solidFill>
                  <a:srgbClr val="221E1F"/>
                </a:solidFill>
                <a:latin typeface="Adobe 宋体 Std L" panose="02020300000000000000" pitchFamily="18" charset="-122"/>
                <a:ea typeface="Adobe 宋体 Std L" panose="02020300000000000000" pitchFamily="18" charset="-122"/>
              </a:rPr>
              <a:t>中间色调为宜。</a:t>
            </a:r>
          </a:p>
        </p:txBody>
      </p:sp>
      <p:sp>
        <p:nvSpPr>
          <p:cNvPr id="6" name="文本框 1">
            <a:extLst>
              <a:ext uri="{FF2B5EF4-FFF2-40B4-BE49-F238E27FC236}">
                <a16:creationId xmlns="" xmlns:a16="http://schemas.microsoft.com/office/drawing/2014/main" id="{5263DC9B-3D8F-19CA-605A-141B5E847747}"/>
              </a:ext>
            </a:extLst>
          </p:cNvPr>
          <p:cNvSpPr txBox="1"/>
          <p:nvPr/>
        </p:nvSpPr>
        <p:spPr>
          <a:xfrm>
            <a:off x="335210" y="208269"/>
            <a:ext cx="6627044" cy="492443"/>
          </a:xfrm>
          <a:prstGeom prst="rect">
            <a:avLst/>
          </a:prstGeom>
          <a:noFill/>
        </p:spPr>
        <p:txBody>
          <a:bodyPr wrap="square" rtlCol="0">
            <a:spAutoFit/>
          </a:bodyPr>
          <a:lstStyle/>
          <a:p>
            <a:r>
              <a:rPr lang="zh-CN" altLang="en-US" sz="2600" dirty="0" smtClean="0">
                <a:solidFill>
                  <a:srgbClr val="C00000"/>
                </a:solidFill>
                <a:latin typeface="方正准圆_GBK" pitchFamily="65" charset="-122"/>
                <a:ea typeface="方正准圆_GBK" pitchFamily="65" charset="-122"/>
              </a:rPr>
              <a:t>知识</a:t>
            </a:r>
            <a:r>
              <a:rPr lang="zh-CN" altLang="en-US" sz="2600" dirty="0" smtClean="0">
                <a:solidFill>
                  <a:srgbClr val="C00000"/>
                </a:solidFill>
                <a:latin typeface="方正准圆_GBK" pitchFamily="65" charset="-122"/>
                <a:ea typeface="方正准圆_GBK" pitchFamily="65" charset="-122"/>
              </a:rPr>
              <a:t>点</a:t>
            </a:r>
            <a:r>
              <a:rPr lang="en-US" altLang="zh-CN" sz="2600" dirty="0" smtClean="0">
                <a:solidFill>
                  <a:srgbClr val="C00000"/>
                </a:solidFill>
                <a:latin typeface="方正准圆_GBK" pitchFamily="65" charset="-122"/>
                <a:ea typeface="方正准圆_GBK" pitchFamily="65" charset="-122"/>
              </a:rPr>
              <a:t>3    </a:t>
            </a:r>
            <a:r>
              <a:rPr lang="zh-CN" altLang="en-US" sz="2600" dirty="0" smtClean="0">
                <a:solidFill>
                  <a:srgbClr val="C00000"/>
                </a:solidFill>
                <a:latin typeface="方正准圆_GBK" pitchFamily="65" charset="-122"/>
                <a:ea typeface="方正准圆_GBK" pitchFamily="65" charset="-122"/>
              </a:rPr>
              <a:t>面试</a:t>
            </a:r>
            <a:r>
              <a:rPr lang="zh-CN" altLang="en-US" sz="2600" dirty="0">
                <a:solidFill>
                  <a:srgbClr val="C00000"/>
                </a:solidFill>
                <a:latin typeface="方正准圆_GBK" pitchFamily="65" charset="-122"/>
                <a:ea typeface="方正准圆_GBK" pitchFamily="65" charset="-122"/>
              </a:rPr>
              <a:t>技巧指导</a:t>
            </a:r>
            <a:endParaRPr lang="zh-CN" altLang="en-US" sz="2600" dirty="0">
              <a:solidFill>
                <a:srgbClr val="C00000"/>
              </a:solidFill>
              <a:latin typeface="方正准圆_GBK" pitchFamily="65" charset="-122"/>
              <a:ea typeface="方正准圆_GBK" pitchFamily="65" charset="-122"/>
            </a:endParaRPr>
          </a:p>
        </p:txBody>
      </p:sp>
      <p:pic>
        <p:nvPicPr>
          <p:cNvPr id="2048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98542" y="1375944"/>
            <a:ext cx="3606651" cy="239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2">
            <a:extLst>
              <a:ext uri="{FF2B5EF4-FFF2-40B4-BE49-F238E27FC236}">
                <a16:creationId xmlns="" xmlns:a16="http://schemas.microsoft.com/office/drawing/2014/main" id="{8FF45739-E9BA-7E83-93BC-781D5B5F48CC}"/>
              </a:ext>
            </a:extLst>
          </p:cNvPr>
          <p:cNvSpPr txBox="1"/>
          <p:nvPr/>
        </p:nvSpPr>
        <p:spPr>
          <a:xfrm>
            <a:off x="404594" y="4483510"/>
            <a:ext cx="11084400" cy="1711109"/>
          </a:xfrm>
          <a:prstGeom prst="rect">
            <a:avLst/>
          </a:prstGeom>
          <a:noFill/>
        </p:spPr>
        <p:txBody>
          <a:bodyPr wrap="square" rtlCol="0">
            <a:spAutoFit/>
          </a:bodyPr>
          <a:lstStyle/>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除了服饰，还要注意头发要干净、自然。对男同学来说，不可油光发亮，更不可染色</a:t>
            </a:r>
            <a:r>
              <a:rPr lang="zh-CN" altLang="en-US" dirty="0" smtClean="0">
                <a:solidFill>
                  <a:srgbClr val="221E1F"/>
                </a:solidFill>
                <a:latin typeface="Adobe 宋体 Std L" panose="02020300000000000000" pitchFamily="18" charset="-122"/>
                <a:ea typeface="Adobe 宋体 Std L" panose="02020300000000000000" pitchFamily="18" charset="-122"/>
              </a:rPr>
              <a:t>，不要</a:t>
            </a:r>
            <a:r>
              <a:rPr lang="zh-CN" altLang="en-US" dirty="0">
                <a:solidFill>
                  <a:srgbClr val="221E1F"/>
                </a:solidFill>
                <a:latin typeface="Adobe 宋体 Std L" panose="02020300000000000000" pitchFamily="18" charset="-122"/>
                <a:ea typeface="Adobe 宋体 Std L" panose="02020300000000000000" pitchFamily="18" charset="-122"/>
              </a:rPr>
              <a:t>留怪异的发型。对于男生的头发长度，有一个比较简单的标准：前不过眉，后不覆领</a:t>
            </a:r>
            <a:r>
              <a:rPr lang="zh-CN" altLang="en-US" dirty="0" smtClean="0">
                <a:solidFill>
                  <a:srgbClr val="221E1F"/>
                </a:solidFill>
                <a:latin typeface="Adobe 宋体 Std L" panose="02020300000000000000" pitchFamily="18" charset="-122"/>
                <a:ea typeface="Adobe 宋体 Std L" panose="02020300000000000000" pitchFamily="18" charset="-122"/>
              </a:rPr>
              <a:t>，侧</a:t>
            </a:r>
            <a:r>
              <a:rPr lang="zh-CN" altLang="en-US" dirty="0">
                <a:solidFill>
                  <a:srgbClr val="221E1F"/>
                </a:solidFill>
                <a:latin typeface="Adobe 宋体 Std L" panose="02020300000000000000" pitchFamily="18" charset="-122"/>
                <a:ea typeface="Adobe 宋体 Std L" panose="02020300000000000000" pitchFamily="18" charset="-122"/>
              </a:rPr>
              <a:t>不掩耳。而对于女同学来说，应大众化，符合学生身份，发型上简单而清洁，给人精明</a:t>
            </a:r>
            <a:r>
              <a:rPr lang="zh-CN" altLang="en-US" dirty="0" smtClean="0">
                <a:solidFill>
                  <a:srgbClr val="221E1F"/>
                </a:solidFill>
                <a:latin typeface="Adobe 宋体 Std L" panose="02020300000000000000" pitchFamily="18" charset="-122"/>
                <a:ea typeface="Adobe 宋体 Std L" panose="02020300000000000000" pitchFamily="18" charset="-122"/>
              </a:rPr>
              <a:t>、干练</a:t>
            </a:r>
            <a:r>
              <a:rPr lang="zh-CN" altLang="en-US" dirty="0">
                <a:solidFill>
                  <a:srgbClr val="221E1F"/>
                </a:solidFill>
                <a:latin typeface="Adobe 宋体 Std L" panose="02020300000000000000" pitchFamily="18" charset="-122"/>
                <a:ea typeface="Adobe 宋体 Std L" panose="02020300000000000000" pitchFamily="18" charset="-122"/>
              </a:rPr>
              <a:t>、力求上进的印象。别忘了在口袋里装上一把小梳子和一面小镜子，因为当你到达</a:t>
            </a:r>
            <a:r>
              <a:rPr lang="zh-CN" altLang="en-US" dirty="0" smtClean="0">
                <a:solidFill>
                  <a:srgbClr val="221E1F"/>
                </a:solidFill>
                <a:latin typeface="Adobe 宋体 Std L" panose="02020300000000000000" pitchFamily="18" charset="-122"/>
                <a:ea typeface="Adobe 宋体 Std L" panose="02020300000000000000" pitchFamily="18" charset="-122"/>
              </a:rPr>
              <a:t>面试地点</a:t>
            </a:r>
            <a:r>
              <a:rPr lang="zh-CN" altLang="en-US" dirty="0">
                <a:solidFill>
                  <a:srgbClr val="221E1F"/>
                </a:solidFill>
                <a:latin typeface="Adobe 宋体 Std L" panose="02020300000000000000" pitchFamily="18" charset="-122"/>
                <a:ea typeface="Adobe 宋体 Std L" panose="02020300000000000000" pitchFamily="18" charset="-122"/>
              </a:rPr>
              <a:t>时，也许头发会有些散乱。</a:t>
            </a:r>
          </a:p>
        </p:txBody>
      </p:sp>
    </p:spTree>
    <p:extLst>
      <p:ext uri="{BB962C8B-B14F-4D97-AF65-F5344CB8AC3E}">
        <p14:creationId xmlns:p14="http://schemas.microsoft.com/office/powerpoint/2010/main" val="21375012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8FF45739-E9BA-7E83-93BC-781D5B5F48CC}"/>
              </a:ext>
            </a:extLst>
          </p:cNvPr>
          <p:cNvSpPr txBox="1"/>
          <p:nvPr/>
        </p:nvSpPr>
        <p:spPr>
          <a:xfrm>
            <a:off x="682125" y="703784"/>
            <a:ext cx="11054246" cy="5493812"/>
          </a:xfrm>
          <a:prstGeom prst="rect">
            <a:avLst/>
          </a:prstGeom>
          <a:noFill/>
        </p:spPr>
        <p:txBody>
          <a:bodyPr wrap="square" rtlCol="0">
            <a:spAutoFit/>
          </a:bodyPr>
          <a:lstStyle/>
          <a:p>
            <a:pPr indent="457200">
              <a:lnSpc>
                <a:spcPct val="150000"/>
              </a:lnSpc>
            </a:pPr>
            <a:r>
              <a:rPr lang="en-US" altLang="zh-CN" b="1" dirty="0">
                <a:solidFill>
                  <a:srgbClr val="221E1F"/>
                </a:solidFill>
                <a:latin typeface="Adobe 宋体 Std L" panose="02020300000000000000" pitchFamily="18" charset="-122"/>
                <a:ea typeface="Adobe 宋体 Std L" panose="02020300000000000000" pitchFamily="18" charset="-122"/>
              </a:rPr>
              <a:t>2. </a:t>
            </a:r>
            <a:r>
              <a:rPr lang="zh-CN" altLang="en-US" b="1" dirty="0">
                <a:solidFill>
                  <a:srgbClr val="221E1F"/>
                </a:solidFill>
                <a:latin typeface="Adobe 宋体 Std L" panose="02020300000000000000" pitchFamily="18" charset="-122"/>
                <a:ea typeface="Adobe 宋体 Std L" panose="02020300000000000000" pitchFamily="18" charset="-122"/>
              </a:rPr>
              <a:t>注重礼仪</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1</a:t>
            </a:r>
            <a:r>
              <a:rPr lang="zh-CN" altLang="en-US" dirty="0">
                <a:solidFill>
                  <a:srgbClr val="221E1F"/>
                </a:solidFill>
                <a:latin typeface="Adobe 宋体 Std L" panose="02020300000000000000" pitchFamily="18" charset="-122"/>
                <a:ea typeface="Adobe 宋体 Std L" panose="02020300000000000000" pitchFamily="18" charset="-122"/>
              </a:rPr>
              <a:t>）单独面试。面试时不能让人陪着去。陪同面试的情况会被招聘人员认为你缺乏</a:t>
            </a:r>
            <a:r>
              <a:rPr lang="zh-CN" altLang="en-US" dirty="0" smtClean="0">
                <a:solidFill>
                  <a:srgbClr val="221E1F"/>
                </a:solidFill>
                <a:latin typeface="Adobe 宋体 Std L" panose="02020300000000000000" pitchFamily="18" charset="-122"/>
                <a:ea typeface="Adobe 宋体 Std L" panose="02020300000000000000" pitchFamily="18" charset="-122"/>
              </a:rPr>
              <a:t>独立性</a:t>
            </a:r>
            <a:r>
              <a:rPr lang="zh-CN" altLang="en-US" dirty="0">
                <a:solidFill>
                  <a:srgbClr val="221E1F"/>
                </a:solidFill>
                <a:latin typeface="Adobe 宋体 Std L" panose="02020300000000000000" pitchFamily="18" charset="-122"/>
                <a:ea typeface="Adobe 宋体 Std L" panose="02020300000000000000" pitchFamily="18" charset="-122"/>
              </a:rPr>
              <a:t>和自信心，心中底气不足。用人单位需要的是能很快胜任工作、独当一面的人，缺乏</a:t>
            </a:r>
            <a:r>
              <a:rPr lang="zh-CN" altLang="en-US" dirty="0" smtClean="0">
                <a:solidFill>
                  <a:srgbClr val="221E1F"/>
                </a:solidFill>
                <a:latin typeface="Adobe 宋体 Std L" panose="02020300000000000000" pitchFamily="18" charset="-122"/>
                <a:ea typeface="Adobe 宋体 Std L" panose="02020300000000000000" pitchFamily="18" charset="-122"/>
              </a:rPr>
              <a:t>自信心</a:t>
            </a:r>
            <a:r>
              <a:rPr lang="zh-CN" altLang="en-US" dirty="0">
                <a:solidFill>
                  <a:srgbClr val="221E1F"/>
                </a:solidFill>
                <a:latin typeface="Adobe 宋体 Std L" panose="02020300000000000000" pitchFamily="18" charset="-122"/>
                <a:ea typeface="Adobe 宋体 Std L" panose="02020300000000000000" pitchFamily="18" charset="-122"/>
              </a:rPr>
              <a:t>的毕业生，他们不乐意录用。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2</a:t>
            </a:r>
            <a:r>
              <a:rPr lang="zh-CN" altLang="en-US" dirty="0">
                <a:solidFill>
                  <a:srgbClr val="221E1F"/>
                </a:solidFill>
                <a:latin typeface="Adobe 宋体 Std L" panose="02020300000000000000" pitchFamily="18" charset="-122"/>
                <a:ea typeface="Adobe 宋体 Std L" panose="02020300000000000000" pitchFamily="18" charset="-122"/>
              </a:rPr>
              <a:t>）遵守时间。为表示求职者的诚意，应提前 </a:t>
            </a:r>
            <a:r>
              <a:rPr lang="en-US" altLang="zh-CN" dirty="0">
                <a:solidFill>
                  <a:srgbClr val="221E1F"/>
                </a:solidFill>
                <a:latin typeface="Adobe 宋体 Std L" panose="02020300000000000000" pitchFamily="18" charset="-122"/>
                <a:ea typeface="Adobe 宋体 Std L" panose="02020300000000000000" pitchFamily="18" charset="-122"/>
              </a:rPr>
              <a:t>10 </a:t>
            </a:r>
            <a:r>
              <a:rPr lang="zh-CN" altLang="en-US" dirty="0">
                <a:solidFill>
                  <a:srgbClr val="221E1F"/>
                </a:solidFill>
                <a:latin typeface="Adobe 宋体 Std L" panose="02020300000000000000" pitchFamily="18" charset="-122"/>
                <a:ea typeface="Adobe 宋体 Std L" panose="02020300000000000000" pitchFamily="18" charset="-122"/>
              </a:rPr>
              <a:t>分钟到达面试地点。迟到是求职</a:t>
            </a:r>
            <a:r>
              <a:rPr lang="zh-CN" altLang="en-US" dirty="0" smtClean="0">
                <a:solidFill>
                  <a:srgbClr val="221E1F"/>
                </a:solidFill>
                <a:latin typeface="Adobe 宋体 Std L" panose="02020300000000000000" pitchFamily="18" charset="-122"/>
                <a:ea typeface="Adobe 宋体 Std L" panose="02020300000000000000" pitchFamily="18" charset="-122"/>
              </a:rPr>
              <a:t>面试的</a:t>
            </a:r>
            <a:r>
              <a:rPr lang="zh-CN" altLang="en-US" dirty="0">
                <a:solidFill>
                  <a:srgbClr val="221E1F"/>
                </a:solidFill>
                <a:latin typeface="Adobe 宋体 Std L" panose="02020300000000000000" pitchFamily="18" charset="-122"/>
                <a:ea typeface="Adobe 宋体 Std L" panose="02020300000000000000" pitchFamily="18" charset="-122"/>
              </a:rPr>
              <a:t>一大忌讳，不仅会使主试人对你的可靠性产生怀疑，而且</a:t>
            </a:r>
            <a:r>
              <a:rPr lang="zh-CN" altLang="en-US" dirty="0" smtClean="0">
                <a:solidFill>
                  <a:srgbClr val="221E1F"/>
                </a:solidFill>
                <a:latin typeface="Adobe 宋体 Std L" panose="02020300000000000000" pitchFamily="18" charset="-122"/>
                <a:ea typeface="Adobe 宋体 Std L" panose="02020300000000000000" pitchFamily="18" charset="-122"/>
              </a:rPr>
              <a:t>也会</a:t>
            </a:r>
            <a:r>
              <a:rPr lang="zh-CN" altLang="en-US" dirty="0">
                <a:solidFill>
                  <a:srgbClr val="221E1F"/>
                </a:solidFill>
                <a:latin typeface="Adobe 宋体 Std L" panose="02020300000000000000" pitchFamily="18" charset="-122"/>
                <a:ea typeface="Adobe 宋体 Std L" panose="02020300000000000000" pitchFamily="18" charset="-122"/>
              </a:rPr>
              <a:t>使他对你的工作效率打上一个问号，不利于求职的成功。</a:t>
            </a:r>
            <a:r>
              <a:rPr lang="zh-CN" altLang="en-US" dirty="0" smtClean="0">
                <a:solidFill>
                  <a:srgbClr val="221E1F"/>
                </a:solidFill>
                <a:latin typeface="Adobe 宋体 Std L" panose="02020300000000000000" pitchFamily="18" charset="-122"/>
                <a:ea typeface="Adobe 宋体 Std L" panose="02020300000000000000" pitchFamily="18" charset="-122"/>
              </a:rPr>
              <a:t>至少</a:t>
            </a:r>
            <a:r>
              <a:rPr lang="zh-CN" altLang="en-US" dirty="0">
                <a:solidFill>
                  <a:srgbClr val="221E1F"/>
                </a:solidFill>
                <a:latin typeface="Adobe 宋体 Std L" panose="02020300000000000000" pitchFamily="18" charset="-122"/>
                <a:ea typeface="Adobe 宋体 Std L" panose="02020300000000000000" pitchFamily="18" charset="-122"/>
              </a:rPr>
              <a:t>留出 </a:t>
            </a:r>
            <a:r>
              <a:rPr lang="en-US" altLang="zh-CN" dirty="0">
                <a:solidFill>
                  <a:srgbClr val="221E1F"/>
                </a:solidFill>
                <a:latin typeface="Adobe 宋体 Std L" panose="02020300000000000000" pitchFamily="18" charset="-122"/>
                <a:ea typeface="Adobe 宋体 Std L" panose="02020300000000000000" pitchFamily="18" charset="-122"/>
              </a:rPr>
              <a:t>10 </a:t>
            </a:r>
            <a:r>
              <a:rPr lang="zh-CN" altLang="en-US" dirty="0">
                <a:solidFill>
                  <a:srgbClr val="221E1F"/>
                </a:solidFill>
                <a:latin typeface="Adobe 宋体 Std L" panose="02020300000000000000" pitchFamily="18" charset="-122"/>
                <a:ea typeface="Adobe 宋体 Std L" panose="02020300000000000000" pitchFamily="18" charset="-122"/>
              </a:rPr>
              <a:t>分钟的富余时间，以应付途中的意外情况。比如</a:t>
            </a:r>
            <a:r>
              <a:rPr lang="zh-CN" altLang="en-US" dirty="0" smtClean="0">
                <a:solidFill>
                  <a:srgbClr val="221E1F"/>
                </a:solidFill>
                <a:latin typeface="Adobe 宋体 Std L" panose="02020300000000000000" pitchFamily="18" charset="-122"/>
                <a:ea typeface="Adobe 宋体 Std L" panose="02020300000000000000" pitchFamily="18" charset="-122"/>
              </a:rPr>
              <a:t>，在</a:t>
            </a:r>
            <a:r>
              <a:rPr lang="zh-CN" altLang="en-US" dirty="0">
                <a:solidFill>
                  <a:srgbClr val="221E1F"/>
                </a:solidFill>
                <a:latin typeface="Adobe 宋体 Std L" panose="02020300000000000000" pitchFamily="18" charset="-122"/>
                <a:ea typeface="Adobe 宋体 Std L" panose="02020300000000000000" pitchFamily="18" charset="-122"/>
              </a:rPr>
              <a:t>车内或接待室里，稳定情绪，检查仪表，在面试前 </a:t>
            </a:r>
            <a:r>
              <a:rPr lang="en-US" altLang="zh-CN" dirty="0">
                <a:solidFill>
                  <a:srgbClr val="221E1F"/>
                </a:solidFill>
                <a:latin typeface="Adobe 宋体 Std L" panose="02020300000000000000" pitchFamily="18" charset="-122"/>
                <a:ea typeface="Adobe 宋体 Std L" panose="02020300000000000000" pitchFamily="18" charset="-122"/>
              </a:rPr>
              <a:t>5 </a:t>
            </a:r>
            <a:r>
              <a:rPr lang="zh-CN" altLang="en-US" dirty="0">
                <a:solidFill>
                  <a:srgbClr val="221E1F"/>
                </a:solidFill>
                <a:latin typeface="Adobe 宋体 Std L" panose="02020300000000000000" pitchFamily="18" charset="-122"/>
                <a:ea typeface="Adobe 宋体 Std L" panose="02020300000000000000" pitchFamily="18" charset="-122"/>
              </a:rPr>
              <a:t>分钟</a:t>
            </a:r>
            <a:r>
              <a:rPr lang="zh-CN" altLang="en-US" dirty="0" smtClean="0">
                <a:solidFill>
                  <a:srgbClr val="221E1F"/>
                </a:solidFill>
                <a:latin typeface="Adobe 宋体 Std L" panose="02020300000000000000" pitchFamily="18" charset="-122"/>
                <a:ea typeface="Adobe 宋体 Std L" panose="02020300000000000000" pitchFamily="18" charset="-122"/>
              </a:rPr>
              <a:t>到达</a:t>
            </a:r>
            <a:r>
              <a:rPr lang="zh-CN" altLang="en-US" dirty="0">
                <a:solidFill>
                  <a:srgbClr val="221E1F"/>
                </a:solidFill>
                <a:latin typeface="Adobe 宋体 Std L" panose="02020300000000000000" pitchFamily="18" charset="-122"/>
                <a:ea typeface="Adobe 宋体 Std L" panose="02020300000000000000" pitchFamily="18" charset="-122"/>
              </a:rPr>
              <a:t>考官办公室。值得注意的是不要早于 </a:t>
            </a:r>
            <a:r>
              <a:rPr lang="en-US" altLang="zh-CN" dirty="0">
                <a:solidFill>
                  <a:srgbClr val="221E1F"/>
                </a:solidFill>
                <a:latin typeface="Adobe 宋体 Std L" panose="02020300000000000000" pitchFamily="18" charset="-122"/>
                <a:ea typeface="Adobe 宋体 Std L" panose="02020300000000000000" pitchFamily="18" charset="-122"/>
              </a:rPr>
              <a:t>15 </a:t>
            </a:r>
            <a:r>
              <a:rPr lang="zh-CN" altLang="en-US" dirty="0">
                <a:solidFill>
                  <a:srgbClr val="221E1F"/>
                </a:solidFill>
                <a:latin typeface="Adobe 宋体 Std L" panose="02020300000000000000" pitchFamily="18" charset="-122"/>
                <a:ea typeface="Adobe 宋体 Std L" panose="02020300000000000000" pitchFamily="18" charset="-122"/>
              </a:rPr>
              <a:t>分钟以上到达</a:t>
            </a:r>
            <a:r>
              <a:rPr lang="zh-CN" altLang="en-US" dirty="0" smtClean="0">
                <a:solidFill>
                  <a:srgbClr val="221E1F"/>
                </a:solidFill>
                <a:latin typeface="Adobe 宋体 Std L" panose="02020300000000000000" pitchFamily="18" charset="-122"/>
                <a:ea typeface="Adobe 宋体 Std L" panose="02020300000000000000" pitchFamily="18" charset="-122"/>
              </a:rPr>
              <a:t>面试地点</a:t>
            </a:r>
            <a:r>
              <a:rPr lang="zh-CN" altLang="en-US" dirty="0">
                <a:solidFill>
                  <a:srgbClr val="221E1F"/>
                </a:solidFill>
                <a:latin typeface="Adobe 宋体 Std L" panose="02020300000000000000" pitchFamily="18" charset="-122"/>
                <a:ea typeface="Adobe 宋体 Std L" panose="02020300000000000000" pitchFamily="18" charset="-122"/>
              </a:rPr>
              <a:t>。这使人认为你过分着急，接待人员或主试人也可能</a:t>
            </a:r>
            <a:r>
              <a:rPr lang="zh-CN" altLang="en-US" dirty="0" smtClean="0">
                <a:solidFill>
                  <a:srgbClr val="221E1F"/>
                </a:solidFill>
                <a:latin typeface="Adobe 宋体 Std L" panose="02020300000000000000" pitchFamily="18" charset="-122"/>
                <a:ea typeface="Adobe 宋体 Std L" panose="02020300000000000000" pitchFamily="18" charset="-122"/>
              </a:rPr>
              <a:t>因此感到</a:t>
            </a:r>
            <a:r>
              <a:rPr lang="zh-CN" altLang="en-US" dirty="0">
                <a:solidFill>
                  <a:srgbClr val="221E1F"/>
                </a:solidFill>
                <a:latin typeface="Adobe 宋体 Std L" panose="02020300000000000000" pitchFamily="18" charset="-122"/>
                <a:ea typeface="Adobe 宋体 Std L" panose="02020300000000000000" pitchFamily="18" charset="-122"/>
              </a:rPr>
              <a:t>不自在。</a:t>
            </a:r>
          </a:p>
          <a:p>
            <a:pPr indent="457200">
              <a:lnSpc>
                <a:spcPct val="150000"/>
              </a:lnSpc>
            </a:pPr>
            <a:r>
              <a:rPr lang="zh-CN" altLang="en-US" dirty="0">
                <a:solidFill>
                  <a:srgbClr val="221E1F"/>
                </a:solidFill>
                <a:latin typeface="Adobe 宋体 Std L" panose="02020300000000000000" pitchFamily="18" charset="-122"/>
                <a:ea typeface="Adobe 宋体 Std L" panose="02020300000000000000" pitchFamily="18" charset="-122"/>
              </a:rPr>
              <a:t>（</a:t>
            </a:r>
            <a:r>
              <a:rPr lang="en-US" altLang="zh-CN" dirty="0">
                <a:solidFill>
                  <a:srgbClr val="221E1F"/>
                </a:solidFill>
                <a:latin typeface="Adobe 宋体 Std L" panose="02020300000000000000" pitchFamily="18" charset="-122"/>
                <a:ea typeface="Adobe 宋体 Std L" panose="02020300000000000000" pitchFamily="18" charset="-122"/>
              </a:rPr>
              <a:t>3</a:t>
            </a:r>
            <a:r>
              <a:rPr lang="zh-CN" altLang="en-US" dirty="0">
                <a:solidFill>
                  <a:srgbClr val="221E1F"/>
                </a:solidFill>
                <a:latin typeface="Adobe 宋体 Std L" panose="02020300000000000000" pitchFamily="18" charset="-122"/>
                <a:ea typeface="Adobe 宋体 Std L" panose="02020300000000000000" pitchFamily="18" charset="-122"/>
              </a:rPr>
              <a:t>）来去注意礼节。在被通知进入面试办公室时，敲两下门是标准的，但要注意</a:t>
            </a:r>
            <a:r>
              <a:rPr lang="zh-CN" altLang="en-US" dirty="0" smtClean="0">
                <a:solidFill>
                  <a:srgbClr val="221E1F"/>
                </a:solidFill>
                <a:latin typeface="Adobe 宋体 Std L" panose="02020300000000000000" pitchFamily="18" charset="-122"/>
                <a:ea typeface="Adobe 宋体 Std L" panose="02020300000000000000" pitchFamily="18" charset="-122"/>
              </a:rPr>
              <a:t>敲门时</a:t>
            </a:r>
            <a:r>
              <a:rPr lang="zh-CN" altLang="en-US" dirty="0">
                <a:solidFill>
                  <a:srgbClr val="221E1F"/>
                </a:solidFill>
                <a:latin typeface="Adobe 宋体 Std L" panose="02020300000000000000" pitchFamily="18" charset="-122"/>
                <a:ea typeface="Adobe 宋体 Std L" panose="02020300000000000000" pitchFamily="18" charset="-122"/>
              </a:rPr>
              <a:t>不可太用劲。进门后不要随手将门关上，应转过身正对着门，用手轻轻将门合上。见到</a:t>
            </a:r>
            <a:r>
              <a:rPr lang="zh-CN" altLang="en-US" dirty="0" smtClean="0">
                <a:solidFill>
                  <a:srgbClr val="221E1F"/>
                </a:solidFill>
                <a:latin typeface="Adobe 宋体 Std L" panose="02020300000000000000" pitchFamily="18" charset="-122"/>
                <a:ea typeface="Adobe 宋体 Std L" panose="02020300000000000000" pitchFamily="18" charset="-122"/>
              </a:rPr>
              <a:t>面试</a:t>
            </a:r>
            <a:r>
              <a:rPr lang="zh-CN" altLang="en-US" dirty="0">
                <a:solidFill>
                  <a:srgbClr val="221E1F"/>
                </a:solidFill>
                <a:latin typeface="Adobe 宋体 Std L" panose="02020300000000000000" pitchFamily="18" charset="-122"/>
                <a:ea typeface="Adobe 宋体 Std L" panose="02020300000000000000" pitchFamily="18" charset="-122"/>
              </a:rPr>
              <a:t>人员应主动致意，称呼应当得体。在面试人员没有请你坐下时，切勿急于落座。对方请</a:t>
            </a:r>
            <a:r>
              <a:rPr lang="zh-CN" altLang="en-US" dirty="0" smtClean="0">
                <a:solidFill>
                  <a:srgbClr val="221E1F"/>
                </a:solidFill>
                <a:latin typeface="Adobe 宋体 Std L" panose="02020300000000000000" pitchFamily="18" charset="-122"/>
                <a:ea typeface="Adobe 宋体 Std L" panose="02020300000000000000" pitchFamily="18" charset="-122"/>
              </a:rPr>
              <a:t>你坐下</a:t>
            </a:r>
            <a:r>
              <a:rPr lang="zh-CN" altLang="en-US" dirty="0">
                <a:solidFill>
                  <a:srgbClr val="221E1F"/>
                </a:solidFill>
                <a:latin typeface="Adobe 宋体 Std L" panose="02020300000000000000" pitchFamily="18" charset="-122"/>
                <a:ea typeface="Adobe 宋体 Std L" panose="02020300000000000000" pitchFamily="18" charset="-122"/>
              </a:rPr>
              <a:t>时，应道声“谢谢”。切忌大大咧咧，左顾右盼，满不在乎，以免引起反感。离去时</a:t>
            </a:r>
            <a:r>
              <a:rPr lang="zh-CN" altLang="en-US" dirty="0" smtClean="0">
                <a:solidFill>
                  <a:srgbClr val="221E1F"/>
                </a:solidFill>
                <a:latin typeface="Adobe 宋体 Std L" panose="02020300000000000000" pitchFamily="18" charset="-122"/>
                <a:ea typeface="Adobe 宋体 Std L" panose="02020300000000000000" pitchFamily="18" charset="-122"/>
              </a:rPr>
              <a:t>应询问</a:t>
            </a:r>
            <a:r>
              <a:rPr lang="zh-CN" altLang="en-US" dirty="0">
                <a:solidFill>
                  <a:srgbClr val="221E1F"/>
                </a:solidFill>
                <a:latin typeface="Adobe 宋体 Std L" panose="02020300000000000000" pitchFamily="18" charset="-122"/>
                <a:ea typeface="Adobe 宋体 Std L" panose="02020300000000000000" pitchFamily="18" charset="-122"/>
              </a:rPr>
              <a:t>“还有什么要问的吗？”得到允许后应微笑起立，感谢用人单位给你的面试机会，并</a:t>
            </a:r>
            <a:r>
              <a:rPr lang="zh-CN" altLang="en-US" dirty="0" smtClean="0">
                <a:solidFill>
                  <a:srgbClr val="221E1F"/>
                </a:solidFill>
                <a:latin typeface="Adobe 宋体 Std L" panose="02020300000000000000" pitchFamily="18" charset="-122"/>
                <a:ea typeface="Adobe 宋体 Std L" panose="02020300000000000000" pitchFamily="18" charset="-122"/>
              </a:rPr>
              <a:t>说“再见”。</a:t>
            </a:r>
            <a:endParaRPr lang="zh-CN" altLang="en-US" dirty="0">
              <a:solidFill>
                <a:srgbClr val="221E1F"/>
              </a:solidFill>
              <a:latin typeface="Adobe 宋体 Std L" panose="02020300000000000000" pitchFamily="18" charset="-122"/>
              <a:ea typeface="Adobe 宋体 Std L" panose="02020300000000000000" pitchFamily="18" charset="-122"/>
            </a:endParaRPr>
          </a:p>
        </p:txBody>
      </p:sp>
    </p:spTree>
    <p:extLst>
      <p:ext uri="{BB962C8B-B14F-4D97-AF65-F5344CB8AC3E}">
        <p14:creationId xmlns:p14="http://schemas.microsoft.com/office/powerpoint/2010/main" val="382766571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FF8B52"/>
      </a:accent1>
      <a:accent2>
        <a:srgbClr val="FDC741"/>
      </a:accent2>
      <a:accent3>
        <a:srgbClr val="943987"/>
      </a:accent3>
      <a:accent4>
        <a:srgbClr val="6CCECE"/>
      </a:accent4>
      <a:accent5>
        <a:srgbClr val="A5A4A5"/>
      </a:accent5>
      <a:accent6>
        <a:srgbClr val="C9C9C9"/>
      </a:accent6>
      <a:hlink>
        <a:srgbClr val="4472C4"/>
      </a:hlink>
      <a:folHlink>
        <a:srgbClr val="BFBFBF"/>
      </a:folHlink>
    </a:clrScheme>
    <a:fontScheme name="qcs301w0">
      <a:majorFont>
        <a:latin typeface="思源黑体旧字形 Normal"/>
        <a:ea typeface="思源黑体旧字形 Normal"/>
        <a:cs typeface=""/>
      </a:majorFont>
      <a:minorFont>
        <a:latin typeface="思源黑体旧字形 Normal"/>
        <a:ea typeface="思源黑体旧字形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a:latin typeface="思源黑体旧字形 Normal" panose="020B0400000000000000" pitchFamily="34" charset="-128"/>
            <a:ea typeface="思源黑体旧字形 Normal" panose="020B0400000000000000" pitchFamily="34" charset="-128"/>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F8B52"/>
    </a:accent1>
    <a:accent2>
      <a:srgbClr val="FDC741"/>
    </a:accent2>
    <a:accent3>
      <a:srgbClr val="943987"/>
    </a:accent3>
    <a:accent4>
      <a:srgbClr val="6CCECE"/>
    </a:accent4>
    <a:accent5>
      <a:srgbClr val="A5A4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FF8B52"/>
    </a:accent1>
    <a:accent2>
      <a:srgbClr val="FDC741"/>
    </a:accent2>
    <a:accent3>
      <a:srgbClr val="943987"/>
    </a:accent3>
    <a:accent4>
      <a:srgbClr val="6CCECE"/>
    </a:accent4>
    <a:accent5>
      <a:srgbClr val="A5A4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3786</TotalTime>
  <Words>51575</Words>
  <Application>Microsoft Office PowerPoint</Application>
  <PresentationFormat>自定义</PresentationFormat>
  <Paragraphs>1337</Paragraphs>
  <Slides>208</Slides>
  <Notes>208</Notes>
  <HiddenSlides>0</HiddenSlides>
  <MMClips>0</MMClips>
  <ScaleCrop>false</ScaleCrop>
  <HeadingPairs>
    <vt:vector size="4" baseType="variant">
      <vt:variant>
        <vt:lpstr>主题</vt:lpstr>
      </vt:variant>
      <vt:variant>
        <vt:i4>1</vt:i4>
      </vt:variant>
      <vt:variant>
        <vt:lpstr>幻灯片标题</vt:lpstr>
      </vt:variant>
      <vt:variant>
        <vt:i4>208</vt:i4>
      </vt:variant>
    </vt:vector>
  </HeadingPairs>
  <TitlesOfParts>
    <vt:vector size="20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haoqi</dc:creator>
  <cp:lastModifiedBy>HXQW-003</cp:lastModifiedBy>
  <cp:revision>79</cp:revision>
  <dcterms:created xsi:type="dcterms:W3CDTF">2020-06-02T12:39:33Z</dcterms:created>
  <dcterms:modified xsi:type="dcterms:W3CDTF">2022-09-16T08:14:00Z</dcterms:modified>
</cp:coreProperties>
</file>